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handoutMasterIdLst>
    <p:handoutMasterId r:id="rId78"/>
  </p:handoutMasterIdLst>
  <p:sldIdLst>
    <p:sldId id="267" r:id="rId2"/>
    <p:sldId id="270" r:id="rId3"/>
    <p:sldId id="677" r:id="rId4"/>
    <p:sldId id="272" r:id="rId5"/>
    <p:sldId id="345" r:id="rId6"/>
    <p:sldId id="280" r:id="rId7"/>
    <p:sldId id="263" r:id="rId8"/>
    <p:sldId id="264" r:id="rId9"/>
    <p:sldId id="366" r:id="rId10"/>
    <p:sldId id="367" r:id="rId11"/>
    <p:sldId id="678" r:id="rId12"/>
    <p:sldId id="370" r:id="rId13"/>
    <p:sldId id="365" r:id="rId14"/>
    <p:sldId id="360" r:id="rId15"/>
    <p:sldId id="665" r:id="rId16"/>
    <p:sldId id="648" r:id="rId17"/>
    <p:sldId id="651" r:id="rId18"/>
    <p:sldId id="663" r:id="rId19"/>
    <p:sldId id="499" r:id="rId20"/>
    <p:sldId id="667" r:id="rId21"/>
    <p:sldId id="650" r:id="rId22"/>
    <p:sldId id="653" r:id="rId23"/>
    <p:sldId id="658" r:id="rId24"/>
    <p:sldId id="657" r:id="rId25"/>
    <p:sldId id="655" r:id="rId26"/>
    <p:sldId id="654" r:id="rId27"/>
    <p:sldId id="656" r:id="rId28"/>
    <p:sldId id="659" r:id="rId29"/>
    <p:sldId id="660" r:id="rId30"/>
    <p:sldId id="652" r:id="rId31"/>
    <p:sldId id="661" r:id="rId32"/>
    <p:sldId id="675" r:id="rId33"/>
    <p:sldId id="666" r:id="rId34"/>
    <p:sldId id="257" r:id="rId35"/>
    <p:sldId id="276" r:id="rId36"/>
    <p:sldId id="463" r:id="rId37"/>
    <p:sldId id="464" r:id="rId38"/>
    <p:sldId id="611" r:id="rId39"/>
    <p:sldId id="613" r:id="rId40"/>
    <p:sldId id="614" r:id="rId41"/>
    <p:sldId id="615" r:id="rId42"/>
    <p:sldId id="271" r:id="rId43"/>
    <p:sldId id="262" r:id="rId44"/>
    <p:sldId id="679" r:id="rId45"/>
    <p:sldId id="599" r:id="rId46"/>
    <p:sldId id="676" r:id="rId47"/>
    <p:sldId id="520" r:id="rId48"/>
    <p:sldId id="662" r:id="rId49"/>
    <p:sldId id="585" r:id="rId50"/>
    <p:sldId id="586" r:id="rId51"/>
    <p:sldId id="587" r:id="rId52"/>
    <p:sldId id="600" r:id="rId53"/>
    <p:sldId id="589" r:id="rId54"/>
    <p:sldId id="591" r:id="rId55"/>
    <p:sldId id="601" r:id="rId56"/>
    <p:sldId id="668" r:id="rId57"/>
    <p:sldId id="609" r:id="rId58"/>
    <p:sldId id="610" r:id="rId59"/>
    <p:sldId id="607" r:id="rId60"/>
    <p:sldId id="592" r:id="rId61"/>
    <p:sldId id="593" r:id="rId62"/>
    <p:sldId id="594" r:id="rId63"/>
    <p:sldId id="616" r:id="rId64"/>
    <p:sldId id="672" r:id="rId65"/>
    <p:sldId id="645" r:id="rId66"/>
    <p:sldId id="635" r:id="rId67"/>
    <p:sldId id="636" r:id="rId68"/>
    <p:sldId id="637" r:id="rId69"/>
    <p:sldId id="670" r:id="rId70"/>
    <p:sldId id="671" r:id="rId71"/>
    <p:sldId id="673" r:id="rId72"/>
    <p:sldId id="669" r:id="rId73"/>
    <p:sldId id="269" r:id="rId74"/>
    <p:sldId id="596" r:id="rId75"/>
    <p:sldId id="598"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73FACC0-8C0E-47CD-86BF-5D93609CBCD0}">
          <p14:sldIdLst>
            <p14:sldId id="267"/>
            <p14:sldId id="270"/>
            <p14:sldId id="677"/>
            <p14:sldId id="272"/>
            <p14:sldId id="345"/>
            <p14:sldId id="280"/>
            <p14:sldId id="263"/>
            <p14:sldId id="264"/>
            <p14:sldId id="366"/>
            <p14:sldId id="367"/>
            <p14:sldId id="678"/>
            <p14:sldId id="370"/>
            <p14:sldId id="365"/>
            <p14:sldId id="360"/>
            <p14:sldId id="665"/>
            <p14:sldId id="648"/>
            <p14:sldId id="651"/>
            <p14:sldId id="663"/>
            <p14:sldId id="499"/>
            <p14:sldId id="667"/>
            <p14:sldId id="650"/>
            <p14:sldId id="653"/>
            <p14:sldId id="658"/>
            <p14:sldId id="657"/>
            <p14:sldId id="655"/>
            <p14:sldId id="654"/>
            <p14:sldId id="656"/>
            <p14:sldId id="659"/>
            <p14:sldId id="660"/>
            <p14:sldId id="652"/>
            <p14:sldId id="661"/>
            <p14:sldId id="675"/>
            <p14:sldId id="666"/>
            <p14:sldId id="257"/>
            <p14:sldId id="276"/>
            <p14:sldId id="463"/>
            <p14:sldId id="464"/>
            <p14:sldId id="611"/>
            <p14:sldId id="613"/>
            <p14:sldId id="614"/>
            <p14:sldId id="615"/>
            <p14:sldId id="271"/>
            <p14:sldId id="262"/>
            <p14:sldId id="679"/>
            <p14:sldId id="599"/>
            <p14:sldId id="676"/>
            <p14:sldId id="520"/>
            <p14:sldId id="662"/>
            <p14:sldId id="585"/>
            <p14:sldId id="586"/>
            <p14:sldId id="587"/>
            <p14:sldId id="600"/>
            <p14:sldId id="589"/>
            <p14:sldId id="591"/>
            <p14:sldId id="601"/>
            <p14:sldId id="668"/>
            <p14:sldId id="609"/>
            <p14:sldId id="610"/>
            <p14:sldId id="607"/>
            <p14:sldId id="592"/>
            <p14:sldId id="593"/>
            <p14:sldId id="594"/>
            <p14:sldId id="616"/>
            <p14:sldId id="672"/>
            <p14:sldId id="645"/>
            <p14:sldId id="635"/>
            <p14:sldId id="636"/>
            <p14:sldId id="637"/>
            <p14:sldId id="670"/>
            <p14:sldId id="671"/>
            <p14:sldId id="673"/>
          </p14:sldIdLst>
        </p14:section>
        <p14:section name="Conclusion Slide" id="{06BE6128-8C53-406D-939A-BD0F4FFFDA55}">
          <p14:sldIdLst>
            <p14:sldId id="669"/>
            <p14:sldId id="269"/>
            <p14:sldId id="596"/>
            <p14:sldId id="59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5723"/>
    <a:srgbClr val="00FA00"/>
    <a:srgbClr val="0432FF"/>
    <a:srgbClr val="204A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3" autoAdjust="0"/>
    <p:restoredTop sz="89951"/>
  </p:normalViewPr>
  <p:slideViewPr>
    <p:cSldViewPr snapToGrid="0" showGuides="1">
      <p:cViewPr varScale="1">
        <p:scale>
          <a:sx n="118" d="100"/>
          <a:sy n="118" d="100"/>
        </p:scale>
        <p:origin x="240" y="232"/>
      </p:cViewPr>
      <p:guideLst>
        <p:guide orient="horz" pos="2160"/>
        <p:guide pos="384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oleObject" Target="file:////Users\bisraels\Dropbox\MarcusLab\BrettsProjects\SSB_gp32\SSBgp32_numericalResul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bisraels\Dropbox\MarcusLab\BrettsProjects\SSB_gp32\SSBgp32_numericalResult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bisraels\Dropbox\MarcusLab\BrettsProjects\SSB_gp32\SSBgp32_numericalResults.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b="0" i="0" baseline="0" dirty="0">
                <a:effectLst/>
              </a:rPr>
              <a:t>Normalized Eigen-timescales and amplitudes</a:t>
            </a:r>
            <a:endParaRPr lang="en-US" dirty="0">
              <a:effectLst/>
            </a:endParaRPr>
          </a:p>
          <a:p>
            <a:pPr>
              <a:defRPr/>
            </a:pPr>
            <a:r>
              <a:rPr lang="en-US" sz="1800" b="0" i="0" baseline="0" dirty="0">
                <a:effectLst/>
              </a:rPr>
              <a:t>DNA Only</a:t>
            </a:r>
            <a:endParaRPr lang="en-US"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Eigenmodes!$C$28</c:f>
              <c:strCache>
                <c:ptCount val="1"/>
                <c:pt idx="0">
                  <c:v>3`-p(dT)15</c:v>
                </c:pt>
              </c:strCache>
            </c:strRef>
          </c:tx>
          <c:spPr>
            <a:solidFill>
              <a:schemeClr val="accent1"/>
            </a:solidFill>
            <a:ln>
              <a:noFill/>
            </a:ln>
            <a:effectLst/>
          </c:spPr>
          <c:invertIfNegative val="0"/>
          <c:cat>
            <c:strRef>
              <c:f>Eigenmodes!$D$27:$I$27</c:f>
              <c:strCache>
                <c:ptCount val="6"/>
                <c:pt idx="0">
                  <c:v>t1</c:v>
                </c:pt>
                <c:pt idx="1">
                  <c:v>t2</c:v>
                </c:pt>
                <c:pt idx="2">
                  <c:v>t3</c:v>
                </c:pt>
                <c:pt idx="3">
                  <c:v>A1</c:v>
                </c:pt>
                <c:pt idx="4">
                  <c:v>A2</c:v>
                </c:pt>
                <c:pt idx="5">
                  <c:v>A3</c:v>
                </c:pt>
              </c:strCache>
            </c:strRef>
          </c:cat>
          <c:val>
            <c:numRef>
              <c:f>Eigenmodes!$D$28:$I$28</c:f>
              <c:numCache>
                <c:formatCode>0.00</c:formatCode>
                <c:ptCount val="6"/>
                <c:pt idx="0">
                  <c:v>0.91864883804302144</c:v>
                </c:pt>
                <c:pt idx="1">
                  <c:v>1</c:v>
                </c:pt>
                <c:pt idx="2">
                  <c:v>0.14065206400991809</c:v>
                </c:pt>
                <c:pt idx="3">
                  <c:v>0.84081205238059897</c:v>
                </c:pt>
                <c:pt idx="4">
                  <c:v>0.55565580616002463</c:v>
                </c:pt>
                <c:pt idx="5">
                  <c:v>0.98762815665211523</c:v>
                </c:pt>
              </c:numCache>
            </c:numRef>
          </c:val>
          <c:extLst>
            <c:ext xmlns:c16="http://schemas.microsoft.com/office/drawing/2014/chart" uri="{C3380CC4-5D6E-409C-BE32-E72D297353CC}">
              <c16:uniqueId val="{00000000-D956-C74F-A3D1-1BAFEF869A18}"/>
            </c:ext>
          </c:extLst>
        </c:ser>
        <c:ser>
          <c:idx val="1"/>
          <c:order val="1"/>
          <c:tx>
            <c:strRef>
              <c:f>Eigenmodes!$C$29</c:f>
              <c:strCache>
                <c:ptCount val="1"/>
                <c:pt idx="0">
                  <c:v>3`-p(dT)14</c:v>
                </c:pt>
              </c:strCache>
            </c:strRef>
          </c:tx>
          <c:spPr>
            <a:solidFill>
              <a:schemeClr val="accent2"/>
            </a:solidFill>
            <a:ln>
              <a:noFill/>
            </a:ln>
            <a:effectLst/>
          </c:spPr>
          <c:invertIfNegative val="0"/>
          <c:cat>
            <c:strRef>
              <c:f>Eigenmodes!$D$27:$I$27</c:f>
              <c:strCache>
                <c:ptCount val="6"/>
                <c:pt idx="0">
                  <c:v>t1</c:v>
                </c:pt>
                <c:pt idx="1">
                  <c:v>t2</c:v>
                </c:pt>
                <c:pt idx="2">
                  <c:v>t3</c:v>
                </c:pt>
                <c:pt idx="3">
                  <c:v>A1</c:v>
                </c:pt>
                <c:pt idx="4">
                  <c:v>A2</c:v>
                </c:pt>
                <c:pt idx="5">
                  <c:v>A3</c:v>
                </c:pt>
              </c:strCache>
            </c:strRef>
          </c:cat>
          <c:val>
            <c:numRef>
              <c:f>Eigenmodes!$D$29:$I$29</c:f>
              <c:numCache>
                <c:formatCode>0.00</c:formatCode>
                <c:ptCount val="6"/>
                <c:pt idx="0">
                  <c:v>0.84572386630553309</c:v>
                </c:pt>
                <c:pt idx="1">
                  <c:v>0.56411914703733979</c:v>
                </c:pt>
                <c:pt idx="2">
                  <c:v>0.20248386727479203</c:v>
                </c:pt>
                <c:pt idx="3">
                  <c:v>0.88542393022367849</c:v>
                </c:pt>
                <c:pt idx="4">
                  <c:v>0.60752268125661479</c:v>
                </c:pt>
                <c:pt idx="5">
                  <c:v>1</c:v>
                </c:pt>
              </c:numCache>
            </c:numRef>
          </c:val>
          <c:extLst>
            <c:ext xmlns:c16="http://schemas.microsoft.com/office/drawing/2014/chart" uri="{C3380CC4-5D6E-409C-BE32-E72D297353CC}">
              <c16:uniqueId val="{00000001-D956-C74F-A3D1-1BAFEF869A18}"/>
            </c:ext>
          </c:extLst>
        </c:ser>
        <c:ser>
          <c:idx val="2"/>
          <c:order val="2"/>
          <c:tx>
            <c:strRef>
              <c:f>Eigenmodes!$C$30</c:f>
              <c:strCache>
                <c:ptCount val="1"/>
                <c:pt idx="0">
                  <c:v>5`-p(dT)15</c:v>
                </c:pt>
              </c:strCache>
            </c:strRef>
          </c:tx>
          <c:spPr>
            <a:solidFill>
              <a:schemeClr val="accent3"/>
            </a:solidFill>
            <a:ln>
              <a:noFill/>
            </a:ln>
            <a:effectLst/>
          </c:spPr>
          <c:invertIfNegative val="0"/>
          <c:cat>
            <c:strRef>
              <c:f>Eigenmodes!$D$27:$I$27</c:f>
              <c:strCache>
                <c:ptCount val="6"/>
                <c:pt idx="0">
                  <c:v>t1</c:v>
                </c:pt>
                <c:pt idx="1">
                  <c:v>t2</c:v>
                </c:pt>
                <c:pt idx="2">
                  <c:v>t3</c:v>
                </c:pt>
                <c:pt idx="3">
                  <c:v>A1</c:v>
                </c:pt>
                <c:pt idx="4">
                  <c:v>A2</c:v>
                </c:pt>
                <c:pt idx="5">
                  <c:v>A3</c:v>
                </c:pt>
              </c:strCache>
            </c:strRef>
          </c:cat>
          <c:val>
            <c:numRef>
              <c:f>Eigenmodes!$D$30:$I$30</c:f>
              <c:numCache>
                <c:formatCode>0.00</c:formatCode>
                <c:ptCount val="6"/>
                <c:pt idx="0">
                  <c:v>1</c:v>
                </c:pt>
                <c:pt idx="1">
                  <c:v>0.56626684765040314</c:v>
                </c:pt>
                <c:pt idx="2">
                  <c:v>1</c:v>
                </c:pt>
                <c:pt idx="3">
                  <c:v>0.68662077875661298</c:v>
                </c:pt>
                <c:pt idx="4">
                  <c:v>0.42273721739873077</c:v>
                </c:pt>
                <c:pt idx="5">
                  <c:v>0.24709825538892499</c:v>
                </c:pt>
              </c:numCache>
            </c:numRef>
          </c:val>
          <c:extLst>
            <c:ext xmlns:c16="http://schemas.microsoft.com/office/drawing/2014/chart" uri="{C3380CC4-5D6E-409C-BE32-E72D297353CC}">
              <c16:uniqueId val="{00000002-D956-C74F-A3D1-1BAFEF869A18}"/>
            </c:ext>
          </c:extLst>
        </c:ser>
        <c:ser>
          <c:idx val="3"/>
          <c:order val="3"/>
          <c:tx>
            <c:strRef>
              <c:f>Eigenmodes!$C$31</c:f>
              <c:strCache>
                <c:ptCount val="1"/>
                <c:pt idx="0">
                  <c:v>5`-p(dT)14</c:v>
                </c:pt>
              </c:strCache>
            </c:strRef>
          </c:tx>
          <c:spPr>
            <a:solidFill>
              <a:schemeClr val="accent4"/>
            </a:solidFill>
            <a:ln>
              <a:noFill/>
            </a:ln>
            <a:effectLst/>
          </c:spPr>
          <c:invertIfNegative val="0"/>
          <c:cat>
            <c:strRef>
              <c:f>Eigenmodes!$D$27:$I$27</c:f>
              <c:strCache>
                <c:ptCount val="6"/>
                <c:pt idx="0">
                  <c:v>t1</c:v>
                </c:pt>
                <c:pt idx="1">
                  <c:v>t2</c:v>
                </c:pt>
                <c:pt idx="2">
                  <c:v>t3</c:v>
                </c:pt>
                <c:pt idx="3">
                  <c:v>A1</c:v>
                </c:pt>
                <c:pt idx="4">
                  <c:v>A2</c:v>
                </c:pt>
                <c:pt idx="5">
                  <c:v>A3</c:v>
                </c:pt>
              </c:strCache>
            </c:strRef>
          </c:cat>
          <c:val>
            <c:numRef>
              <c:f>Eigenmodes!$D$31:$I$31</c:f>
              <c:numCache>
                <c:formatCode>0.00</c:formatCode>
                <c:ptCount val="6"/>
                <c:pt idx="0">
                  <c:v>0.94084344949039267</c:v>
                </c:pt>
                <c:pt idx="1">
                  <c:v>0.43549750452886782</c:v>
                </c:pt>
                <c:pt idx="2">
                  <c:v>9.2850185515404068E-2</c:v>
                </c:pt>
                <c:pt idx="3">
                  <c:v>1</c:v>
                </c:pt>
                <c:pt idx="4">
                  <c:v>1</c:v>
                </c:pt>
                <c:pt idx="5">
                  <c:v>0.98939052472331868</c:v>
                </c:pt>
              </c:numCache>
            </c:numRef>
          </c:val>
          <c:extLst>
            <c:ext xmlns:c16="http://schemas.microsoft.com/office/drawing/2014/chart" uri="{C3380CC4-5D6E-409C-BE32-E72D297353CC}">
              <c16:uniqueId val="{00000003-D956-C74F-A3D1-1BAFEF869A18}"/>
            </c:ext>
          </c:extLst>
        </c:ser>
        <c:dLbls>
          <c:showLegendKey val="0"/>
          <c:showVal val="0"/>
          <c:showCatName val="0"/>
          <c:showSerName val="0"/>
          <c:showPercent val="0"/>
          <c:showBubbleSize val="0"/>
        </c:dLbls>
        <c:gapWidth val="219"/>
        <c:overlap val="-27"/>
        <c:axId val="1264747744"/>
        <c:axId val="1264749424"/>
      </c:barChart>
      <c:catAx>
        <c:axId val="1264747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64749424"/>
        <c:crosses val="autoZero"/>
        <c:auto val="1"/>
        <c:lblAlgn val="ctr"/>
        <c:lblOffset val="100"/>
        <c:noMultiLvlLbl val="0"/>
      </c:catAx>
      <c:valAx>
        <c:axId val="126474942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647477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black">
                    <a:lumMod val="65000"/>
                    <a:lumOff val="35000"/>
                  </a:prstClr>
                </a:solidFill>
                <a:latin typeface="+mn-lt"/>
                <a:ea typeface="+mn-ea"/>
                <a:cs typeface="+mn-cs"/>
              </a:defRPr>
            </a:pPr>
            <a:r>
              <a:rPr lang="en-US" sz="1800" b="0" i="0" baseline="0" dirty="0">
                <a:effectLst/>
              </a:rPr>
              <a:t>Normalized Eigen-timescales</a:t>
            </a:r>
            <a:r>
              <a:rPr lang="en-US" sz="1800" dirty="0"/>
              <a:t> </a:t>
            </a:r>
            <a:r>
              <a:rPr lang="en-US" sz="1800" b="0" i="0" baseline="0" dirty="0">
                <a:effectLst/>
              </a:rPr>
              <a:t> and amplitudes</a:t>
            </a:r>
            <a:endParaRPr lang="en-US" dirty="0">
              <a:effectLst/>
            </a:endParaRPr>
          </a:p>
          <a:p>
            <a:pPr marL="0" marR="0" indent="0" algn="ctr" defTabSz="914400" rtl="0" eaLnBrk="1" fontAlgn="auto" latinLnBrk="0" hangingPunct="1">
              <a:lnSpc>
                <a:spcPct val="100000"/>
              </a:lnSpc>
              <a:spcBef>
                <a:spcPts val="0"/>
              </a:spcBef>
              <a:spcAft>
                <a:spcPts val="0"/>
              </a:spcAft>
              <a:buClrTx/>
              <a:buSzTx/>
              <a:buFontTx/>
              <a:buNone/>
              <a:tabLst/>
              <a:defRPr>
                <a:solidFill>
                  <a:prstClr val="black">
                    <a:lumMod val="65000"/>
                    <a:lumOff val="35000"/>
                  </a:prstClr>
                </a:solidFill>
              </a:defRPr>
            </a:pPr>
            <a:r>
              <a:rPr lang="en-US" sz="1800" b="0" i="0" baseline="0" dirty="0">
                <a:effectLst/>
              </a:rPr>
              <a:t>DNA Only</a:t>
            </a:r>
            <a:endParaRPr lang="en-US" dirty="0">
              <a:effectLst/>
            </a:endParaRPr>
          </a:p>
        </c:rich>
      </c:tx>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black">
                  <a:lumMod val="65000"/>
                  <a:lumOff val="35000"/>
                </a:prstClr>
              </a:solidFill>
              <a:latin typeface="+mn-lt"/>
              <a:ea typeface="+mn-ea"/>
              <a:cs typeface="+mn-cs"/>
            </a:defRPr>
          </a:pPr>
          <a:endParaRPr lang="en-US"/>
        </a:p>
      </c:txPr>
    </c:title>
    <c:autoTitleDeleted val="0"/>
    <c:plotArea>
      <c:layout/>
      <c:barChart>
        <c:barDir val="col"/>
        <c:grouping val="clustered"/>
        <c:varyColors val="0"/>
        <c:ser>
          <c:idx val="0"/>
          <c:order val="0"/>
          <c:tx>
            <c:strRef>
              <c:f>Eigenmodes!$C$28</c:f>
              <c:strCache>
                <c:ptCount val="1"/>
                <c:pt idx="0">
                  <c:v>3`-p(dT)15</c:v>
                </c:pt>
              </c:strCache>
            </c:strRef>
          </c:tx>
          <c:spPr>
            <a:solidFill>
              <a:schemeClr val="accent1"/>
            </a:solidFill>
            <a:ln>
              <a:noFill/>
            </a:ln>
            <a:effectLst/>
          </c:spPr>
          <c:invertIfNegative val="0"/>
          <c:cat>
            <c:strRef>
              <c:f>Eigenmodes!$D$27:$I$27</c:f>
              <c:strCache>
                <c:ptCount val="6"/>
                <c:pt idx="0">
                  <c:v>t1</c:v>
                </c:pt>
                <c:pt idx="1">
                  <c:v>t2</c:v>
                </c:pt>
                <c:pt idx="2">
                  <c:v>t3</c:v>
                </c:pt>
                <c:pt idx="3">
                  <c:v>A1</c:v>
                </c:pt>
                <c:pt idx="4">
                  <c:v>A2</c:v>
                </c:pt>
                <c:pt idx="5">
                  <c:v>A3</c:v>
                </c:pt>
              </c:strCache>
            </c:strRef>
          </c:cat>
          <c:val>
            <c:numRef>
              <c:f>Eigenmodes!$D$28:$I$28</c:f>
              <c:numCache>
                <c:formatCode>0.00</c:formatCode>
                <c:ptCount val="6"/>
                <c:pt idx="0">
                  <c:v>0.91864883804302144</c:v>
                </c:pt>
                <c:pt idx="1">
                  <c:v>1</c:v>
                </c:pt>
                <c:pt idx="2">
                  <c:v>0.14065206400991809</c:v>
                </c:pt>
                <c:pt idx="3">
                  <c:v>0.84081205238059897</c:v>
                </c:pt>
                <c:pt idx="4">
                  <c:v>0.55565580616002463</c:v>
                </c:pt>
                <c:pt idx="5">
                  <c:v>0.98762815665211523</c:v>
                </c:pt>
              </c:numCache>
            </c:numRef>
          </c:val>
          <c:extLst>
            <c:ext xmlns:c16="http://schemas.microsoft.com/office/drawing/2014/chart" uri="{C3380CC4-5D6E-409C-BE32-E72D297353CC}">
              <c16:uniqueId val="{00000000-D956-C74F-A3D1-1BAFEF869A18}"/>
            </c:ext>
          </c:extLst>
        </c:ser>
        <c:ser>
          <c:idx val="1"/>
          <c:order val="1"/>
          <c:tx>
            <c:strRef>
              <c:f>Eigenmodes!$C$29</c:f>
              <c:strCache>
                <c:ptCount val="1"/>
                <c:pt idx="0">
                  <c:v>3`-p(dT)14</c:v>
                </c:pt>
              </c:strCache>
            </c:strRef>
          </c:tx>
          <c:spPr>
            <a:solidFill>
              <a:schemeClr val="accent2"/>
            </a:solidFill>
            <a:ln>
              <a:noFill/>
            </a:ln>
            <a:effectLst/>
          </c:spPr>
          <c:invertIfNegative val="0"/>
          <c:cat>
            <c:strRef>
              <c:f>Eigenmodes!$D$27:$I$27</c:f>
              <c:strCache>
                <c:ptCount val="6"/>
                <c:pt idx="0">
                  <c:v>t1</c:v>
                </c:pt>
                <c:pt idx="1">
                  <c:v>t2</c:v>
                </c:pt>
                <c:pt idx="2">
                  <c:v>t3</c:v>
                </c:pt>
                <c:pt idx="3">
                  <c:v>A1</c:v>
                </c:pt>
                <c:pt idx="4">
                  <c:v>A2</c:v>
                </c:pt>
                <c:pt idx="5">
                  <c:v>A3</c:v>
                </c:pt>
              </c:strCache>
            </c:strRef>
          </c:cat>
          <c:val>
            <c:numRef>
              <c:f>Eigenmodes!$D$29:$I$29</c:f>
              <c:numCache>
                <c:formatCode>0.00</c:formatCode>
                <c:ptCount val="6"/>
                <c:pt idx="0">
                  <c:v>0.84572386630553309</c:v>
                </c:pt>
                <c:pt idx="1">
                  <c:v>0.56411914703733979</c:v>
                </c:pt>
                <c:pt idx="2">
                  <c:v>0.20248386727479203</c:v>
                </c:pt>
                <c:pt idx="3">
                  <c:v>0.88542393022367849</c:v>
                </c:pt>
                <c:pt idx="4">
                  <c:v>0.60752268125661479</c:v>
                </c:pt>
                <c:pt idx="5">
                  <c:v>1</c:v>
                </c:pt>
              </c:numCache>
            </c:numRef>
          </c:val>
          <c:extLst>
            <c:ext xmlns:c16="http://schemas.microsoft.com/office/drawing/2014/chart" uri="{C3380CC4-5D6E-409C-BE32-E72D297353CC}">
              <c16:uniqueId val="{00000001-D956-C74F-A3D1-1BAFEF869A18}"/>
            </c:ext>
          </c:extLst>
        </c:ser>
        <c:ser>
          <c:idx val="2"/>
          <c:order val="2"/>
          <c:tx>
            <c:strRef>
              <c:f>Eigenmodes!$C$30</c:f>
              <c:strCache>
                <c:ptCount val="1"/>
                <c:pt idx="0">
                  <c:v>5`-p(dT)15</c:v>
                </c:pt>
              </c:strCache>
            </c:strRef>
          </c:tx>
          <c:spPr>
            <a:solidFill>
              <a:schemeClr val="accent3"/>
            </a:solidFill>
            <a:ln>
              <a:noFill/>
            </a:ln>
            <a:effectLst/>
          </c:spPr>
          <c:invertIfNegative val="0"/>
          <c:cat>
            <c:strRef>
              <c:f>Eigenmodes!$D$27:$I$27</c:f>
              <c:strCache>
                <c:ptCount val="6"/>
                <c:pt idx="0">
                  <c:v>t1</c:v>
                </c:pt>
                <c:pt idx="1">
                  <c:v>t2</c:v>
                </c:pt>
                <c:pt idx="2">
                  <c:v>t3</c:v>
                </c:pt>
                <c:pt idx="3">
                  <c:v>A1</c:v>
                </c:pt>
                <c:pt idx="4">
                  <c:v>A2</c:v>
                </c:pt>
                <c:pt idx="5">
                  <c:v>A3</c:v>
                </c:pt>
              </c:strCache>
            </c:strRef>
          </c:cat>
          <c:val>
            <c:numRef>
              <c:f>Eigenmodes!$D$30:$I$30</c:f>
              <c:numCache>
                <c:formatCode>0.00</c:formatCode>
                <c:ptCount val="6"/>
                <c:pt idx="0">
                  <c:v>1</c:v>
                </c:pt>
                <c:pt idx="1">
                  <c:v>0.56626684765040314</c:v>
                </c:pt>
                <c:pt idx="2">
                  <c:v>1</c:v>
                </c:pt>
                <c:pt idx="3">
                  <c:v>0.68662077875661298</c:v>
                </c:pt>
                <c:pt idx="4">
                  <c:v>0.42273721739873077</c:v>
                </c:pt>
                <c:pt idx="5">
                  <c:v>0.24709825538892499</c:v>
                </c:pt>
              </c:numCache>
            </c:numRef>
          </c:val>
          <c:extLst>
            <c:ext xmlns:c16="http://schemas.microsoft.com/office/drawing/2014/chart" uri="{C3380CC4-5D6E-409C-BE32-E72D297353CC}">
              <c16:uniqueId val="{00000002-D956-C74F-A3D1-1BAFEF869A18}"/>
            </c:ext>
          </c:extLst>
        </c:ser>
        <c:ser>
          <c:idx val="3"/>
          <c:order val="3"/>
          <c:tx>
            <c:strRef>
              <c:f>Eigenmodes!$C$31</c:f>
              <c:strCache>
                <c:ptCount val="1"/>
                <c:pt idx="0">
                  <c:v>5`-p(dT)14</c:v>
                </c:pt>
              </c:strCache>
            </c:strRef>
          </c:tx>
          <c:spPr>
            <a:solidFill>
              <a:schemeClr val="accent4"/>
            </a:solidFill>
            <a:ln>
              <a:noFill/>
            </a:ln>
            <a:effectLst/>
          </c:spPr>
          <c:invertIfNegative val="0"/>
          <c:cat>
            <c:strRef>
              <c:f>Eigenmodes!$D$27:$I$27</c:f>
              <c:strCache>
                <c:ptCount val="6"/>
                <c:pt idx="0">
                  <c:v>t1</c:v>
                </c:pt>
                <c:pt idx="1">
                  <c:v>t2</c:v>
                </c:pt>
                <c:pt idx="2">
                  <c:v>t3</c:v>
                </c:pt>
                <c:pt idx="3">
                  <c:v>A1</c:v>
                </c:pt>
                <c:pt idx="4">
                  <c:v>A2</c:v>
                </c:pt>
                <c:pt idx="5">
                  <c:v>A3</c:v>
                </c:pt>
              </c:strCache>
            </c:strRef>
          </c:cat>
          <c:val>
            <c:numRef>
              <c:f>Eigenmodes!$D$31:$I$31</c:f>
              <c:numCache>
                <c:formatCode>0.00</c:formatCode>
                <c:ptCount val="6"/>
                <c:pt idx="0">
                  <c:v>0.94084344949039267</c:v>
                </c:pt>
                <c:pt idx="1">
                  <c:v>0.43549750452886782</c:v>
                </c:pt>
                <c:pt idx="2">
                  <c:v>9.2850185515404068E-2</c:v>
                </c:pt>
                <c:pt idx="3">
                  <c:v>1</c:v>
                </c:pt>
                <c:pt idx="4">
                  <c:v>1</c:v>
                </c:pt>
                <c:pt idx="5">
                  <c:v>0.98939052472331868</c:v>
                </c:pt>
              </c:numCache>
            </c:numRef>
          </c:val>
          <c:extLst>
            <c:ext xmlns:c16="http://schemas.microsoft.com/office/drawing/2014/chart" uri="{C3380CC4-5D6E-409C-BE32-E72D297353CC}">
              <c16:uniqueId val="{00000003-D956-C74F-A3D1-1BAFEF869A18}"/>
            </c:ext>
          </c:extLst>
        </c:ser>
        <c:dLbls>
          <c:showLegendKey val="0"/>
          <c:showVal val="0"/>
          <c:showCatName val="0"/>
          <c:showSerName val="0"/>
          <c:showPercent val="0"/>
          <c:showBubbleSize val="0"/>
        </c:dLbls>
        <c:gapWidth val="219"/>
        <c:overlap val="-27"/>
        <c:axId val="1264747744"/>
        <c:axId val="1264749424"/>
      </c:barChart>
      <c:catAx>
        <c:axId val="1264747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64749424"/>
        <c:crosses val="autoZero"/>
        <c:auto val="1"/>
        <c:lblAlgn val="ctr"/>
        <c:lblOffset val="100"/>
        <c:noMultiLvlLbl val="0"/>
      </c:catAx>
      <c:valAx>
        <c:axId val="126474942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647477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black">
                    <a:lumMod val="65000"/>
                    <a:lumOff val="35000"/>
                  </a:prstClr>
                </a:solidFill>
                <a:latin typeface="+mn-lt"/>
                <a:ea typeface="+mn-ea"/>
                <a:cs typeface="+mn-cs"/>
              </a:defRPr>
            </a:pPr>
            <a:r>
              <a:rPr lang="en-US" sz="1800" b="0" i="0" baseline="0" dirty="0">
                <a:effectLst/>
              </a:rPr>
              <a:t>Normalized Eigen-timescales</a:t>
            </a:r>
            <a:r>
              <a:rPr lang="en-US" sz="1800" dirty="0"/>
              <a:t> </a:t>
            </a:r>
            <a:r>
              <a:rPr lang="en-US" sz="1800" b="0" i="0" baseline="0" dirty="0">
                <a:effectLst/>
              </a:rPr>
              <a:t> and amplitudes</a:t>
            </a:r>
            <a:endParaRPr lang="en-US" dirty="0">
              <a:effectLst/>
            </a:endParaRPr>
          </a:p>
          <a:p>
            <a:pPr marL="0" marR="0" indent="0" algn="ctr" defTabSz="914400" rtl="0" eaLnBrk="1" fontAlgn="auto" latinLnBrk="0" hangingPunct="1">
              <a:lnSpc>
                <a:spcPct val="100000"/>
              </a:lnSpc>
              <a:spcBef>
                <a:spcPts val="0"/>
              </a:spcBef>
              <a:spcAft>
                <a:spcPts val="0"/>
              </a:spcAft>
              <a:buClrTx/>
              <a:buSzTx/>
              <a:buFontTx/>
              <a:buNone/>
              <a:tabLst/>
              <a:defRPr>
                <a:solidFill>
                  <a:prstClr val="black">
                    <a:lumMod val="65000"/>
                    <a:lumOff val="35000"/>
                  </a:prstClr>
                </a:solidFill>
              </a:defRPr>
            </a:pPr>
            <a:r>
              <a:rPr lang="en-US" sz="1800" b="0" i="0" baseline="0" dirty="0">
                <a:effectLst/>
              </a:rPr>
              <a:t>DNA + 0.5 µM gp32</a:t>
            </a:r>
            <a:endParaRPr lang="en-US" dirty="0">
              <a:effectLst/>
            </a:endParaRPr>
          </a:p>
        </c:rich>
      </c:tx>
      <c:layout>
        <c:manualLayout>
          <c:xMode val="edge"/>
          <c:yMode val="edge"/>
          <c:x val="0.24250775922692136"/>
          <c:y val="2.8134255782475682E-2"/>
        </c:manualLayout>
      </c:layout>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black">
                  <a:lumMod val="65000"/>
                  <a:lumOff val="35000"/>
                </a:prstClr>
              </a:solidFill>
              <a:latin typeface="+mn-lt"/>
              <a:ea typeface="+mn-ea"/>
              <a:cs typeface="+mn-cs"/>
            </a:defRPr>
          </a:pPr>
          <a:endParaRPr lang="en-US"/>
        </a:p>
      </c:txPr>
    </c:title>
    <c:autoTitleDeleted val="0"/>
    <c:plotArea>
      <c:layout/>
      <c:barChart>
        <c:barDir val="col"/>
        <c:grouping val="clustered"/>
        <c:varyColors val="0"/>
        <c:ser>
          <c:idx val="0"/>
          <c:order val="0"/>
          <c:tx>
            <c:strRef>
              <c:f>Eigenmodes!$C$28</c:f>
              <c:strCache>
                <c:ptCount val="1"/>
                <c:pt idx="0">
                  <c:v>3`-p(dT)15</c:v>
                </c:pt>
              </c:strCache>
            </c:strRef>
          </c:tx>
          <c:spPr>
            <a:solidFill>
              <a:schemeClr val="accent1"/>
            </a:solidFill>
            <a:ln>
              <a:noFill/>
            </a:ln>
            <a:effectLst/>
          </c:spPr>
          <c:invertIfNegative val="0"/>
          <c:cat>
            <c:strRef>
              <c:f>Eigenmodes!$J$27:$S$27</c:f>
              <c:strCache>
                <c:ptCount val="10"/>
                <c:pt idx="0">
                  <c:v>t1</c:v>
                </c:pt>
                <c:pt idx="1">
                  <c:v>t2</c:v>
                </c:pt>
                <c:pt idx="2">
                  <c:v>t3</c:v>
                </c:pt>
                <c:pt idx="3">
                  <c:v>t4</c:v>
                </c:pt>
                <c:pt idx="4">
                  <c:v>t5</c:v>
                </c:pt>
                <c:pt idx="5">
                  <c:v>A1</c:v>
                </c:pt>
                <c:pt idx="6">
                  <c:v>A2</c:v>
                </c:pt>
                <c:pt idx="7">
                  <c:v>A3</c:v>
                </c:pt>
                <c:pt idx="8">
                  <c:v>A4</c:v>
                </c:pt>
                <c:pt idx="9">
                  <c:v>A5</c:v>
                </c:pt>
              </c:strCache>
            </c:strRef>
          </c:cat>
          <c:val>
            <c:numRef>
              <c:f>Eigenmodes!$J$28:$S$28</c:f>
              <c:numCache>
                <c:formatCode>0.00</c:formatCode>
                <c:ptCount val="10"/>
                <c:pt idx="0">
                  <c:v>0.78999392534438639</c:v>
                </c:pt>
                <c:pt idx="1">
                  <c:v>0.64995567731874004</c:v>
                </c:pt>
                <c:pt idx="2">
                  <c:v>0.87717387142653669</c:v>
                </c:pt>
                <c:pt idx="3">
                  <c:v>1</c:v>
                </c:pt>
                <c:pt idx="4">
                  <c:v>1</c:v>
                </c:pt>
                <c:pt idx="5">
                  <c:v>0.59161723017738854</c:v>
                </c:pt>
                <c:pt idx="6">
                  <c:v>0.50268705056584972</c:v>
                </c:pt>
                <c:pt idx="7">
                  <c:v>0.45659326213011808</c:v>
                </c:pt>
                <c:pt idx="8">
                  <c:v>0.73174489680691623</c:v>
                </c:pt>
                <c:pt idx="9">
                  <c:v>0.70875097196734793</c:v>
                </c:pt>
              </c:numCache>
            </c:numRef>
          </c:val>
          <c:extLst>
            <c:ext xmlns:c16="http://schemas.microsoft.com/office/drawing/2014/chart" uri="{C3380CC4-5D6E-409C-BE32-E72D297353CC}">
              <c16:uniqueId val="{00000000-FB9E-A944-AF03-318C5318BFA1}"/>
            </c:ext>
          </c:extLst>
        </c:ser>
        <c:ser>
          <c:idx val="1"/>
          <c:order val="1"/>
          <c:tx>
            <c:strRef>
              <c:f>Eigenmodes!$C$29</c:f>
              <c:strCache>
                <c:ptCount val="1"/>
                <c:pt idx="0">
                  <c:v>3`-p(dT)14</c:v>
                </c:pt>
              </c:strCache>
            </c:strRef>
          </c:tx>
          <c:spPr>
            <a:solidFill>
              <a:schemeClr val="accent2"/>
            </a:solidFill>
            <a:ln>
              <a:noFill/>
            </a:ln>
            <a:effectLst/>
          </c:spPr>
          <c:invertIfNegative val="0"/>
          <c:cat>
            <c:strRef>
              <c:f>Eigenmodes!$J$27:$S$27</c:f>
              <c:strCache>
                <c:ptCount val="10"/>
                <c:pt idx="0">
                  <c:v>t1</c:v>
                </c:pt>
                <c:pt idx="1">
                  <c:v>t2</c:v>
                </c:pt>
                <c:pt idx="2">
                  <c:v>t3</c:v>
                </c:pt>
                <c:pt idx="3">
                  <c:v>t4</c:v>
                </c:pt>
                <c:pt idx="4">
                  <c:v>t5</c:v>
                </c:pt>
                <c:pt idx="5">
                  <c:v>A1</c:v>
                </c:pt>
                <c:pt idx="6">
                  <c:v>A2</c:v>
                </c:pt>
                <c:pt idx="7">
                  <c:v>A3</c:v>
                </c:pt>
                <c:pt idx="8">
                  <c:v>A4</c:v>
                </c:pt>
                <c:pt idx="9">
                  <c:v>A5</c:v>
                </c:pt>
              </c:strCache>
            </c:strRef>
          </c:cat>
          <c:val>
            <c:numRef>
              <c:f>Eigenmodes!$J$29:$S$29</c:f>
              <c:numCache>
                <c:formatCode>0.00</c:formatCode>
                <c:ptCount val="10"/>
                <c:pt idx="0">
                  <c:v>0.91147985530985709</c:v>
                </c:pt>
                <c:pt idx="1">
                  <c:v>1</c:v>
                </c:pt>
                <c:pt idx="2">
                  <c:v>0.30242952141937396</c:v>
                </c:pt>
                <c:pt idx="3">
                  <c:v>0.50647506449546265</c:v>
                </c:pt>
                <c:pt idx="4">
                  <c:v>0.62977146879807833</c:v>
                </c:pt>
                <c:pt idx="5">
                  <c:v>0.77604327403094775</c:v>
                </c:pt>
                <c:pt idx="6">
                  <c:v>0.58937639437284639</c:v>
                </c:pt>
                <c:pt idx="7">
                  <c:v>0.75033472865794659</c:v>
                </c:pt>
                <c:pt idx="8">
                  <c:v>0.68427862534732464</c:v>
                </c:pt>
                <c:pt idx="9">
                  <c:v>0.36361014177943446</c:v>
                </c:pt>
              </c:numCache>
            </c:numRef>
          </c:val>
          <c:extLst>
            <c:ext xmlns:c16="http://schemas.microsoft.com/office/drawing/2014/chart" uri="{C3380CC4-5D6E-409C-BE32-E72D297353CC}">
              <c16:uniqueId val="{00000001-FB9E-A944-AF03-318C5318BFA1}"/>
            </c:ext>
          </c:extLst>
        </c:ser>
        <c:ser>
          <c:idx val="2"/>
          <c:order val="2"/>
          <c:tx>
            <c:strRef>
              <c:f>Eigenmodes!$C$30</c:f>
              <c:strCache>
                <c:ptCount val="1"/>
                <c:pt idx="0">
                  <c:v>5`-p(dT)15</c:v>
                </c:pt>
              </c:strCache>
            </c:strRef>
          </c:tx>
          <c:spPr>
            <a:solidFill>
              <a:schemeClr val="accent3"/>
            </a:solidFill>
            <a:ln>
              <a:noFill/>
            </a:ln>
            <a:effectLst/>
          </c:spPr>
          <c:invertIfNegative val="0"/>
          <c:cat>
            <c:strRef>
              <c:f>Eigenmodes!$J$27:$S$27</c:f>
              <c:strCache>
                <c:ptCount val="10"/>
                <c:pt idx="0">
                  <c:v>t1</c:v>
                </c:pt>
                <c:pt idx="1">
                  <c:v>t2</c:v>
                </c:pt>
                <c:pt idx="2">
                  <c:v>t3</c:v>
                </c:pt>
                <c:pt idx="3">
                  <c:v>t4</c:v>
                </c:pt>
                <c:pt idx="4">
                  <c:v>t5</c:v>
                </c:pt>
                <c:pt idx="5">
                  <c:v>A1</c:v>
                </c:pt>
                <c:pt idx="6">
                  <c:v>A2</c:v>
                </c:pt>
                <c:pt idx="7">
                  <c:v>A3</c:v>
                </c:pt>
                <c:pt idx="8">
                  <c:v>A4</c:v>
                </c:pt>
                <c:pt idx="9">
                  <c:v>A5</c:v>
                </c:pt>
              </c:strCache>
            </c:strRef>
          </c:cat>
          <c:val>
            <c:numRef>
              <c:f>Eigenmodes!$J$30:$S$30</c:f>
              <c:numCache>
                <c:formatCode>0.00</c:formatCode>
                <c:ptCount val="10"/>
                <c:pt idx="0">
                  <c:v>1</c:v>
                </c:pt>
                <c:pt idx="1">
                  <c:v>0.58158453035877644</c:v>
                </c:pt>
                <c:pt idx="2">
                  <c:v>1</c:v>
                </c:pt>
                <c:pt idx="3">
                  <c:v>0.73370173734104971</c:v>
                </c:pt>
                <c:pt idx="4">
                  <c:v>0.35194088964953268</c:v>
                </c:pt>
                <c:pt idx="5">
                  <c:v>1</c:v>
                </c:pt>
                <c:pt idx="6">
                  <c:v>0.79433526429786161</c:v>
                </c:pt>
                <c:pt idx="7">
                  <c:v>0.54408455661371391</c:v>
                </c:pt>
                <c:pt idx="8">
                  <c:v>1</c:v>
                </c:pt>
                <c:pt idx="9">
                  <c:v>0.82876750087253359</c:v>
                </c:pt>
              </c:numCache>
            </c:numRef>
          </c:val>
          <c:extLst>
            <c:ext xmlns:c16="http://schemas.microsoft.com/office/drawing/2014/chart" uri="{C3380CC4-5D6E-409C-BE32-E72D297353CC}">
              <c16:uniqueId val="{00000002-FB9E-A944-AF03-318C5318BFA1}"/>
            </c:ext>
          </c:extLst>
        </c:ser>
        <c:ser>
          <c:idx val="3"/>
          <c:order val="3"/>
          <c:tx>
            <c:strRef>
              <c:f>Eigenmodes!$C$31</c:f>
              <c:strCache>
                <c:ptCount val="1"/>
                <c:pt idx="0">
                  <c:v>5`-p(dT)14</c:v>
                </c:pt>
              </c:strCache>
            </c:strRef>
          </c:tx>
          <c:spPr>
            <a:solidFill>
              <a:schemeClr val="accent4"/>
            </a:solidFill>
            <a:ln>
              <a:noFill/>
            </a:ln>
            <a:effectLst/>
          </c:spPr>
          <c:invertIfNegative val="0"/>
          <c:cat>
            <c:strRef>
              <c:f>Eigenmodes!$J$27:$S$27</c:f>
              <c:strCache>
                <c:ptCount val="10"/>
                <c:pt idx="0">
                  <c:v>t1</c:v>
                </c:pt>
                <c:pt idx="1">
                  <c:v>t2</c:v>
                </c:pt>
                <c:pt idx="2">
                  <c:v>t3</c:v>
                </c:pt>
                <c:pt idx="3">
                  <c:v>t4</c:v>
                </c:pt>
                <c:pt idx="4">
                  <c:v>t5</c:v>
                </c:pt>
                <c:pt idx="5">
                  <c:v>A1</c:v>
                </c:pt>
                <c:pt idx="6">
                  <c:v>A2</c:v>
                </c:pt>
                <c:pt idx="7">
                  <c:v>A3</c:v>
                </c:pt>
                <c:pt idx="8">
                  <c:v>A4</c:v>
                </c:pt>
                <c:pt idx="9">
                  <c:v>A5</c:v>
                </c:pt>
              </c:strCache>
            </c:strRef>
          </c:cat>
          <c:val>
            <c:numRef>
              <c:f>Eigenmodes!$J$31:$S$31</c:f>
              <c:numCache>
                <c:formatCode>0.00</c:formatCode>
                <c:ptCount val="10"/>
                <c:pt idx="0">
                  <c:v>0.87759810571053076</c:v>
                </c:pt>
                <c:pt idx="1">
                  <c:v>0.58480558737741062</c:v>
                </c:pt>
                <c:pt idx="2">
                  <c:v>0.52911240924661951</c:v>
                </c:pt>
                <c:pt idx="3">
                  <c:v>0.48828016486265047</c:v>
                </c:pt>
                <c:pt idx="4">
                  <c:v>0.55252934658250674</c:v>
                </c:pt>
                <c:pt idx="5">
                  <c:v>0.91991904841516337</c:v>
                </c:pt>
                <c:pt idx="6">
                  <c:v>1</c:v>
                </c:pt>
                <c:pt idx="7">
                  <c:v>1</c:v>
                </c:pt>
                <c:pt idx="8">
                  <c:v>0.55348401574685258</c:v>
                </c:pt>
                <c:pt idx="9">
                  <c:v>1</c:v>
                </c:pt>
              </c:numCache>
            </c:numRef>
          </c:val>
          <c:extLst>
            <c:ext xmlns:c16="http://schemas.microsoft.com/office/drawing/2014/chart" uri="{C3380CC4-5D6E-409C-BE32-E72D297353CC}">
              <c16:uniqueId val="{00000003-FB9E-A944-AF03-318C5318BFA1}"/>
            </c:ext>
          </c:extLst>
        </c:ser>
        <c:dLbls>
          <c:showLegendKey val="0"/>
          <c:showVal val="0"/>
          <c:showCatName val="0"/>
          <c:showSerName val="0"/>
          <c:showPercent val="0"/>
          <c:showBubbleSize val="0"/>
        </c:dLbls>
        <c:gapWidth val="219"/>
        <c:overlap val="-27"/>
        <c:axId val="1264747744"/>
        <c:axId val="1264749424"/>
      </c:barChart>
      <c:catAx>
        <c:axId val="1264747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64749424"/>
        <c:crosses val="autoZero"/>
        <c:auto val="1"/>
        <c:lblAlgn val="ctr"/>
        <c:lblOffset val="100"/>
        <c:noMultiLvlLbl val="0"/>
      </c:catAx>
      <c:valAx>
        <c:axId val="126474942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647477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3.emf"/><Relationship Id="rId4" Type="http://schemas.openxmlformats.org/officeDocument/2006/relationships/image" Target="../media/image1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B5291D-268E-8A40-A012-FD92B6353C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009E98D-4084-864D-B1BC-3A7A6BC010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0991BBF-8CDC-604F-94FD-18EE0ED38EED}" type="datetimeFigureOut">
              <a:rPr lang="en-US" smtClean="0"/>
              <a:t>9/4/19</a:t>
            </a:fld>
            <a:endParaRPr lang="en-US"/>
          </a:p>
        </p:txBody>
      </p:sp>
      <p:sp>
        <p:nvSpPr>
          <p:cNvPr id="4" name="Footer Placeholder 3">
            <a:extLst>
              <a:ext uri="{FF2B5EF4-FFF2-40B4-BE49-F238E27FC236}">
                <a16:creationId xmlns:a16="http://schemas.microsoft.com/office/drawing/2014/main" id="{A33B85D8-E15F-2447-8D20-D031B3FA4A7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F9F593C-FD0D-2941-BB8F-17FF9615505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AA322A5-C500-C045-B028-6752EBBB6B46}" type="slidenum">
              <a:rPr lang="en-US" smtClean="0"/>
              <a:t>‹#›</a:t>
            </a:fld>
            <a:endParaRPr lang="en-US"/>
          </a:p>
        </p:txBody>
      </p:sp>
    </p:spTree>
    <p:extLst>
      <p:ext uri="{BB962C8B-B14F-4D97-AF65-F5344CB8AC3E}">
        <p14:creationId xmlns:p14="http://schemas.microsoft.com/office/powerpoint/2010/main" val="3170646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BDB123-03D3-4063-B15E-17169CA75D86}" type="datetimeFigureOut">
              <a:rPr lang="en-US" smtClean="0"/>
              <a:t>9/4/19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EF5644-F8C7-4106-A1ED-F93E2D4EC065}" type="slidenum">
              <a:rPr lang="en-US" smtClean="0"/>
              <a:t>‹#›</a:t>
            </a:fld>
            <a:endParaRPr lang="en-US"/>
          </a:p>
        </p:txBody>
      </p:sp>
    </p:spTree>
    <p:extLst>
      <p:ext uri="{BB962C8B-B14F-4D97-AF65-F5344CB8AC3E}">
        <p14:creationId xmlns:p14="http://schemas.microsoft.com/office/powerpoint/2010/main" val="4099799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2C5366-9A56-4E69-957D-2BED271334E4}" type="slidenum">
              <a:rPr lang="en-US" smtClean="0"/>
              <a:t>1</a:t>
            </a:fld>
            <a:endParaRPr lang="en-US" dirty="0"/>
          </a:p>
        </p:txBody>
      </p:sp>
    </p:spTree>
    <p:extLst>
      <p:ext uri="{BB962C8B-B14F-4D97-AF65-F5344CB8AC3E}">
        <p14:creationId xmlns:p14="http://schemas.microsoft.com/office/powerpoint/2010/main" val="12726223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The ground state surface is labeled S0, the excited singlet state is labeled S1 and the excited triplet state is labeled T1.</a:t>
            </a:r>
            <a:endParaRPr lang="en-US" dirty="0"/>
          </a:p>
        </p:txBody>
      </p:sp>
      <p:sp>
        <p:nvSpPr>
          <p:cNvPr id="4" name="Slide Number Placeholder 3"/>
          <p:cNvSpPr>
            <a:spLocks noGrp="1"/>
          </p:cNvSpPr>
          <p:nvPr>
            <p:ph type="sldNum" sz="quarter" idx="5"/>
          </p:nvPr>
        </p:nvSpPr>
        <p:spPr/>
        <p:txBody>
          <a:bodyPr/>
          <a:lstStyle/>
          <a:p>
            <a:fld id="{C0EF5644-F8C7-4106-A1ED-F93E2D4EC065}" type="slidenum">
              <a:rPr lang="en-US" smtClean="0"/>
              <a:t>18</a:t>
            </a:fld>
            <a:endParaRPr lang="en-US"/>
          </a:p>
        </p:txBody>
      </p:sp>
    </p:spTree>
    <p:extLst>
      <p:ext uri="{BB962C8B-B14F-4D97-AF65-F5344CB8AC3E}">
        <p14:creationId xmlns:p14="http://schemas.microsoft.com/office/powerpoint/2010/main" val="8293994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fastest decay is related to the formation of the triplet state.</a:t>
            </a:r>
          </a:p>
          <a:p>
            <a:pPr marL="171450" indent="-171450">
              <a:buFont typeface="Arial" panose="020B0604020202020204" pitchFamily="34" charset="0"/>
              <a:buChar char="•"/>
            </a:pPr>
            <a:r>
              <a:rPr lang="en-US" dirty="0"/>
              <a:t>Mn 2+ can stabilize the triplet state and increases the lifetime. </a:t>
            </a:r>
          </a:p>
          <a:p>
            <a:pPr marL="171450" indent="-171450">
              <a:buFont typeface="Arial" panose="020B0604020202020204" pitchFamily="34" charset="0"/>
              <a:buChar char="•"/>
            </a:pPr>
            <a:r>
              <a:rPr lang="en-US" dirty="0"/>
              <a:t>Paramagnetic molecules have permanent magnetic moments (dipoles) due to the spin of unpaired electrons</a:t>
            </a:r>
          </a:p>
        </p:txBody>
      </p:sp>
      <p:sp>
        <p:nvSpPr>
          <p:cNvPr id="4" name="Slide Number Placeholder 3"/>
          <p:cNvSpPr>
            <a:spLocks noGrp="1"/>
          </p:cNvSpPr>
          <p:nvPr>
            <p:ph type="sldNum" sz="quarter" idx="5"/>
          </p:nvPr>
        </p:nvSpPr>
        <p:spPr/>
        <p:txBody>
          <a:bodyPr/>
          <a:lstStyle/>
          <a:p>
            <a:fld id="{C0EF5644-F8C7-4106-A1ED-F93E2D4EC065}" type="slidenum">
              <a:rPr lang="en-US" smtClean="0"/>
              <a:t>20</a:t>
            </a:fld>
            <a:endParaRPr lang="en-US"/>
          </a:p>
        </p:txBody>
      </p:sp>
    </p:spTree>
    <p:extLst>
      <p:ext uri="{BB962C8B-B14F-4D97-AF65-F5344CB8AC3E}">
        <p14:creationId xmlns:p14="http://schemas.microsoft.com/office/powerpoint/2010/main" val="12831844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EF5644-F8C7-4106-A1ED-F93E2D4EC065}" type="slidenum">
              <a:rPr lang="en-US" smtClean="0"/>
              <a:t>21</a:t>
            </a:fld>
            <a:endParaRPr lang="en-US"/>
          </a:p>
        </p:txBody>
      </p:sp>
    </p:spTree>
    <p:extLst>
      <p:ext uri="{BB962C8B-B14F-4D97-AF65-F5344CB8AC3E}">
        <p14:creationId xmlns:p14="http://schemas.microsoft.com/office/powerpoint/2010/main" val="4037411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EF5644-F8C7-4106-A1ED-F93E2D4EC065}" type="slidenum">
              <a:rPr lang="en-US" smtClean="0"/>
              <a:t>22</a:t>
            </a:fld>
            <a:endParaRPr lang="en-US"/>
          </a:p>
        </p:txBody>
      </p:sp>
    </p:spTree>
    <p:extLst>
      <p:ext uri="{BB962C8B-B14F-4D97-AF65-F5344CB8AC3E}">
        <p14:creationId xmlns:p14="http://schemas.microsoft.com/office/powerpoint/2010/main" val="27085399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EF5644-F8C7-4106-A1ED-F93E2D4EC065}" type="slidenum">
              <a:rPr lang="en-US" smtClean="0"/>
              <a:t>23</a:t>
            </a:fld>
            <a:endParaRPr lang="en-US"/>
          </a:p>
        </p:txBody>
      </p:sp>
    </p:spTree>
    <p:extLst>
      <p:ext uri="{BB962C8B-B14F-4D97-AF65-F5344CB8AC3E}">
        <p14:creationId xmlns:p14="http://schemas.microsoft.com/office/powerpoint/2010/main" val="25736450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EF5644-F8C7-4106-A1ED-F93E2D4EC065}" type="slidenum">
              <a:rPr lang="en-US" smtClean="0"/>
              <a:t>24</a:t>
            </a:fld>
            <a:endParaRPr lang="en-US"/>
          </a:p>
        </p:txBody>
      </p:sp>
    </p:spTree>
    <p:extLst>
      <p:ext uri="{BB962C8B-B14F-4D97-AF65-F5344CB8AC3E}">
        <p14:creationId xmlns:p14="http://schemas.microsoft.com/office/powerpoint/2010/main" val="6755187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EF5644-F8C7-4106-A1ED-F93E2D4EC065}" type="slidenum">
              <a:rPr lang="en-US" smtClean="0"/>
              <a:t>25</a:t>
            </a:fld>
            <a:endParaRPr lang="en-US"/>
          </a:p>
        </p:txBody>
      </p:sp>
    </p:spTree>
    <p:extLst>
      <p:ext uri="{BB962C8B-B14F-4D97-AF65-F5344CB8AC3E}">
        <p14:creationId xmlns:p14="http://schemas.microsoft.com/office/powerpoint/2010/main" val="27805389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EF5644-F8C7-4106-A1ED-F93E2D4EC065}" type="slidenum">
              <a:rPr lang="en-US" smtClean="0"/>
              <a:t>26</a:t>
            </a:fld>
            <a:endParaRPr lang="en-US"/>
          </a:p>
        </p:txBody>
      </p:sp>
    </p:spTree>
    <p:extLst>
      <p:ext uri="{BB962C8B-B14F-4D97-AF65-F5344CB8AC3E}">
        <p14:creationId xmlns:p14="http://schemas.microsoft.com/office/powerpoint/2010/main" val="23408422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EF5644-F8C7-4106-A1ED-F93E2D4EC065}" type="slidenum">
              <a:rPr lang="en-US" smtClean="0"/>
              <a:t>27</a:t>
            </a:fld>
            <a:endParaRPr lang="en-US"/>
          </a:p>
        </p:txBody>
      </p:sp>
    </p:spTree>
    <p:extLst>
      <p:ext uri="{BB962C8B-B14F-4D97-AF65-F5344CB8AC3E}">
        <p14:creationId xmlns:p14="http://schemas.microsoft.com/office/powerpoint/2010/main" val="29008352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EF5644-F8C7-4106-A1ED-F93E2D4EC065}" type="slidenum">
              <a:rPr lang="en-US" smtClean="0"/>
              <a:t>28</a:t>
            </a:fld>
            <a:endParaRPr lang="en-US"/>
          </a:p>
        </p:txBody>
      </p:sp>
    </p:spTree>
    <p:extLst>
      <p:ext uri="{BB962C8B-B14F-4D97-AF65-F5344CB8AC3E}">
        <p14:creationId xmlns:p14="http://schemas.microsoft.com/office/powerpoint/2010/main" val="4057295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Nterminal</a:t>
            </a:r>
            <a:r>
              <a:rPr lang="en-US" baseline="0" dirty="0"/>
              <a:t> domain of gp32 interacts with the core of another gp32 to bind more tightly.</a:t>
            </a:r>
          </a:p>
          <a:p>
            <a:r>
              <a:rPr lang="en-US" baseline="0" dirty="0"/>
              <a:t>C terminus is IDR of protein.</a:t>
            </a:r>
            <a:endParaRPr lang="en-US" dirty="0"/>
          </a:p>
        </p:txBody>
      </p:sp>
      <p:sp>
        <p:nvSpPr>
          <p:cNvPr id="4" name="Slide Number Placeholder 3"/>
          <p:cNvSpPr>
            <a:spLocks noGrp="1"/>
          </p:cNvSpPr>
          <p:nvPr>
            <p:ph type="sldNum" sz="quarter" idx="10"/>
          </p:nvPr>
        </p:nvSpPr>
        <p:spPr/>
        <p:txBody>
          <a:bodyPr/>
          <a:lstStyle/>
          <a:p>
            <a:fld id="{5B270C3D-0D0A-435C-B552-41614F189546}" type="slidenum">
              <a:rPr lang="en-US" smtClean="0"/>
              <a:pPr/>
              <a:t>4</a:t>
            </a:fld>
            <a:endParaRPr lang="en-US"/>
          </a:p>
        </p:txBody>
      </p:sp>
    </p:spTree>
    <p:extLst>
      <p:ext uri="{BB962C8B-B14F-4D97-AF65-F5344CB8AC3E}">
        <p14:creationId xmlns:p14="http://schemas.microsoft.com/office/powerpoint/2010/main" val="17154178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EF5644-F8C7-4106-A1ED-F93E2D4EC065}" type="slidenum">
              <a:rPr lang="en-US" smtClean="0"/>
              <a:t>29</a:t>
            </a:fld>
            <a:endParaRPr lang="en-US"/>
          </a:p>
        </p:txBody>
      </p:sp>
    </p:spTree>
    <p:extLst>
      <p:ext uri="{BB962C8B-B14F-4D97-AF65-F5344CB8AC3E}">
        <p14:creationId xmlns:p14="http://schemas.microsoft.com/office/powerpoint/2010/main" val="39417172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EF5644-F8C7-4106-A1ED-F93E2D4EC065}" type="slidenum">
              <a:rPr lang="en-US" smtClean="0"/>
              <a:t>30</a:t>
            </a:fld>
            <a:endParaRPr lang="en-US"/>
          </a:p>
        </p:txBody>
      </p:sp>
    </p:spTree>
    <p:extLst>
      <p:ext uri="{BB962C8B-B14F-4D97-AF65-F5344CB8AC3E}">
        <p14:creationId xmlns:p14="http://schemas.microsoft.com/office/powerpoint/2010/main" val="9801448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EF5644-F8C7-4106-A1ED-F93E2D4EC065}" type="slidenum">
              <a:rPr lang="en-US" smtClean="0"/>
              <a:t>31</a:t>
            </a:fld>
            <a:endParaRPr lang="en-US"/>
          </a:p>
        </p:txBody>
      </p:sp>
    </p:spTree>
    <p:extLst>
      <p:ext uri="{BB962C8B-B14F-4D97-AF65-F5344CB8AC3E}">
        <p14:creationId xmlns:p14="http://schemas.microsoft.com/office/powerpoint/2010/main" val="2652756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EF5644-F8C7-4106-A1ED-F93E2D4EC065}" type="slidenum">
              <a:rPr lang="en-US" smtClean="0"/>
              <a:t>32</a:t>
            </a:fld>
            <a:endParaRPr lang="en-US"/>
          </a:p>
        </p:txBody>
      </p:sp>
    </p:spTree>
    <p:extLst>
      <p:ext uri="{BB962C8B-B14F-4D97-AF65-F5344CB8AC3E}">
        <p14:creationId xmlns:p14="http://schemas.microsoft.com/office/powerpoint/2010/main" val="39879152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Triplet state has a symmetry that allows the bond to freely rotate.</a:t>
            </a:r>
          </a:p>
        </p:txBody>
      </p:sp>
      <p:sp>
        <p:nvSpPr>
          <p:cNvPr id="4" name="Slide Number Placeholder 3"/>
          <p:cNvSpPr>
            <a:spLocks noGrp="1"/>
          </p:cNvSpPr>
          <p:nvPr>
            <p:ph type="sldNum" sz="quarter" idx="5"/>
          </p:nvPr>
        </p:nvSpPr>
        <p:spPr/>
        <p:txBody>
          <a:bodyPr/>
          <a:lstStyle/>
          <a:p>
            <a:fld id="{C0EF5644-F8C7-4106-A1ED-F93E2D4EC065}" type="slidenum">
              <a:rPr lang="en-US" smtClean="0"/>
              <a:t>43</a:t>
            </a:fld>
            <a:endParaRPr lang="en-US"/>
          </a:p>
        </p:txBody>
      </p:sp>
    </p:spTree>
    <p:extLst>
      <p:ext uri="{BB962C8B-B14F-4D97-AF65-F5344CB8AC3E}">
        <p14:creationId xmlns:p14="http://schemas.microsoft.com/office/powerpoint/2010/main" val="20479170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Cy dye in photoexcited state has a natural isomerization rate. In the presence of a surface, there is less room for the molecule to isomerize. The trans state is the more stable state and </a:t>
            </a:r>
            <a:r>
              <a:rPr lang="en-US" dirty="0" err="1"/>
              <a:t>fluoresnt</a:t>
            </a:r>
            <a:r>
              <a:rPr lang="en-US" dirty="0"/>
              <a:t> state.</a:t>
            </a:r>
          </a:p>
          <a:p>
            <a:pPr marL="171450" indent="-171450">
              <a:buFont typeface="Arial" panose="020B0604020202020204" pitchFamily="34" charset="0"/>
              <a:buChar char="•"/>
            </a:pPr>
            <a:r>
              <a:rPr lang="en-US" b="1" dirty="0">
                <a:solidFill>
                  <a:srgbClr val="7030A0"/>
                </a:solidFill>
              </a:rPr>
              <a:t>Perhaps the fast t2 mode (local motion around chromophores) is affected differentially by the gp32. Both polarities get slowed (expected) but the 3`-constructs are slightly more slowed due to the different EM environments</a:t>
            </a:r>
          </a:p>
          <a:p>
            <a:endParaRPr lang="en-US" dirty="0"/>
          </a:p>
          <a:p>
            <a:endParaRPr lang="en-US" dirty="0"/>
          </a:p>
        </p:txBody>
      </p:sp>
      <p:sp>
        <p:nvSpPr>
          <p:cNvPr id="4" name="Slide Number Placeholder 3"/>
          <p:cNvSpPr>
            <a:spLocks noGrp="1"/>
          </p:cNvSpPr>
          <p:nvPr>
            <p:ph type="sldNum" sz="quarter" idx="5"/>
          </p:nvPr>
        </p:nvSpPr>
        <p:spPr/>
        <p:txBody>
          <a:bodyPr/>
          <a:lstStyle/>
          <a:p>
            <a:fld id="{C0EF5644-F8C7-4106-A1ED-F93E2D4EC065}" type="slidenum">
              <a:rPr lang="en-US" smtClean="0"/>
              <a:t>44</a:t>
            </a:fld>
            <a:endParaRPr lang="en-US"/>
          </a:p>
        </p:txBody>
      </p:sp>
    </p:spTree>
    <p:extLst>
      <p:ext uri="{BB962C8B-B14F-4D97-AF65-F5344CB8AC3E}">
        <p14:creationId xmlns:p14="http://schemas.microsoft.com/office/powerpoint/2010/main" val="21154757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Cy dye in photoexcited state has a natural isomerization rate. In the presence of a surface, there is less room for the molecule to isomerize. The trans state is the more stable state and </a:t>
            </a:r>
            <a:r>
              <a:rPr lang="en-US" dirty="0" err="1"/>
              <a:t>fluoresnt</a:t>
            </a:r>
            <a:r>
              <a:rPr lang="en-US" dirty="0"/>
              <a:t> state.</a:t>
            </a:r>
          </a:p>
          <a:p>
            <a:pPr marL="171450" indent="-171450">
              <a:buFont typeface="Arial" panose="020B0604020202020204" pitchFamily="34" charset="0"/>
              <a:buChar char="•"/>
            </a:pPr>
            <a:r>
              <a:rPr lang="en-US" b="1" dirty="0">
                <a:solidFill>
                  <a:srgbClr val="7030A0"/>
                </a:solidFill>
              </a:rPr>
              <a:t>Perhaps the fast t2 mode (local motion around chromophores) is affected differentially by the gp32. Both polarities get slowed (expected) but the 3`-constructs are slightly more slowed due to the different EM environments</a:t>
            </a:r>
          </a:p>
          <a:p>
            <a:endParaRPr lang="en-US" dirty="0"/>
          </a:p>
          <a:p>
            <a:endParaRPr lang="en-US" dirty="0"/>
          </a:p>
        </p:txBody>
      </p:sp>
      <p:sp>
        <p:nvSpPr>
          <p:cNvPr id="4" name="Slide Number Placeholder 3"/>
          <p:cNvSpPr>
            <a:spLocks noGrp="1"/>
          </p:cNvSpPr>
          <p:nvPr>
            <p:ph type="sldNum" sz="quarter" idx="5"/>
          </p:nvPr>
        </p:nvSpPr>
        <p:spPr/>
        <p:txBody>
          <a:bodyPr/>
          <a:lstStyle/>
          <a:p>
            <a:fld id="{C0EF5644-F8C7-4106-A1ED-F93E2D4EC065}" type="slidenum">
              <a:rPr lang="en-US" smtClean="0"/>
              <a:t>45</a:t>
            </a:fld>
            <a:endParaRPr lang="en-US"/>
          </a:p>
        </p:txBody>
      </p:sp>
    </p:spTree>
    <p:extLst>
      <p:ext uri="{BB962C8B-B14F-4D97-AF65-F5344CB8AC3E}">
        <p14:creationId xmlns:p14="http://schemas.microsoft.com/office/powerpoint/2010/main" val="33121141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EF5644-F8C7-4106-A1ED-F93E2D4EC065}" type="slidenum">
              <a:rPr lang="en-US" smtClean="0"/>
              <a:t>46</a:t>
            </a:fld>
            <a:endParaRPr lang="en-US"/>
          </a:p>
        </p:txBody>
      </p:sp>
    </p:spTree>
    <p:extLst>
      <p:ext uri="{BB962C8B-B14F-4D97-AF65-F5344CB8AC3E}">
        <p14:creationId xmlns:p14="http://schemas.microsoft.com/office/powerpoint/2010/main" val="2268818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A11 =    0.002134  (4.504e-05, 0.004223)</a:t>
            </a:r>
          </a:p>
          <a:p>
            <a:r>
              <a:rPr lang="en-US" dirty="0"/>
              <a:t>       A12 =   -0.001169  (-0.00195, -0.0003886)</a:t>
            </a:r>
          </a:p>
          <a:p>
            <a:r>
              <a:rPr lang="en-US" dirty="0"/>
              <a:t>       A13 =   -0.001728  (-0.001996, -0.001459)</a:t>
            </a:r>
          </a:p>
          <a:p>
            <a:r>
              <a:rPr lang="en-US" dirty="0"/>
              <a:t>       A14 =   0.0002575  (0.0001351, 0.0003798)</a:t>
            </a:r>
          </a:p>
          <a:p>
            <a:r>
              <a:rPr lang="en-US" dirty="0"/>
              <a:t>       A22 =    0.003878  (0.003493, 0.004264)</a:t>
            </a:r>
          </a:p>
          <a:p>
            <a:r>
              <a:rPr lang="en-US" dirty="0"/>
              <a:t>       A23 =   0.0004992  (0.0003681, 0.0006303)</a:t>
            </a:r>
          </a:p>
          <a:p>
            <a:r>
              <a:rPr lang="en-US" dirty="0"/>
              <a:t>       A24 =  -0.0009868  (-0.00104, -0.0009336)</a:t>
            </a:r>
          </a:p>
          <a:p>
            <a:r>
              <a:rPr lang="en-US" dirty="0"/>
              <a:t>       A33 =   0.0002781  (0.0002138, 0.0003424)</a:t>
            </a:r>
          </a:p>
          <a:p>
            <a:r>
              <a:rPr lang="en-US" dirty="0"/>
              <a:t>       A34 =   0.0004351  (0.0004093, 0.0004609)</a:t>
            </a:r>
          </a:p>
          <a:p>
            <a:r>
              <a:rPr lang="en-US" dirty="0"/>
              <a:t>       A44 =    0.001342  (0.001328, 0.001356)</a:t>
            </a:r>
          </a:p>
        </p:txBody>
      </p:sp>
      <p:sp>
        <p:nvSpPr>
          <p:cNvPr id="4" name="Slide Number Placeholder 3"/>
          <p:cNvSpPr>
            <a:spLocks noGrp="1"/>
          </p:cNvSpPr>
          <p:nvPr>
            <p:ph type="sldNum" sz="quarter" idx="5"/>
          </p:nvPr>
        </p:nvSpPr>
        <p:spPr/>
        <p:txBody>
          <a:bodyPr/>
          <a:lstStyle/>
          <a:p>
            <a:fld id="{508910DC-E309-5D41-ABFB-EF0697AAE232}" type="slidenum">
              <a:rPr lang="en-US" smtClean="0"/>
              <a:t>47</a:t>
            </a:fld>
            <a:endParaRPr lang="en-US"/>
          </a:p>
        </p:txBody>
      </p:sp>
    </p:spTree>
    <p:extLst>
      <p:ext uri="{BB962C8B-B14F-4D97-AF65-F5344CB8AC3E}">
        <p14:creationId xmlns:p14="http://schemas.microsoft.com/office/powerpoint/2010/main" val="18574320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fast motions can be negatively coupled to the slow process if the cis-trans isomerization </a:t>
            </a:r>
            <a:r>
              <a:rPr lang="en-US" dirty="0" err="1"/>
              <a:t>leasds</a:t>
            </a:r>
            <a:r>
              <a:rPr lang="en-US" dirty="0"/>
              <a:t> to a change in fret that is opposite (down), cis to trans is slower and makes the fret go up</a:t>
            </a:r>
          </a:p>
        </p:txBody>
      </p:sp>
      <p:sp>
        <p:nvSpPr>
          <p:cNvPr id="4" name="Slide Number Placeholder 3"/>
          <p:cNvSpPr>
            <a:spLocks noGrp="1"/>
          </p:cNvSpPr>
          <p:nvPr>
            <p:ph type="sldNum" sz="quarter" idx="5"/>
          </p:nvPr>
        </p:nvSpPr>
        <p:spPr/>
        <p:txBody>
          <a:bodyPr/>
          <a:lstStyle/>
          <a:p>
            <a:fld id="{13D9133A-A1BF-744D-8295-3A6B0DEE4A4D}" type="slidenum">
              <a:rPr lang="en-US" smtClean="0"/>
              <a:t>50</a:t>
            </a:fld>
            <a:endParaRPr lang="en-US"/>
          </a:p>
        </p:txBody>
      </p:sp>
    </p:spTree>
    <p:extLst>
      <p:ext uri="{BB962C8B-B14F-4D97-AF65-F5344CB8AC3E}">
        <p14:creationId xmlns:p14="http://schemas.microsoft.com/office/powerpoint/2010/main" val="2345036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163638"/>
            <a:ext cx="5584825" cy="3141662"/>
          </a:xfrm>
        </p:spPr>
      </p:sp>
      <p:sp>
        <p:nvSpPr>
          <p:cNvPr id="3" name="Notes Placeholder 2"/>
          <p:cNvSpPr>
            <a:spLocks noGrp="1"/>
          </p:cNvSpPr>
          <p:nvPr>
            <p:ph type="body" idx="1"/>
          </p:nvPr>
        </p:nvSpPr>
        <p:spPr/>
        <p:txBody>
          <a:bodyPr/>
          <a:lstStyle/>
          <a:p>
            <a:r>
              <a:rPr lang="en-US" dirty="0"/>
              <a:t>MAKE</a:t>
            </a:r>
            <a:r>
              <a:rPr lang="en-US" baseline="0" dirty="0"/>
              <a:t> SURE TO SAY THE DEFINITION OF FRET</a:t>
            </a:r>
          </a:p>
          <a:p>
            <a:endParaRPr lang="en-US" baseline="0" dirty="0"/>
          </a:p>
          <a:p>
            <a:r>
              <a:rPr lang="en-US" baseline="0" dirty="0"/>
              <a:t>In the </a:t>
            </a:r>
            <a:r>
              <a:rPr lang="en-US" baseline="0" dirty="0" err="1"/>
              <a:t>forster</a:t>
            </a:r>
            <a:r>
              <a:rPr lang="en-US" baseline="0" dirty="0"/>
              <a:t> limit the energy of reaction is small in </a:t>
            </a:r>
            <a:r>
              <a:rPr lang="en-US" baseline="0" dirty="0" err="1"/>
              <a:t>comparisson</a:t>
            </a:r>
            <a:r>
              <a:rPr lang="en-US" baseline="0" dirty="0"/>
              <a:t> to </a:t>
            </a:r>
            <a:r>
              <a:rPr lang="en-US" baseline="0" dirty="0" err="1"/>
              <a:t>kt</a:t>
            </a:r>
            <a:r>
              <a:rPr lang="en-US" baseline="0" dirty="0"/>
              <a:t> so this is a stochastic process. Not adiabatic hopping. The E describes a probability!</a:t>
            </a:r>
            <a:endParaRPr lang="en-US" dirty="0"/>
          </a:p>
        </p:txBody>
      </p:sp>
      <p:sp>
        <p:nvSpPr>
          <p:cNvPr id="4" name="Slide Number Placeholder 3"/>
          <p:cNvSpPr>
            <a:spLocks noGrp="1"/>
          </p:cNvSpPr>
          <p:nvPr>
            <p:ph type="sldNum" sz="quarter" idx="10"/>
          </p:nvPr>
        </p:nvSpPr>
        <p:spPr/>
        <p:txBody>
          <a:bodyPr/>
          <a:lstStyle/>
          <a:p>
            <a:fld id="{5B270C3D-0D0A-435C-B552-41614F189546}" type="slidenum">
              <a:rPr lang="en-US" smtClean="0"/>
              <a:pPr/>
              <a:t>6</a:t>
            </a:fld>
            <a:endParaRPr lang="en-US"/>
          </a:p>
        </p:txBody>
      </p:sp>
    </p:spTree>
    <p:extLst>
      <p:ext uri="{BB962C8B-B14F-4D97-AF65-F5344CB8AC3E}">
        <p14:creationId xmlns:p14="http://schemas.microsoft.com/office/powerpoint/2010/main" val="27508811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fluctuation in signal which makes the FRET rise will tend to lessen the chance you see a signal which causes the signal to drop later. </a:t>
            </a:r>
          </a:p>
          <a:p>
            <a:r>
              <a:rPr lang="en-US" b="1" dirty="0"/>
              <a:t>A positive change (ends closer together) is negatively correlated to the process where the FRET goes down.</a:t>
            </a:r>
          </a:p>
          <a:p>
            <a:endParaRPr lang="en-US" b="1" dirty="0"/>
          </a:p>
          <a:p>
            <a:r>
              <a:rPr lang="en-US" b="1" dirty="0"/>
              <a:t>A23: Bases stacking is negatively correlated to global motions of the fret.</a:t>
            </a:r>
          </a:p>
        </p:txBody>
      </p:sp>
      <p:sp>
        <p:nvSpPr>
          <p:cNvPr id="4" name="Slide Number Placeholder 3"/>
          <p:cNvSpPr>
            <a:spLocks noGrp="1"/>
          </p:cNvSpPr>
          <p:nvPr>
            <p:ph type="sldNum" sz="quarter" idx="5"/>
          </p:nvPr>
        </p:nvSpPr>
        <p:spPr/>
        <p:txBody>
          <a:bodyPr/>
          <a:lstStyle/>
          <a:p>
            <a:fld id="{C0EF5644-F8C7-4106-A1ED-F93E2D4EC065}" type="slidenum">
              <a:rPr lang="en-US" smtClean="0"/>
              <a:t>52</a:t>
            </a:fld>
            <a:endParaRPr lang="en-US"/>
          </a:p>
        </p:txBody>
      </p:sp>
    </p:spTree>
    <p:extLst>
      <p:ext uri="{BB962C8B-B14F-4D97-AF65-F5344CB8AC3E}">
        <p14:creationId xmlns:p14="http://schemas.microsoft.com/office/powerpoint/2010/main" val="39586959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DNA only: If the first mode is the S</a:t>
            </a:r>
            <a:r>
              <a:rPr lang="en-US" baseline="-25000" dirty="0"/>
              <a:t>0</a:t>
            </a:r>
            <a:r>
              <a:rPr lang="en-US" dirty="0"/>
              <a:t> </a:t>
            </a:r>
            <a:r>
              <a:rPr lang="en-US" dirty="0">
                <a:sym typeface="Wingdings" pitchFamily="2" charset="2"/>
              </a:rPr>
              <a:t> T mode, we say it is positively correlated to the backwards process and negatively correlated to fluctuations of the ssDNA backbone.</a:t>
            </a:r>
          </a:p>
          <a:p>
            <a:endParaRPr lang="en-US" dirty="0">
              <a:sym typeface="Wingdings" pitchFamily="2" charset="2"/>
            </a:endParaRPr>
          </a:p>
          <a:p>
            <a:r>
              <a:rPr lang="en-US" dirty="0">
                <a:sym typeface="Wingdings" pitchFamily="2" charset="2"/>
              </a:rPr>
              <a:t>Motions that open the fork at the junction might be uncorrelated to motions that stack nucleotides</a:t>
            </a:r>
            <a:endParaRPr lang="en-US" dirty="0"/>
          </a:p>
        </p:txBody>
      </p:sp>
      <p:sp>
        <p:nvSpPr>
          <p:cNvPr id="4" name="Slide Number Placeholder 3"/>
          <p:cNvSpPr>
            <a:spLocks noGrp="1"/>
          </p:cNvSpPr>
          <p:nvPr>
            <p:ph type="sldNum" sz="quarter" idx="5"/>
          </p:nvPr>
        </p:nvSpPr>
        <p:spPr/>
        <p:txBody>
          <a:bodyPr/>
          <a:lstStyle/>
          <a:p>
            <a:fld id="{C0EF5644-F8C7-4106-A1ED-F93E2D4EC065}" type="slidenum">
              <a:rPr lang="en-US" smtClean="0"/>
              <a:t>53</a:t>
            </a:fld>
            <a:endParaRPr lang="en-US"/>
          </a:p>
        </p:txBody>
      </p:sp>
    </p:spTree>
    <p:extLst>
      <p:ext uri="{BB962C8B-B14F-4D97-AF65-F5344CB8AC3E}">
        <p14:creationId xmlns:p14="http://schemas.microsoft.com/office/powerpoint/2010/main" val="11884587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Hierarchy of length and time scales seen in DNA only</a:t>
            </a:r>
          </a:p>
          <a:p>
            <a:pPr marL="342900" indent="-342900">
              <a:buAutoNum type="arabicParenR"/>
            </a:pPr>
            <a:r>
              <a:rPr lang="en-US" dirty="0"/>
              <a:t>Photophysics </a:t>
            </a:r>
          </a:p>
          <a:p>
            <a:pPr marL="342900" indent="-342900">
              <a:buAutoNum type="arabicParenR"/>
            </a:pPr>
            <a:r>
              <a:rPr lang="en-US" dirty="0"/>
              <a:t>Local base stacking/unstacking </a:t>
            </a:r>
          </a:p>
          <a:p>
            <a:pPr marL="342900" indent="-342900">
              <a:buAutoNum type="arabicParenR"/>
            </a:pPr>
            <a:r>
              <a:rPr lang="en-US" dirty="0"/>
              <a:t>Concerted global rearrangements of the ssDNA (collective base stacking changes, backbone conformational changes).</a:t>
            </a:r>
          </a:p>
          <a:p>
            <a:pPr marL="342900" indent="-342900">
              <a:buAutoNum type="arabicParenR"/>
            </a:pPr>
            <a:r>
              <a:rPr lang="en-US" dirty="0"/>
              <a:t>Breathing motions at fork junctions</a:t>
            </a:r>
          </a:p>
          <a:p>
            <a:pPr marL="342900" indent="-342900">
              <a:buAutoNum type="arabicParenR"/>
            </a:pPr>
            <a:r>
              <a:rPr lang="en-US" dirty="0"/>
              <a:t>Duplex DNA Conformations</a:t>
            </a:r>
          </a:p>
          <a:p>
            <a:pPr marL="342900" indent="-342900">
              <a:buAutoNum type="arabicParenR"/>
            </a:pPr>
            <a:endParaRPr lang="en-US" dirty="0"/>
          </a:p>
          <a:p>
            <a:endParaRPr lang="en-US" dirty="0"/>
          </a:p>
        </p:txBody>
      </p:sp>
      <p:sp>
        <p:nvSpPr>
          <p:cNvPr id="4" name="Slide Number Placeholder 3"/>
          <p:cNvSpPr>
            <a:spLocks noGrp="1"/>
          </p:cNvSpPr>
          <p:nvPr>
            <p:ph type="sldNum" sz="quarter" idx="5"/>
          </p:nvPr>
        </p:nvSpPr>
        <p:spPr/>
        <p:txBody>
          <a:bodyPr/>
          <a:lstStyle/>
          <a:p>
            <a:fld id="{C0EF5644-F8C7-4106-A1ED-F93E2D4EC065}" type="slidenum">
              <a:rPr lang="en-US" smtClean="0"/>
              <a:t>55</a:t>
            </a:fld>
            <a:endParaRPr lang="en-US"/>
          </a:p>
        </p:txBody>
      </p:sp>
    </p:spTree>
    <p:extLst>
      <p:ext uri="{BB962C8B-B14F-4D97-AF65-F5344CB8AC3E}">
        <p14:creationId xmlns:p14="http://schemas.microsoft.com/office/powerpoint/2010/main" val="26110844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Caxis</a:t>
            </a:r>
            <a:r>
              <a:rPr lang="en-US" dirty="0"/>
              <a:t> = -</a:t>
            </a:r>
            <a:r>
              <a:rPr lang="en-US" dirty="0" err="1"/>
              <a:t>Inf</a:t>
            </a:r>
            <a:r>
              <a:rPr lang="en-US" dirty="0"/>
              <a:t>   0.300000000000000</a:t>
            </a:r>
          </a:p>
        </p:txBody>
      </p:sp>
      <p:sp>
        <p:nvSpPr>
          <p:cNvPr id="4" name="Slide Number Placeholder 3"/>
          <p:cNvSpPr>
            <a:spLocks noGrp="1"/>
          </p:cNvSpPr>
          <p:nvPr>
            <p:ph type="sldNum" sz="quarter" idx="5"/>
          </p:nvPr>
        </p:nvSpPr>
        <p:spPr/>
        <p:txBody>
          <a:bodyPr/>
          <a:lstStyle/>
          <a:p>
            <a:fld id="{508910DC-E309-5D41-ABFB-EF0697AAE232}" type="slidenum">
              <a:rPr lang="en-US" smtClean="0"/>
              <a:t>56</a:t>
            </a:fld>
            <a:endParaRPr lang="en-US"/>
          </a:p>
        </p:txBody>
      </p:sp>
    </p:spTree>
    <p:extLst>
      <p:ext uri="{BB962C8B-B14F-4D97-AF65-F5344CB8AC3E}">
        <p14:creationId xmlns:p14="http://schemas.microsoft.com/office/powerpoint/2010/main" val="25137787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u="none" dirty="0"/>
              <a:t>Also in sample with protein the photoisomerization is negatively correlated to the global motions.</a:t>
            </a:r>
          </a:p>
          <a:p>
            <a:pPr marL="171450" indent="-171450">
              <a:buFont typeface="Arial" panose="020B0604020202020204" pitchFamily="34" charset="0"/>
              <a:buChar char="•"/>
            </a:pPr>
            <a:r>
              <a:rPr lang="en-US" u="none" dirty="0"/>
              <a:t>A45 is always negative</a:t>
            </a:r>
          </a:p>
        </p:txBody>
      </p:sp>
      <p:sp>
        <p:nvSpPr>
          <p:cNvPr id="4" name="Slide Number Placeholder 3"/>
          <p:cNvSpPr>
            <a:spLocks noGrp="1"/>
          </p:cNvSpPr>
          <p:nvPr>
            <p:ph type="sldNum" sz="quarter" idx="5"/>
          </p:nvPr>
        </p:nvSpPr>
        <p:spPr/>
        <p:txBody>
          <a:bodyPr/>
          <a:lstStyle/>
          <a:p>
            <a:fld id="{C0EF5644-F8C7-4106-A1ED-F93E2D4EC065}" type="slidenum">
              <a:rPr lang="en-US" smtClean="0"/>
              <a:t>61</a:t>
            </a:fld>
            <a:endParaRPr lang="en-US"/>
          </a:p>
        </p:txBody>
      </p:sp>
    </p:spTree>
    <p:extLst>
      <p:ext uri="{BB962C8B-B14F-4D97-AF65-F5344CB8AC3E}">
        <p14:creationId xmlns:p14="http://schemas.microsoft.com/office/powerpoint/2010/main" val="9553524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D9133A-A1BF-744D-8295-3A6B0DEE4A4D}" type="slidenum">
              <a:rPr lang="en-US" smtClean="0"/>
              <a:t>63</a:t>
            </a:fld>
            <a:endParaRPr lang="en-US"/>
          </a:p>
        </p:txBody>
      </p:sp>
    </p:spTree>
    <p:extLst>
      <p:ext uri="{BB962C8B-B14F-4D97-AF65-F5344CB8AC3E}">
        <p14:creationId xmlns:p14="http://schemas.microsoft.com/office/powerpoint/2010/main" val="2356845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with </a:t>
            </a:r>
            <a:r>
              <a:rPr lang="en-US" dirty="0" err="1"/>
              <a:t>Normailzed</a:t>
            </a:r>
            <a:r>
              <a:rPr lang="en-US" dirty="0"/>
              <a:t> D4</a:t>
            </a:r>
          </a:p>
        </p:txBody>
      </p:sp>
      <p:sp>
        <p:nvSpPr>
          <p:cNvPr id="4" name="Slide Number Placeholder 3"/>
          <p:cNvSpPr>
            <a:spLocks noGrp="1"/>
          </p:cNvSpPr>
          <p:nvPr>
            <p:ph type="sldNum" sz="quarter" idx="5"/>
          </p:nvPr>
        </p:nvSpPr>
        <p:spPr/>
        <p:txBody>
          <a:bodyPr/>
          <a:lstStyle/>
          <a:p>
            <a:fld id="{13D9133A-A1BF-744D-8295-3A6B0DEE4A4D}" type="slidenum">
              <a:rPr lang="en-US" smtClean="0"/>
              <a:t>65</a:t>
            </a:fld>
            <a:endParaRPr lang="en-US"/>
          </a:p>
        </p:txBody>
      </p:sp>
    </p:spTree>
    <p:extLst>
      <p:ext uri="{BB962C8B-B14F-4D97-AF65-F5344CB8AC3E}">
        <p14:creationId xmlns:p14="http://schemas.microsoft.com/office/powerpoint/2010/main" val="3525982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u="none" dirty="0"/>
          </a:p>
        </p:txBody>
      </p:sp>
      <p:sp>
        <p:nvSpPr>
          <p:cNvPr id="4" name="Slide Number Placeholder 3"/>
          <p:cNvSpPr>
            <a:spLocks noGrp="1"/>
          </p:cNvSpPr>
          <p:nvPr>
            <p:ph type="sldNum" sz="quarter" idx="5"/>
          </p:nvPr>
        </p:nvSpPr>
        <p:spPr/>
        <p:txBody>
          <a:bodyPr/>
          <a:lstStyle/>
          <a:p>
            <a:fld id="{C0EF5644-F8C7-4106-A1ED-F93E2D4EC065}" type="slidenum">
              <a:rPr lang="en-US" smtClean="0"/>
              <a:t>70</a:t>
            </a:fld>
            <a:endParaRPr lang="en-US"/>
          </a:p>
        </p:txBody>
      </p:sp>
    </p:spTree>
    <p:extLst>
      <p:ext uri="{BB962C8B-B14F-4D97-AF65-F5344CB8AC3E}">
        <p14:creationId xmlns:p14="http://schemas.microsoft.com/office/powerpoint/2010/main" val="14029188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Cyanine Dye </a:t>
            </a:r>
            <a:r>
              <a:rPr lang="en-US" dirty="0" err="1"/>
              <a:t>photophysics</a:t>
            </a:r>
            <a:r>
              <a:rPr lang="en-US" dirty="0"/>
              <a:t> are characterized by efficient </a:t>
            </a:r>
            <a:r>
              <a:rPr lang="en-US" b="1" dirty="0"/>
              <a:t>photoisomerization around a carbon-carbon bond of the polymethine chain from the first excited state. </a:t>
            </a:r>
            <a:r>
              <a:rPr lang="en-US" dirty="0"/>
              <a:t>This process yields a ground-state photoisomer with a negligible fluorescence quantum yield that returns back to the thermodynamically stable all-trans ground state in the micro- to millisecond timescale.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They claim that the 5` attachment has a higher QY </a:t>
            </a:r>
            <a:r>
              <a:rPr lang="en-US" dirty="0" err="1"/>
              <a:t>becayse</a:t>
            </a:r>
            <a:r>
              <a:rPr lang="en-US" dirty="0"/>
              <a:t> </a:t>
            </a:r>
          </a:p>
        </p:txBody>
      </p:sp>
      <p:sp>
        <p:nvSpPr>
          <p:cNvPr id="4" name="Slide Number Placeholder 3"/>
          <p:cNvSpPr>
            <a:spLocks noGrp="1"/>
          </p:cNvSpPr>
          <p:nvPr>
            <p:ph type="sldNum" sz="quarter" idx="5"/>
          </p:nvPr>
        </p:nvSpPr>
        <p:spPr/>
        <p:txBody>
          <a:bodyPr/>
          <a:lstStyle/>
          <a:p>
            <a:fld id="{C0EF5644-F8C7-4106-A1ED-F93E2D4EC065}" type="slidenum">
              <a:rPr lang="en-US" smtClean="0"/>
              <a:t>73</a:t>
            </a:fld>
            <a:endParaRPr lang="en-US"/>
          </a:p>
        </p:txBody>
      </p:sp>
    </p:spTree>
    <p:extLst>
      <p:ext uri="{BB962C8B-B14F-4D97-AF65-F5344CB8AC3E}">
        <p14:creationId xmlns:p14="http://schemas.microsoft.com/office/powerpoint/2010/main" val="36566909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Figure1:</a:t>
            </a:r>
          </a:p>
          <a:p>
            <a:pPr marL="171450" indent="-171450">
              <a:buFont typeface="Arial" panose="020B0604020202020204" pitchFamily="34" charset="0"/>
              <a:buChar char="•"/>
            </a:pPr>
            <a:r>
              <a:rPr lang="en-US" dirty="0"/>
              <a:t>In DNA only there was no difference in lifetime, but with protein there was.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0EF5644-F8C7-4106-A1ED-F93E2D4EC065}" type="slidenum">
              <a:rPr lang="en-US" smtClean="0"/>
              <a:t>74</a:t>
            </a:fld>
            <a:endParaRPr lang="en-US"/>
          </a:p>
        </p:txBody>
      </p:sp>
    </p:spTree>
    <p:extLst>
      <p:ext uri="{BB962C8B-B14F-4D97-AF65-F5344CB8AC3E}">
        <p14:creationId xmlns:p14="http://schemas.microsoft.com/office/powerpoint/2010/main" val="20927674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52C5366-9A56-4E69-957D-2BED271334E4}" type="slidenum">
              <a:rPr lang="en-US" smtClean="0"/>
              <a:t>7</a:t>
            </a:fld>
            <a:endParaRPr lang="en-US"/>
          </a:p>
        </p:txBody>
      </p:sp>
    </p:spTree>
    <p:extLst>
      <p:ext uri="{BB962C8B-B14F-4D97-AF65-F5344CB8AC3E}">
        <p14:creationId xmlns:p14="http://schemas.microsoft.com/office/powerpoint/2010/main" val="3352632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EA0F99-121F-4404-B494-5400BFD62408}" type="slidenum">
              <a:rPr lang="en-US" smtClean="0"/>
              <a:t>8</a:t>
            </a:fld>
            <a:endParaRPr lang="en-US"/>
          </a:p>
        </p:txBody>
      </p:sp>
    </p:spTree>
    <p:extLst>
      <p:ext uri="{BB962C8B-B14F-4D97-AF65-F5344CB8AC3E}">
        <p14:creationId xmlns:p14="http://schemas.microsoft.com/office/powerpoint/2010/main" val="3923574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EA0F99-121F-4404-B494-5400BFD62408}" type="slidenum">
              <a:rPr lang="en-US" smtClean="0"/>
              <a:t>11</a:t>
            </a:fld>
            <a:endParaRPr lang="en-US"/>
          </a:p>
        </p:txBody>
      </p:sp>
    </p:spTree>
    <p:extLst>
      <p:ext uri="{BB962C8B-B14F-4D97-AF65-F5344CB8AC3E}">
        <p14:creationId xmlns:p14="http://schemas.microsoft.com/office/powerpoint/2010/main" val="3255291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EF5644-F8C7-4106-A1ED-F93E2D4EC065}" type="slidenum">
              <a:rPr lang="en-US" smtClean="0"/>
              <a:t>15</a:t>
            </a:fld>
            <a:endParaRPr lang="en-US"/>
          </a:p>
        </p:txBody>
      </p:sp>
    </p:spTree>
    <p:extLst>
      <p:ext uri="{BB962C8B-B14F-4D97-AF65-F5344CB8AC3E}">
        <p14:creationId xmlns:p14="http://schemas.microsoft.com/office/powerpoint/2010/main" val="1914219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Can do viscosity experiments to </a:t>
            </a:r>
            <a:r>
              <a:rPr lang="en-US" u="none" dirty="0"/>
              <a:t>see how this changes the timescales of various processes. I.e. using PEG to simulate crowding of the cell.</a:t>
            </a:r>
            <a:endParaRPr lang="en-US" dirty="0"/>
          </a:p>
        </p:txBody>
      </p:sp>
      <p:sp>
        <p:nvSpPr>
          <p:cNvPr id="4" name="Slide Number Placeholder 3"/>
          <p:cNvSpPr>
            <a:spLocks noGrp="1"/>
          </p:cNvSpPr>
          <p:nvPr>
            <p:ph type="sldNum" sz="quarter" idx="5"/>
          </p:nvPr>
        </p:nvSpPr>
        <p:spPr/>
        <p:txBody>
          <a:bodyPr/>
          <a:lstStyle/>
          <a:p>
            <a:fld id="{C0EF5644-F8C7-4106-A1ED-F93E2D4EC065}" type="slidenum">
              <a:rPr lang="en-US" smtClean="0"/>
              <a:t>16</a:t>
            </a:fld>
            <a:endParaRPr lang="en-US"/>
          </a:p>
        </p:txBody>
      </p:sp>
    </p:spTree>
    <p:extLst>
      <p:ext uri="{BB962C8B-B14F-4D97-AF65-F5344CB8AC3E}">
        <p14:creationId xmlns:p14="http://schemas.microsoft.com/office/powerpoint/2010/main" val="2465613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Photoisomerization of the C-C bond in the polymethine chain of the excited state Cyanine molecule yields a non-fluorescent ground state photoisomer (the </a:t>
            </a:r>
            <a:r>
              <a:rPr lang="en-US" i="1" dirty="0"/>
              <a:t>cis-</a:t>
            </a:r>
            <a:r>
              <a:rPr lang="en-US" dirty="0"/>
              <a:t> configuration).</a:t>
            </a:r>
          </a:p>
          <a:p>
            <a:pPr marL="285750" indent="-285750">
              <a:buFont typeface="Arial" panose="020B0604020202020204" pitchFamily="34" charset="0"/>
              <a:buChar char="•"/>
            </a:pPr>
            <a:r>
              <a:rPr lang="en-US" b="1" dirty="0"/>
              <a:t>Conversion back to the </a:t>
            </a:r>
            <a:r>
              <a:rPr lang="en-US" b="1" i="1" dirty="0"/>
              <a:t>trans-</a:t>
            </a:r>
            <a:r>
              <a:rPr lang="en-US" b="1" dirty="0"/>
              <a:t> state can take micro- to milliseconds depending on the local environment.</a:t>
            </a:r>
          </a:p>
          <a:p>
            <a:endParaRPr lang="en-US" dirty="0"/>
          </a:p>
        </p:txBody>
      </p:sp>
      <p:sp>
        <p:nvSpPr>
          <p:cNvPr id="4" name="Slide Number Placeholder 3"/>
          <p:cNvSpPr>
            <a:spLocks noGrp="1"/>
          </p:cNvSpPr>
          <p:nvPr>
            <p:ph type="sldNum" sz="quarter" idx="5"/>
          </p:nvPr>
        </p:nvSpPr>
        <p:spPr/>
        <p:txBody>
          <a:bodyPr/>
          <a:lstStyle/>
          <a:p>
            <a:fld id="{C0EF5644-F8C7-4106-A1ED-F93E2D4EC065}" type="slidenum">
              <a:rPr lang="en-US" smtClean="0"/>
              <a:t>17</a:t>
            </a:fld>
            <a:endParaRPr lang="en-US"/>
          </a:p>
        </p:txBody>
      </p:sp>
    </p:spTree>
    <p:extLst>
      <p:ext uri="{BB962C8B-B14F-4D97-AF65-F5344CB8AC3E}">
        <p14:creationId xmlns:p14="http://schemas.microsoft.com/office/powerpoint/2010/main" val="2730848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F0EE1-BEDF-4FC9-9C70-A4FAFB8C5C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361BD99-3C11-486A-AF24-67039A6DA5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AB13A2-1856-47E0-A3A2-0F5866C8A56E}"/>
              </a:ext>
            </a:extLst>
          </p:cNvPr>
          <p:cNvSpPr>
            <a:spLocks noGrp="1"/>
          </p:cNvSpPr>
          <p:nvPr>
            <p:ph type="dt" sz="half" idx="10"/>
          </p:nvPr>
        </p:nvSpPr>
        <p:spPr/>
        <p:txBody>
          <a:bodyPr/>
          <a:lstStyle/>
          <a:p>
            <a:fld id="{203E497A-FB2B-479E-AE57-2EC0C2483A05}" type="datetimeFigureOut">
              <a:rPr lang="en-US" smtClean="0"/>
              <a:t>9/4/19</a:t>
            </a:fld>
            <a:endParaRPr lang="en-US"/>
          </a:p>
        </p:txBody>
      </p:sp>
      <p:sp>
        <p:nvSpPr>
          <p:cNvPr id="5" name="Footer Placeholder 4">
            <a:extLst>
              <a:ext uri="{FF2B5EF4-FFF2-40B4-BE49-F238E27FC236}">
                <a16:creationId xmlns:a16="http://schemas.microsoft.com/office/drawing/2014/main" id="{03BEF02F-896F-4B85-BD63-B55689F122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F26522-72C8-4EEF-B0C7-EF456CDE3054}"/>
              </a:ext>
            </a:extLst>
          </p:cNvPr>
          <p:cNvSpPr>
            <a:spLocks noGrp="1"/>
          </p:cNvSpPr>
          <p:nvPr>
            <p:ph type="sldNum" sz="quarter" idx="12"/>
          </p:nvPr>
        </p:nvSpPr>
        <p:spPr/>
        <p:txBody>
          <a:bodyPr/>
          <a:lstStyle/>
          <a:p>
            <a:fld id="{1D2084D5-83AC-4ECA-82CE-3F07525CA0B7}" type="slidenum">
              <a:rPr lang="en-US" smtClean="0"/>
              <a:t>‹#›</a:t>
            </a:fld>
            <a:endParaRPr lang="en-US"/>
          </a:p>
        </p:txBody>
      </p:sp>
    </p:spTree>
    <p:extLst>
      <p:ext uri="{BB962C8B-B14F-4D97-AF65-F5344CB8AC3E}">
        <p14:creationId xmlns:p14="http://schemas.microsoft.com/office/powerpoint/2010/main" val="672965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51A79-7E67-4861-98D5-89E47BDD33E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A258099-DBF7-4130-9E41-694002AD32F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E45985-DE8E-4908-B573-C4B9BE37A1E0}"/>
              </a:ext>
            </a:extLst>
          </p:cNvPr>
          <p:cNvSpPr>
            <a:spLocks noGrp="1"/>
          </p:cNvSpPr>
          <p:nvPr>
            <p:ph type="dt" sz="half" idx="10"/>
          </p:nvPr>
        </p:nvSpPr>
        <p:spPr/>
        <p:txBody>
          <a:bodyPr/>
          <a:lstStyle/>
          <a:p>
            <a:fld id="{203E497A-FB2B-479E-AE57-2EC0C2483A05}" type="datetimeFigureOut">
              <a:rPr lang="en-US" smtClean="0"/>
              <a:t>9/4/19</a:t>
            </a:fld>
            <a:endParaRPr lang="en-US"/>
          </a:p>
        </p:txBody>
      </p:sp>
      <p:sp>
        <p:nvSpPr>
          <p:cNvPr id="5" name="Footer Placeholder 4">
            <a:extLst>
              <a:ext uri="{FF2B5EF4-FFF2-40B4-BE49-F238E27FC236}">
                <a16:creationId xmlns:a16="http://schemas.microsoft.com/office/drawing/2014/main" id="{5C84E7DF-2FDC-420E-8D7D-7B35E7069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DA03C0-33C3-4126-93A7-DD6927734529}"/>
              </a:ext>
            </a:extLst>
          </p:cNvPr>
          <p:cNvSpPr>
            <a:spLocks noGrp="1"/>
          </p:cNvSpPr>
          <p:nvPr>
            <p:ph type="sldNum" sz="quarter" idx="12"/>
          </p:nvPr>
        </p:nvSpPr>
        <p:spPr/>
        <p:txBody>
          <a:bodyPr/>
          <a:lstStyle/>
          <a:p>
            <a:fld id="{1D2084D5-83AC-4ECA-82CE-3F07525CA0B7}" type="slidenum">
              <a:rPr lang="en-US" smtClean="0"/>
              <a:t>‹#›</a:t>
            </a:fld>
            <a:endParaRPr lang="en-US"/>
          </a:p>
        </p:txBody>
      </p:sp>
    </p:spTree>
    <p:extLst>
      <p:ext uri="{BB962C8B-B14F-4D97-AF65-F5344CB8AC3E}">
        <p14:creationId xmlns:p14="http://schemas.microsoft.com/office/powerpoint/2010/main" val="1322790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2DAEE9-72AB-4F70-8BE9-B3083D38B2E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624D6F-8870-4642-8BFB-C009FAC5E6D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72DC4A-938B-408A-9FC7-82361F243894}"/>
              </a:ext>
            </a:extLst>
          </p:cNvPr>
          <p:cNvSpPr>
            <a:spLocks noGrp="1"/>
          </p:cNvSpPr>
          <p:nvPr>
            <p:ph type="dt" sz="half" idx="10"/>
          </p:nvPr>
        </p:nvSpPr>
        <p:spPr/>
        <p:txBody>
          <a:bodyPr/>
          <a:lstStyle/>
          <a:p>
            <a:fld id="{203E497A-FB2B-479E-AE57-2EC0C2483A05}" type="datetimeFigureOut">
              <a:rPr lang="en-US" smtClean="0"/>
              <a:t>9/4/19</a:t>
            </a:fld>
            <a:endParaRPr lang="en-US"/>
          </a:p>
        </p:txBody>
      </p:sp>
      <p:sp>
        <p:nvSpPr>
          <p:cNvPr id="5" name="Footer Placeholder 4">
            <a:extLst>
              <a:ext uri="{FF2B5EF4-FFF2-40B4-BE49-F238E27FC236}">
                <a16:creationId xmlns:a16="http://schemas.microsoft.com/office/drawing/2014/main" id="{470A9B52-36F5-4FDE-B0A5-7D68AC0B93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09A196-4BB9-47DD-8407-96226594F0EA}"/>
              </a:ext>
            </a:extLst>
          </p:cNvPr>
          <p:cNvSpPr>
            <a:spLocks noGrp="1"/>
          </p:cNvSpPr>
          <p:nvPr>
            <p:ph type="sldNum" sz="quarter" idx="12"/>
          </p:nvPr>
        </p:nvSpPr>
        <p:spPr/>
        <p:txBody>
          <a:bodyPr/>
          <a:lstStyle/>
          <a:p>
            <a:fld id="{1D2084D5-83AC-4ECA-82CE-3F07525CA0B7}" type="slidenum">
              <a:rPr lang="en-US" smtClean="0"/>
              <a:t>‹#›</a:t>
            </a:fld>
            <a:endParaRPr lang="en-US"/>
          </a:p>
        </p:txBody>
      </p:sp>
    </p:spTree>
    <p:extLst>
      <p:ext uri="{BB962C8B-B14F-4D97-AF65-F5344CB8AC3E}">
        <p14:creationId xmlns:p14="http://schemas.microsoft.com/office/powerpoint/2010/main" val="6767206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57370026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30C74-DD07-4DE2-879B-6E576838CB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93000B-61A1-4C5B-933D-D6A81956D0E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A69DE5-1661-4EA6-97C5-3FE55EF31068}"/>
              </a:ext>
            </a:extLst>
          </p:cNvPr>
          <p:cNvSpPr>
            <a:spLocks noGrp="1"/>
          </p:cNvSpPr>
          <p:nvPr>
            <p:ph type="dt" sz="half" idx="10"/>
          </p:nvPr>
        </p:nvSpPr>
        <p:spPr/>
        <p:txBody>
          <a:bodyPr/>
          <a:lstStyle/>
          <a:p>
            <a:fld id="{203E497A-FB2B-479E-AE57-2EC0C2483A05}" type="datetimeFigureOut">
              <a:rPr lang="en-US" smtClean="0"/>
              <a:t>9/4/19</a:t>
            </a:fld>
            <a:endParaRPr lang="en-US"/>
          </a:p>
        </p:txBody>
      </p:sp>
      <p:sp>
        <p:nvSpPr>
          <p:cNvPr id="5" name="Footer Placeholder 4">
            <a:extLst>
              <a:ext uri="{FF2B5EF4-FFF2-40B4-BE49-F238E27FC236}">
                <a16:creationId xmlns:a16="http://schemas.microsoft.com/office/drawing/2014/main" id="{E737B2DD-3EEB-47C4-9D2D-3104C7AA2F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FB70CA-F5C2-4B79-8A29-8BB06B1E0EAB}"/>
              </a:ext>
            </a:extLst>
          </p:cNvPr>
          <p:cNvSpPr>
            <a:spLocks noGrp="1"/>
          </p:cNvSpPr>
          <p:nvPr>
            <p:ph type="sldNum" sz="quarter" idx="12"/>
          </p:nvPr>
        </p:nvSpPr>
        <p:spPr/>
        <p:txBody>
          <a:bodyPr/>
          <a:lstStyle/>
          <a:p>
            <a:fld id="{1D2084D5-83AC-4ECA-82CE-3F07525CA0B7}" type="slidenum">
              <a:rPr lang="en-US" smtClean="0"/>
              <a:t>‹#›</a:t>
            </a:fld>
            <a:endParaRPr lang="en-US"/>
          </a:p>
        </p:txBody>
      </p:sp>
    </p:spTree>
    <p:extLst>
      <p:ext uri="{BB962C8B-B14F-4D97-AF65-F5344CB8AC3E}">
        <p14:creationId xmlns:p14="http://schemas.microsoft.com/office/powerpoint/2010/main" val="1182910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8C2C9-FCFE-4B57-BD02-E841553D383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423640-AF0D-4E90-9DB8-9596AFD150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88DF001-D1FC-46F8-A949-F1A28446F64D}"/>
              </a:ext>
            </a:extLst>
          </p:cNvPr>
          <p:cNvSpPr>
            <a:spLocks noGrp="1"/>
          </p:cNvSpPr>
          <p:nvPr>
            <p:ph type="dt" sz="half" idx="10"/>
          </p:nvPr>
        </p:nvSpPr>
        <p:spPr/>
        <p:txBody>
          <a:bodyPr/>
          <a:lstStyle/>
          <a:p>
            <a:fld id="{203E497A-FB2B-479E-AE57-2EC0C2483A05}" type="datetimeFigureOut">
              <a:rPr lang="en-US" smtClean="0"/>
              <a:t>9/4/19</a:t>
            </a:fld>
            <a:endParaRPr lang="en-US"/>
          </a:p>
        </p:txBody>
      </p:sp>
      <p:sp>
        <p:nvSpPr>
          <p:cNvPr id="5" name="Footer Placeholder 4">
            <a:extLst>
              <a:ext uri="{FF2B5EF4-FFF2-40B4-BE49-F238E27FC236}">
                <a16:creationId xmlns:a16="http://schemas.microsoft.com/office/drawing/2014/main" id="{02F8218F-4ECC-4629-8EC4-933A3A14AC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C81549-06A9-4A87-BAB6-76D4E3940869}"/>
              </a:ext>
            </a:extLst>
          </p:cNvPr>
          <p:cNvSpPr>
            <a:spLocks noGrp="1"/>
          </p:cNvSpPr>
          <p:nvPr>
            <p:ph type="sldNum" sz="quarter" idx="12"/>
          </p:nvPr>
        </p:nvSpPr>
        <p:spPr/>
        <p:txBody>
          <a:bodyPr/>
          <a:lstStyle/>
          <a:p>
            <a:fld id="{1D2084D5-83AC-4ECA-82CE-3F07525CA0B7}" type="slidenum">
              <a:rPr lang="en-US" smtClean="0"/>
              <a:t>‹#›</a:t>
            </a:fld>
            <a:endParaRPr lang="en-US"/>
          </a:p>
        </p:txBody>
      </p:sp>
    </p:spTree>
    <p:extLst>
      <p:ext uri="{BB962C8B-B14F-4D97-AF65-F5344CB8AC3E}">
        <p14:creationId xmlns:p14="http://schemas.microsoft.com/office/powerpoint/2010/main" val="1948075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CE0D4-2B59-49FA-92A8-D002DE91D5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D917A4-D318-4CE8-9C33-E6C7127B8B3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E6F6941-93ED-4540-B4F0-5225F182052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1A68FB5-3900-4B9A-ACC0-25BB1D29FA36}"/>
              </a:ext>
            </a:extLst>
          </p:cNvPr>
          <p:cNvSpPr>
            <a:spLocks noGrp="1"/>
          </p:cNvSpPr>
          <p:nvPr>
            <p:ph type="dt" sz="half" idx="10"/>
          </p:nvPr>
        </p:nvSpPr>
        <p:spPr/>
        <p:txBody>
          <a:bodyPr/>
          <a:lstStyle/>
          <a:p>
            <a:fld id="{203E497A-FB2B-479E-AE57-2EC0C2483A05}" type="datetimeFigureOut">
              <a:rPr lang="en-US" smtClean="0"/>
              <a:t>9/4/19</a:t>
            </a:fld>
            <a:endParaRPr lang="en-US"/>
          </a:p>
        </p:txBody>
      </p:sp>
      <p:sp>
        <p:nvSpPr>
          <p:cNvPr id="6" name="Footer Placeholder 5">
            <a:extLst>
              <a:ext uri="{FF2B5EF4-FFF2-40B4-BE49-F238E27FC236}">
                <a16:creationId xmlns:a16="http://schemas.microsoft.com/office/drawing/2014/main" id="{EBFFB490-6E77-4531-89E8-80C9BA2DEF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EE31DA-1EB1-4D77-9E28-F045EA9BE234}"/>
              </a:ext>
            </a:extLst>
          </p:cNvPr>
          <p:cNvSpPr>
            <a:spLocks noGrp="1"/>
          </p:cNvSpPr>
          <p:nvPr>
            <p:ph type="sldNum" sz="quarter" idx="12"/>
          </p:nvPr>
        </p:nvSpPr>
        <p:spPr/>
        <p:txBody>
          <a:bodyPr/>
          <a:lstStyle/>
          <a:p>
            <a:fld id="{1D2084D5-83AC-4ECA-82CE-3F07525CA0B7}" type="slidenum">
              <a:rPr lang="en-US" smtClean="0"/>
              <a:t>‹#›</a:t>
            </a:fld>
            <a:endParaRPr lang="en-US"/>
          </a:p>
        </p:txBody>
      </p:sp>
    </p:spTree>
    <p:extLst>
      <p:ext uri="{BB962C8B-B14F-4D97-AF65-F5344CB8AC3E}">
        <p14:creationId xmlns:p14="http://schemas.microsoft.com/office/powerpoint/2010/main" val="780760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2B247-BA1D-4C26-AE0E-E26ADB86EC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10BFC0-FEEB-42C8-A360-EB7CCA3156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6D184B5-FE04-4FA1-8930-7ACDA1C5EFE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4691DB-7C46-4529-8866-1CC280FC29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1F5C3BF-579A-45BD-8BAE-995E6FD9931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A5BA63-FEDE-40D3-BA11-2EF2BC3A1653}"/>
              </a:ext>
            </a:extLst>
          </p:cNvPr>
          <p:cNvSpPr>
            <a:spLocks noGrp="1"/>
          </p:cNvSpPr>
          <p:nvPr>
            <p:ph type="dt" sz="half" idx="10"/>
          </p:nvPr>
        </p:nvSpPr>
        <p:spPr/>
        <p:txBody>
          <a:bodyPr/>
          <a:lstStyle/>
          <a:p>
            <a:fld id="{203E497A-FB2B-479E-AE57-2EC0C2483A05}" type="datetimeFigureOut">
              <a:rPr lang="en-US" smtClean="0"/>
              <a:t>9/4/19</a:t>
            </a:fld>
            <a:endParaRPr lang="en-US"/>
          </a:p>
        </p:txBody>
      </p:sp>
      <p:sp>
        <p:nvSpPr>
          <p:cNvPr id="8" name="Footer Placeholder 7">
            <a:extLst>
              <a:ext uri="{FF2B5EF4-FFF2-40B4-BE49-F238E27FC236}">
                <a16:creationId xmlns:a16="http://schemas.microsoft.com/office/drawing/2014/main" id="{33F97FC2-4D64-4E59-A137-084D6C76D27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911BD0-6193-4FE9-BA8D-FD3598E293C7}"/>
              </a:ext>
            </a:extLst>
          </p:cNvPr>
          <p:cNvSpPr>
            <a:spLocks noGrp="1"/>
          </p:cNvSpPr>
          <p:nvPr>
            <p:ph type="sldNum" sz="quarter" idx="12"/>
          </p:nvPr>
        </p:nvSpPr>
        <p:spPr/>
        <p:txBody>
          <a:bodyPr/>
          <a:lstStyle/>
          <a:p>
            <a:fld id="{1D2084D5-83AC-4ECA-82CE-3F07525CA0B7}" type="slidenum">
              <a:rPr lang="en-US" smtClean="0"/>
              <a:t>‹#›</a:t>
            </a:fld>
            <a:endParaRPr lang="en-US"/>
          </a:p>
        </p:txBody>
      </p:sp>
    </p:spTree>
    <p:extLst>
      <p:ext uri="{BB962C8B-B14F-4D97-AF65-F5344CB8AC3E}">
        <p14:creationId xmlns:p14="http://schemas.microsoft.com/office/powerpoint/2010/main" val="2888922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B34E6-5D72-4CF5-8256-9B049CEE4F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EC0FF97-A29D-4F26-A3B1-731971D3B0EF}"/>
              </a:ext>
            </a:extLst>
          </p:cNvPr>
          <p:cNvSpPr>
            <a:spLocks noGrp="1"/>
          </p:cNvSpPr>
          <p:nvPr>
            <p:ph type="dt" sz="half" idx="10"/>
          </p:nvPr>
        </p:nvSpPr>
        <p:spPr/>
        <p:txBody>
          <a:bodyPr/>
          <a:lstStyle/>
          <a:p>
            <a:fld id="{203E497A-FB2B-479E-AE57-2EC0C2483A05}" type="datetimeFigureOut">
              <a:rPr lang="en-US" smtClean="0"/>
              <a:t>9/4/19</a:t>
            </a:fld>
            <a:endParaRPr lang="en-US"/>
          </a:p>
        </p:txBody>
      </p:sp>
      <p:sp>
        <p:nvSpPr>
          <p:cNvPr id="4" name="Footer Placeholder 3">
            <a:extLst>
              <a:ext uri="{FF2B5EF4-FFF2-40B4-BE49-F238E27FC236}">
                <a16:creationId xmlns:a16="http://schemas.microsoft.com/office/drawing/2014/main" id="{88B6543F-0A44-45B0-86BF-F721B7C365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3845DF7-9368-4920-BAEE-75E9D5D3335E}"/>
              </a:ext>
            </a:extLst>
          </p:cNvPr>
          <p:cNvSpPr>
            <a:spLocks noGrp="1"/>
          </p:cNvSpPr>
          <p:nvPr>
            <p:ph type="sldNum" sz="quarter" idx="12"/>
          </p:nvPr>
        </p:nvSpPr>
        <p:spPr/>
        <p:txBody>
          <a:bodyPr/>
          <a:lstStyle/>
          <a:p>
            <a:fld id="{1D2084D5-83AC-4ECA-82CE-3F07525CA0B7}" type="slidenum">
              <a:rPr lang="en-US" smtClean="0"/>
              <a:t>‹#›</a:t>
            </a:fld>
            <a:endParaRPr lang="en-US"/>
          </a:p>
        </p:txBody>
      </p:sp>
    </p:spTree>
    <p:extLst>
      <p:ext uri="{BB962C8B-B14F-4D97-AF65-F5344CB8AC3E}">
        <p14:creationId xmlns:p14="http://schemas.microsoft.com/office/powerpoint/2010/main" val="4006247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224682-B2BD-418C-83CE-838443612239}"/>
              </a:ext>
            </a:extLst>
          </p:cNvPr>
          <p:cNvSpPr>
            <a:spLocks noGrp="1"/>
          </p:cNvSpPr>
          <p:nvPr>
            <p:ph type="dt" sz="half" idx="10"/>
          </p:nvPr>
        </p:nvSpPr>
        <p:spPr/>
        <p:txBody>
          <a:bodyPr/>
          <a:lstStyle/>
          <a:p>
            <a:fld id="{203E497A-FB2B-479E-AE57-2EC0C2483A05}" type="datetimeFigureOut">
              <a:rPr lang="en-US" smtClean="0"/>
              <a:t>9/4/19</a:t>
            </a:fld>
            <a:endParaRPr lang="en-US"/>
          </a:p>
        </p:txBody>
      </p:sp>
      <p:sp>
        <p:nvSpPr>
          <p:cNvPr id="3" name="Footer Placeholder 2">
            <a:extLst>
              <a:ext uri="{FF2B5EF4-FFF2-40B4-BE49-F238E27FC236}">
                <a16:creationId xmlns:a16="http://schemas.microsoft.com/office/drawing/2014/main" id="{56FD05A1-BFD7-40A9-8E99-1CA50A6B94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CBC6FFB-A4BF-48C7-9740-45E74F07E3A3}"/>
              </a:ext>
            </a:extLst>
          </p:cNvPr>
          <p:cNvSpPr>
            <a:spLocks noGrp="1"/>
          </p:cNvSpPr>
          <p:nvPr>
            <p:ph type="sldNum" sz="quarter" idx="12"/>
          </p:nvPr>
        </p:nvSpPr>
        <p:spPr/>
        <p:txBody>
          <a:bodyPr/>
          <a:lstStyle/>
          <a:p>
            <a:fld id="{1D2084D5-83AC-4ECA-82CE-3F07525CA0B7}" type="slidenum">
              <a:rPr lang="en-US" smtClean="0"/>
              <a:t>‹#›</a:t>
            </a:fld>
            <a:endParaRPr lang="en-US"/>
          </a:p>
        </p:txBody>
      </p:sp>
    </p:spTree>
    <p:extLst>
      <p:ext uri="{BB962C8B-B14F-4D97-AF65-F5344CB8AC3E}">
        <p14:creationId xmlns:p14="http://schemas.microsoft.com/office/powerpoint/2010/main" val="3512843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B14B1-C11B-4D01-BD2E-AD3F1AF44F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381A1D-56EC-4536-8FDC-1EB2D3AE7E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85BA33B-0B8B-4EB6-85C6-F016249058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5321B58-EA22-4AB5-BDCC-581203D08919}"/>
              </a:ext>
            </a:extLst>
          </p:cNvPr>
          <p:cNvSpPr>
            <a:spLocks noGrp="1"/>
          </p:cNvSpPr>
          <p:nvPr>
            <p:ph type="dt" sz="half" idx="10"/>
          </p:nvPr>
        </p:nvSpPr>
        <p:spPr/>
        <p:txBody>
          <a:bodyPr/>
          <a:lstStyle/>
          <a:p>
            <a:fld id="{203E497A-FB2B-479E-AE57-2EC0C2483A05}" type="datetimeFigureOut">
              <a:rPr lang="en-US" smtClean="0"/>
              <a:t>9/4/19</a:t>
            </a:fld>
            <a:endParaRPr lang="en-US"/>
          </a:p>
        </p:txBody>
      </p:sp>
      <p:sp>
        <p:nvSpPr>
          <p:cNvPr id="6" name="Footer Placeholder 5">
            <a:extLst>
              <a:ext uri="{FF2B5EF4-FFF2-40B4-BE49-F238E27FC236}">
                <a16:creationId xmlns:a16="http://schemas.microsoft.com/office/drawing/2014/main" id="{DC2E1C5B-A684-4C23-9452-A9F1C7BA75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DDDF20-9329-4448-83A4-878C67020008}"/>
              </a:ext>
            </a:extLst>
          </p:cNvPr>
          <p:cNvSpPr>
            <a:spLocks noGrp="1"/>
          </p:cNvSpPr>
          <p:nvPr>
            <p:ph type="sldNum" sz="quarter" idx="12"/>
          </p:nvPr>
        </p:nvSpPr>
        <p:spPr/>
        <p:txBody>
          <a:bodyPr/>
          <a:lstStyle/>
          <a:p>
            <a:fld id="{1D2084D5-83AC-4ECA-82CE-3F07525CA0B7}" type="slidenum">
              <a:rPr lang="en-US" smtClean="0"/>
              <a:t>‹#›</a:t>
            </a:fld>
            <a:endParaRPr lang="en-US"/>
          </a:p>
        </p:txBody>
      </p:sp>
    </p:spTree>
    <p:extLst>
      <p:ext uri="{BB962C8B-B14F-4D97-AF65-F5344CB8AC3E}">
        <p14:creationId xmlns:p14="http://schemas.microsoft.com/office/powerpoint/2010/main" val="3079568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53E41-CADF-4169-A837-9F1AD91AA4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53692D5-046C-403E-B060-0B5EFEE04F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98F2DE8-DAE6-4775-B307-080DAB8F88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A1EE0A6-B50B-4E2A-9FEE-CB8495101519}"/>
              </a:ext>
            </a:extLst>
          </p:cNvPr>
          <p:cNvSpPr>
            <a:spLocks noGrp="1"/>
          </p:cNvSpPr>
          <p:nvPr>
            <p:ph type="dt" sz="half" idx="10"/>
          </p:nvPr>
        </p:nvSpPr>
        <p:spPr/>
        <p:txBody>
          <a:bodyPr/>
          <a:lstStyle/>
          <a:p>
            <a:fld id="{203E497A-FB2B-479E-AE57-2EC0C2483A05}" type="datetimeFigureOut">
              <a:rPr lang="en-US" smtClean="0"/>
              <a:t>9/4/19</a:t>
            </a:fld>
            <a:endParaRPr lang="en-US"/>
          </a:p>
        </p:txBody>
      </p:sp>
      <p:sp>
        <p:nvSpPr>
          <p:cNvPr id="6" name="Footer Placeholder 5">
            <a:extLst>
              <a:ext uri="{FF2B5EF4-FFF2-40B4-BE49-F238E27FC236}">
                <a16:creationId xmlns:a16="http://schemas.microsoft.com/office/drawing/2014/main" id="{FDF17E69-0BD5-4A31-8D44-F493F2031C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719D81-19BD-49A3-B979-55E81CCA1DFA}"/>
              </a:ext>
            </a:extLst>
          </p:cNvPr>
          <p:cNvSpPr>
            <a:spLocks noGrp="1"/>
          </p:cNvSpPr>
          <p:nvPr>
            <p:ph type="sldNum" sz="quarter" idx="12"/>
          </p:nvPr>
        </p:nvSpPr>
        <p:spPr/>
        <p:txBody>
          <a:bodyPr/>
          <a:lstStyle/>
          <a:p>
            <a:fld id="{1D2084D5-83AC-4ECA-82CE-3F07525CA0B7}" type="slidenum">
              <a:rPr lang="en-US" smtClean="0"/>
              <a:t>‹#›</a:t>
            </a:fld>
            <a:endParaRPr lang="en-US"/>
          </a:p>
        </p:txBody>
      </p:sp>
    </p:spTree>
    <p:extLst>
      <p:ext uri="{BB962C8B-B14F-4D97-AF65-F5344CB8AC3E}">
        <p14:creationId xmlns:p14="http://schemas.microsoft.com/office/powerpoint/2010/main" val="3770199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8F1FBE-E133-4911-960B-4CF24B5087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1BCFCF6-F3F3-4CF8-A670-648892A8AE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E84CA2-B82D-493B-A378-F95E9DADA0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E497A-FB2B-479E-AE57-2EC0C2483A05}" type="datetimeFigureOut">
              <a:rPr lang="en-US" smtClean="0"/>
              <a:t>9/4/19</a:t>
            </a:fld>
            <a:endParaRPr lang="en-US"/>
          </a:p>
        </p:txBody>
      </p:sp>
      <p:sp>
        <p:nvSpPr>
          <p:cNvPr id="5" name="Footer Placeholder 4">
            <a:extLst>
              <a:ext uri="{FF2B5EF4-FFF2-40B4-BE49-F238E27FC236}">
                <a16:creationId xmlns:a16="http://schemas.microsoft.com/office/drawing/2014/main" id="{69762330-D0BF-4521-906A-FDE24636E5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41C5F2-13CF-4B4D-A638-17488A1070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2084D5-83AC-4ECA-82CE-3F07525CA0B7}" type="slidenum">
              <a:rPr lang="en-US" smtClean="0"/>
              <a:t>‹#›</a:t>
            </a:fld>
            <a:endParaRPr lang="en-US"/>
          </a:p>
        </p:txBody>
      </p:sp>
    </p:spTree>
    <p:extLst>
      <p:ext uri="{BB962C8B-B14F-4D97-AF65-F5344CB8AC3E}">
        <p14:creationId xmlns:p14="http://schemas.microsoft.com/office/powerpoint/2010/main" val="6623548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8" Type="http://schemas.openxmlformats.org/officeDocument/2006/relationships/image" Target="../media/image39.tiff"/><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3.emf"/><Relationship Id="rId5" Type="http://schemas.openxmlformats.org/officeDocument/2006/relationships/oleObject" Target="../embeddings/oleObject1.bin"/><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0.png"/><Relationship Id="rId7"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tiff"/><Relationship Id="rId4" Type="http://schemas.openxmlformats.org/officeDocument/2006/relationships/image" Target="../media/image41.tiff"/></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chart" Target="../charts/chart3.xml"/></Relationships>
</file>

<file path=ppt/slides/_rels/slide47.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7.png"/><Relationship Id="rId3" Type="http://schemas.openxmlformats.org/officeDocument/2006/relationships/image" Target="../media/image68.png"/><Relationship Id="rId7" Type="http://schemas.openxmlformats.org/officeDocument/2006/relationships/image" Target="../media/image73.png"/><Relationship Id="rId12" Type="http://schemas.openxmlformats.org/officeDocument/2006/relationships/image" Target="../media/image76.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72.png"/><Relationship Id="rId11" Type="http://schemas.openxmlformats.org/officeDocument/2006/relationships/image" Target="../media/image74.png"/><Relationship Id="rId5" Type="http://schemas.openxmlformats.org/officeDocument/2006/relationships/image" Target="../media/image56.png"/><Relationship Id="rId10" Type="http://schemas.openxmlformats.org/officeDocument/2006/relationships/image" Target="../media/image70.png"/><Relationship Id="rId4" Type="http://schemas.openxmlformats.org/officeDocument/2006/relationships/image" Target="../media/image71.png"/><Relationship Id="rId9" Type="http://schemas.openxmlformats.org/officeDocument/2006/relationships/image" Target="../media/image75.png"/><Relationship Id="rId14" Type="http://schemas.openxmlformats.org/officeDocument/2006/relationships/image" Target="../media/image78.png"/></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5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1.wmf"/><Relationship Id="rId13" Type="http://schemas.openxmlformats.org/officeDocument/2006/relationships/image" Target="../media/image14.tiff"/><Relationship Id="rId3" Type="http://schemas.openxmlformats.org/officeDocument/2006/relationships/notesSlide" Target="../notesSlides/notesSlide3.xml"/><Relationship Id="rId7" Type="http://schemas.openxmlformats.org/officeDocument/2006/relationships/oleObject" Target="../embeddings/oleObject3.bin"/><Relationship Id="rId12" Type="http://schemas.openxmlformats.org/officeDocument/2006/relationships/image" Target="../media/image13.w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3.e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12.wmf"/><Relationship Id="rId4" Type="http://schemas.openxmlformats.org/officeDocument/2006/relationships/image" Target="../media/image5.png"/><Relationship Id="rId9" Type="http://schemas.openxmlformats.org/officeDocument/2006/relationships/oleObject" Target="../embeddings/oleObject4.bin"/></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89.png"/><Relationship Id="rId4" Type="http://schemas.openxmlformats.org/officeDocument/2006/relationships/image" Target="../media/image84.png"/></Relationships>
</file>

<file path=ppt/slides/_rels/slide63.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3.png"/></Relationships>
</file>

<file path=ppt/slides/_rels/slide6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4.png"/><Relationship Id="rId1"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95.png"/></Relationships>
</file>

<file path=ppt/slides/_rels/slide65.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2.png"/><Relationship Id="rId7" Type="http://schemas.openxmlformats.org/officeDocument/2006/relationships/image" Target="../media/image100.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66.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image" Target="../media/image95.png"/><Relationship Id="rId1" Type="http://schemas.openxmlformats.org/officeDocument/2006/relationships/slideLayout" Target="../slideLayouts/slideLayout7.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67.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96.png"/><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68.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6.png"/><Relationship Id="rId2" Type="http://schemas.openxmlformats.org/officeDocument/2006/relationships/image" Target="../media/image112.png"/><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94.png"/><Relationship Id="rId4" Type="http://schemas.openxmlformats.org/officeDocument/2006/relationships/image" Target="../media/image114.png"/></Relationships>
</file>

<file path=ppt/slides/_rels/slide6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7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7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Brett Israels, University of Oregon, August 9</a:t>
            </a:r>
            <a:r>
              <a:rPr lang="en-US" baseline="30000" dirty="0">
                <a:latin typeface="Arial" panose="020B0604020202020204" pitchFamily="34" charset="0"/>
                <a:cs typeface="Arial" panose="020B0604020202020204" pitchFamily="34" charset="0"/>
              </a:rPr>
              <a:t>th</a:t>
            </a:r>
            <a:r>
              <a:rPr lang="en-US" dirty="0">
                <a:latin typeface="Arial" panose="020B0604020202020204" pitchFamily="34" charset="0"/>
                <a:cs typeface="Arial" panose="020B0604020202020204" pitchFamily="34" charset="0"/>
              </a:rPr>
              <a:t>, 2019</a:t>
            </a:r>
          </a:p>
        </p:txBody>
      </p:sp>
      <p:sp>
        <p:nvSpPr>
          <p:cNvPr id="6" name="Rectangle 5"/>
          <p:cNvSpPr/>
          <p:nvPr/>
        </p:nvSpPr>
        <p:spPr>
          <a:xfrm>
            <a:off x="0" y="0"/>
            <a:ext cx="12192000" cy="741507"/>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Marcus / von Hippel Group Meeting</a:t>
            </a:r>
          </a:p>
          <a:p>
            <a:pPr algn="ctr"/>
            <a:r>
              <a:rPr lang="en-US" sz="2400" b="1" dirty="0"/>
              <a:t>Summer 2019</a:t>
            </a:r>
            <a:endParaRPr lang="en-US" sz="2400" b="1"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07951162-2C4E-4714-AE3E-3151018E1315}"/>
              </a:ext>
            </a:extLst>
          </p:cNvPr>
          <p:cNvSpPr/>
          <p:nvPr/>
        </p:nvSpPr>
        <p:spPr>
          <a:xfrm>
            <a:off x="374761" y="1113825"/>
            <a:ext cx="11234982" cy="1200329"/>
          </a:xfrm>
          <a:prstGeom prst="rect">
            <a:avLst/>
          </a:prstGeom>
        </p:spPr>
        <p:txBody>
          <a:bodyPr wrap="square">
            <a:spAutoFit/>
          </a:bodyPr>
          <a:lstStyle/>
          <a:p>
            <a:pPr algn="ctr"/>
            <a:r>
              <a:rPr lang="en-US" sz="3600" b="1" dirty="0"/>
              <a:t>How the geometry of the DNA primer/template junction influences the mechanism of dimerization of T4 SSB gp32</a:t>
            </a:r>
            <a:endParaRPr lang="en-US" sz="7200" b="1"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FC518A45-88E3-4FCE-989D-359AFDC04D4B}"/>
              </a:ext>
            </a:extLst>
          </p:cNvPr>
          <p:cNvSpPr/>
          <p:nvPr/>
        </p:nvSpPr>
        <p:spPr>
          <a:xfrm>
            <a:off x="1566350" y="2464535"/>
            <a:ext cx="9059300" cy="461665"/>
          </a:xfrm>
          <a:prstGeom prst="rect">
            <a:avLst/>
          </a:prstGeom>
        </p:spPr>
        <p:txBody>
          <a:bodyPr wrap="square">
            <a:spAutoFit/>
          </a:bodyPr>
          <a:lstStyle/>
          <a:p>
            <a:r>
              <a:rPr lang="en-US" sz="2400" dirty="0">
                <a:latin typeface="Arial" panose="020B0604020202020204" pitchFamily="34" charset="0"/>
                <a:cs typeface="Arial" panose="020B0604020202020204" pitchFamily="34" charset="0"/>
              </a:rPr>
              <a:t>Also: </a:t>
            </a:r>
            <a:r>
              <a:rPr lang="en-US" sz="2400" b="1" dirty="0">
                <a:latin typeface="Arial" panose="020B0604020202020204" pitchFamily="34" charset="0"/>
                <a:cs typeface="Arial" panose="020B0604020202020204" pitchFamily="34" charset="0"/>
              </a:rPr>
              <a:t>Characterizing the timescales of ssDNA fluctuations</a:t>
            </a:r>
            <a:endParaRPr lang="en-US" sz="2400" b="1" dirty="0"/>
          </a:p>
        </p:txBody>
      </p:sp>
      <p:pic>
        <p:nvPicPr>
          <p:cNvPr id="8" name="Screen Shot 2016-06-26 at 12.27.14 PM-enhanced.png">
            <a:extLst>
              <a:ext uri="{FF2B5EF4-FFF2-40B4-BE49-F238E27FC236}">
                <a16:creationId xmlns:a16="http://schemas.microsoft.com/office/drawing/2014/main" id="{21FFB2B0-6ADA-614A-9AE1-BA9817E7B27B}"/>
              </a:ext>
            </a:extLst>
          </p:cNvPr>
          <p:cNvPicPr>
            <a:picLocks noChangeAspect="1"/>
          </p:cNvPicPr>
          <p:nvPr/>
        </p:nvPicPr>
        <p:blipFill>
          <a:blip r:embed="rId3"/>
          <a:stretch>
            <a:fillRect/>
          </a:stretch>
        </p:blipFill>
        <p:spPr>
          <a:xfrm>
            <a:off x="374761" y="3123626"/>
            <a:ext cx="4867730" cy="3333380"/>
          </a:xfrm>
          <a:prstGeom prst="rect">
            <a:avLst/>
          </a:prstGeom>
          <a:ln w="12700">
            <a:miter lim="400000"/>
          </a:ln>
        </p:spPr>
      </p:pic>
      <p:pic>
        <p:nvPicPr>
          <p:cNvPr id="9" name="Picture 8">
            <a:extLst>
              <a:ext uri="{FF2B5EF4-FFF2-40B4-BE49-F238E27FC236}">
                <a16:creationId xmlns:a16="http://schemas.microsoft.com/office/drawing/2014/main" id="{2DF6DB7F-7E15-DF4A-BCA7-C281A071EF14}"/>
              </a:ext>
            </a:extLst>
          </p:cNvPr>
          <p:cNvPicPr/>
          <p:nvPr/>
        </p:nvPicPr>
        <p:blipFill>
          <a:blip r:embed="rId4"/>
          <a:stretch>
            <a:fillRect/>
          </a:stretch>
        </p:blipFill>
        <p:spPr>
          <a:xfrm>
            <a:off x="5517214" y="3538248"/>
            <a:ext cx="6400062" cy="2396560"/>
          </a:xfrm>
          <a:prstGeom prst="rect">
            <a:avLst/>
          </a:prstGeom>
        </p:spPr>
      </p:pic>
    </p:spTree>
    <p:extLst>
      <p:ext uri="{BB962C8B-B14F-4D97-AF65-F5344CB8AC3E}">
        <p14:creationId xmlns:p14="http://schemas.microsoft.com/office/powerpoint/2010/main" val="100622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high confidence">
            <a:extLst>
              <a:ext uri="{FF2B5EF4-FFF2-40B4-BE49-F238E27FC236}">
                <a16:creationId xmlns:a16="http://schemas.microsoft.com/office/drawing/2014/main" id="{B3DFD180-E888-4351-9815-4687C458A3C4}"/>
              </a:ext>
            </a:extLst>
          </p:cNvPr>
          <p:cNvPicPr>
            <a:picLocks noChangeAspect="1"/>
          </p:cNvPicPr>
          <p:nvPr/>
        </p:nvPicPr>
        <p:blipFill>
          <a:blip r:embed="rId2"/>
          <a:stretch>
            <a:fillRect/>
          </a:stretch>
        </p:blipFill>
        <p:spPr>
          <a:xfrm>
            <a:off x="1145615" y="575213"/>
            <a:ext cx="9900770" cy="5724645"/>
          </a:xfrm>
          <a:prstGeom prst="rect">
            <a:avLst/>
          </a:prstGeom>
        </p:spPr>
      </p:pic>
      <p:sp>
        <p:nvSpPr>
          <p:cNvPr id="4" name="Rectangle 3">
            <a:extLst>
              <a:ext uri="{FF2B5EF4-FFF2-40B4-BE49-F238E27FC236}">
                <a16:creationId xmlns:a16="http://schemas.microsoft.com/office/drawing/2014/main" id="{18DA1525-6BB0-E141-9FFE-F37430A257A3}"/>
              </a:ext>
            </a:extLst>
          </p:cNvPr>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dirty="0"/>
              <a:t>DNA only</a:t>
            </a:r>
          </a:p>
        </p:txBody>
      </p:sp>
      <p:sp>
        <p:nvSpPr>
          <p:cNvPr id="5" name="Rectangle 4">
            <a:extLst>
              <a:ext uri="{FF2B5EF4-FFF2-40B4-BE49-F238E27FC236}">
                <a16:creationId xmlns:a16="http://schemas.microsoft.com/office/drawing/2014/main" id="{C2E0E5CB-A95E-834D-8B51-94051249F72E}"/>
              </a:ext>
            </a:extLst>
          </p:cNvPr>
          <p:cNvSpPr/>
          <p:nvPr/>
        </p:nvSpPr>
        <p:spPr>
          <a:xfrm>
            <a:off x="0" y="0"/>
            <a:ext cx="12192000" cy="57521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Single-Molecule FRET on the primer-template junction</a:t>
            </a:r>
          </a:p>
        </p:txBody>
      </p:sp>
    </p:spTree>
    <p:extLst>
      <p:ext uri="{BB962C8B-B14F-4D97-AF65-F5344CB8AC3E}">
        <p14:creationId xmlns:p14="http://schemas.microsoft.com/office/powerpoint/2010/main" val="2001540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dirty="0"/>
              <a:t>0.5 uM gp32</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63974"/>
            <a:ext cx="6004193" cy="507056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1124" y="1303928"/>
            <a:ext cx="6120876" cy="4590657"/>
          </a:xfrm>
          <a:prstGeom prst="rect">
            <a:avLst/>
          </a:prstGeom>
        </p:spPr>
      </p:pic>
      <p:sp>
        <p:nvSpPr>
          <p:cNvPr id="8" name="Rectangle 7">
            <a:extLst>
              <a:ext uri="{FF2B5EF4-FFF2-40B4-BE49-F238E27FC236}">
                <a16:creationId xmlns:a16="http://schemas.microsoft.com/office/drawing/2014/main" id="{518D87FB-7E9F-9245-89E9-74AE43B0D9A0}"/>
              </a:ext>
            </a:extLst>
          </p:cNvPr>
          <p:cNvSpPr/>
          <p:nvPr/>
        </p:nvSpPr>
        <p:spPr>
          <a:xfrm>
            <a:off x="0" y="0"/>
            <a:ext cx="12192000" cy="57521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Single-Molecule FRET on the primer-template junction</a:t>
            </a:r>
          </a:p>
        </p:txBody>
      </p:sp>
    </p:spTree>
    <p:extLst>
      <p:ext uri="{BB962C8B-B14F-4D97-AF65-F5344CB8AC3E}">
        <p14:creationId xmlns:p14="http://schemas.microsoft.com/office/powerpoint/2010/main" val="29818245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64227A-5EB7-44D5-85A6-59F615D9C26C}"/>
              </a:ext>
            </a:extLst>
          </p:cNvPr>
          <p:cNvPicPr>
            <a:picLocks noChangeAspect="1"/>
          </p:cNvPicPr>
          <p:nvPr/>
        </p:nvPicPr>
        <p:blipFill>
          <a:blip r:embed="rId2"/>
          <a:stretch>
            <a:fillRect/>
          </a:stretch>
        </p:blipFill>
        <p:spPr>
          <a:xfrm>
            <a:off x="974096" y="590785"/>
            <a:ext cx="10243808" cy="5866221"/>
          </a:xfrm>
          <a:prstGeom prst="rect">
            <a:avLst/>
          </a:prstGeom>
        </p:spPr>
      </p:pic>
      <p:sp>
        <p:nvSpPr>
          <p:cNvPr id="4" name="Rectangle 3">
            <a:extLst>
              <a:ext uri="{FF2B5EF4-FFF2-40B4-BE49-F238E27FC236}">
                <a16:creationId xmlns:a16="http://schemas.microsoft.com/office/drawing/2014/main" id="{C4BFE351-AA2A-C946-AD1D-F616DB3E43D9}"/>
              </a:ext>
            </a:extLst>
          </p:cNvPr>
          <p:cNvSpPr/>
          <p:nvPr/>
        </p:nvSpPr>
        <p:spPr>
          <a:xfrm>
            <a:off x="0" y="0"/>
            <a:ext cx="12192000" cy="57521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Single-Molecule FRET on the primer-template junction</a:t>
            </a:r>
          </a:p>
        </p:txBody>
      </p:sp>
      <p:sp>
        <p:nvSpPr>
          <p:cNvPr id="5" name="Rectangle 4">
            <a:extLst>
              <a:ext uri="{FF2B5EF4-FFF2-40B4-BE49-F238E27FC236}">
                <a16:creationId xmlns:a16="http://schemas.microsoft.com/office/drawing/2014/main" id="{36EA2D5C-6BF2-7446-A356-6D9167A36292}"/>
              </a:ext>
            </a:extLst>
          </p:cNvPr>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dirty="0"/>
              <a:t>0.5 uM gp32</a:t>
            </a:r>
          </a:p>
        </p:txBody>
      </p:sp>
    </p:spTree>
    <p:extLst>
      <p:ext uri="{BB962C8B-B14F-4D97-AF65-F5344CB8AC3E}">
        <p14:creationId xmlns:p14="http://schemas.microsoft.com/office/powerpoint/2010/main" val="1254706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high confidence">
            <a:extLst>
              <a:ext uri="{FF2B5EF4-FFF2-40B4-BE49-F238E27FC236}">
                <a16:creationId xmlns:a16="http://schemas.microsoft.com/office/drawing/2014/main" id="{5A284607-C18A-4182-82B0-CFE6A2BFEF65}"/>
              </a:ext>
            </a:extLst>
          </p:cNvPr>
          <p:cNvPicPr>
            <a:picLocks noChangeAspect="1"/>
          </p:cNvPicPr>
          <p:nvPr/>
        </p:nvPicPr>
        <p:blipFill>
          <a:blip r:embed="rId2"/>
          <a:stretch>
            <a:fillRect/>
          </a:stretch>
        </p:blipFill>
        <p:spPr>
          <a:xfrm>
            <a:off x="878774" y="629755"/>
            <a:ext cx="9978977" cy="5769864"/>
          </a:xfrm>
          <a:prstGeom prst="rect">
            <a:avLst/>
          </a:prstGeom>
        </p:spPr>
      </p:pic>
      <p:sp>
        <p:nvSpPr>
          <p:cNvPr id="5" name="Rectangle 4">
            <a:extLst>
              <a:ext uri="{FF2B5EF4-FFF2-40B4-BE49-F238E27FC236}">
                <a16:creationId xmlns:a16="http://schemas.microsoft.com/office/drawing/2014/main" id="{35C2AFA1-2153-1549-975D-DC647C6217CA}"/>
              </a:ext>
            </a:extLst>
          </p:cNvPr>
          <p:cNvSpPr/>
          <p:nvPr/>
        </p:nvSpPr>
        <p:spPr>
          <a:xfrm>
            <a:off x="0" y="0"/>
            <a:ext cx="12192000" cy="57521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Single-Molecule FRET on the primer-template junction</a:t>
            </a:r>
          </a:p>
        </p:txBody>
      </p:sp>
      <p:sp>
        <p:nvSpPr>
          <p:cNvPr id="6" name="Rectangle 5">
            <a:extLst>
              <a:ext uri="{FF2B5EF4-FFF2-40B4-BE49-F238E27FC236}">
                <a16:creationId xmlns:a16="http://schemas.microsoft.com/office/drawing/2014/main" id="{3DE93E70-AC36-0F4A-B34D-CE7E994031A4}"/>
              </a:ext>
            </a:extLst>
          </p:cNvPr>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dirty="0"/>
              <a:t>0.5 uM gp32</a:t>
            </a:r>
          </a:p>
        </p:txBody>
      </p:sp>
    </p:spTree>
    <p:extLst>
      <p:ext uri="{BB962C8B-B14F-4D97-AF65-F5344CB8AC3E}">
        <p14:creationId xmlns:p14="http://schemas.microsoft.com/office/powerpoint/2010/main" val="659140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560108E-F9F0-8D4C-A515-9394ACE8FB2F}"/>
              </a:ext>
            </a:extLst>
          </p:cNvPr>
          <p:cNvSpPr/>
          <p:nvPr/>
        </p:nvSpPr>
        <p:spPr>
          <a:xfrm>
            <a:off x="804520" y="5953383"/>
            <a:ext cx="1443024" cy="438453"/>
          </a:xfrm>
          <a:prstGeom prst="rect">
            <a:avLst/>
          </a:prstGeom>
        </p:spPr>
        <p:txBody>
          <a:bodyPr wrap="none">
            <a:spAutoFit/>
          </a:bodyPr>
          <a:lstStyle/>
          <a:p>
            <a:r>
              <a:rPr lang="en-US" sz="2249" dirty="0">
                <a:solidFill>
                  <a:srgbClr val="00B050"/>
                </a:solidFill>
                <a:latin typeface="Times New Roman" panose="02020603050405020304" pitchFamily="18" charset="0"/>
                <a:cs typeface="Times New Roman" panose="02020603050405020304" pitchFamily="18" charset="0"/>
              </a:rPr>
              <a:t>3`-p</a:t>
            </a:r>
            <a:r>
              <a:rPr lang="en-US" sz="2249" dirty="0">
                <a:solidFill>
                  <a:srgbClr val="0000FF"/>
                </a:solidFill>
                <a:latin typeface="Times New Roman" panose="02020603050405020304" pitchFamily="18" charset="0"/>
                <a:cs typeface="Times New Roman" panose="02020603050405020304" pitchFamily="18" charset="0"/>
              </a:rPr>
              <a:t>(dT)</a:t>
            </a:r>
            <a:r>
              <a:rPr lang="en-US" sz="2249" baseline="-25000" dirty="0">
                <a:solidFill>
                  <a:srgbClr val="0000FF"/>
                </a:solidFill>
                <a:latin typeface="Times New Roman" panose="02020603050405020304" pitchFamily="18" charset="0"/>
                <a:cs typeface="Times New Roman" panose="02020603050405020304" pitchFamily="18" charset="0"/>
              </a:rPr>
              <a:t>14</a:t>
            </a:r>
            <a:r>
              <a:rPr lang="en-US" sz="2249" dirty="0">
                <a:solidFill>
                  <a:srgbClr val="0000FF"/>
                </a:solidFill>
                <a:latin typeface="Times New Roman" panose="02020603050405020304" pitchFamily="18" charset="0"/>
                <a:cs typeface="Times New Roman" panose="02020603050405020304" pitchFamily="18" charset="0"/>
              </a:rPr>
              <a:t> </a:t>
            </a:r>
            <a:endParaRPr lang="en-US" sz="2249" dirty="0"/>
          </a:p>
        </p:txBody>
      </p:sp>
      <p:sp>
        <p:nvSpPr>
          <p:cNvPr id="3" name="Rectangle 2">
            <a:extLst>
              <a:ext uri="{FF2B5EF4-FFF2-40B4-BE49-F238E27FC236}">
                <a16:creationId xmlns:a16="http://schemas.microsoft.com/office/drawing/2014/main" id="{7141ACCE-8D60-E64B-AFFF-2EA165ADCA50}"/>
              </a:ext>
            </a:extLst>
          </p:cNvPr>
          <p:cNvSpPr/>
          <p:nvPr/>
        </p:nvSpPr>
        <p:spPr>
          <a:xfrm>
            <a:off x="0" y="0"/>
            <a:ext cx="12192000" cy="741507"/>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Arial" panose="020B0604020202020204" pitchFamily="34" charset="0"/>
                <a:cs typeface="Arial" panose="020B0604020202020204" pitchFamily="34" charset="0"/>
              </a:rPr>
              <a:t>Distribution of FRET States / Conformational States</a:t>
            </a:r>
          </a:p>
        </p:txBody>
      </p:sp>
      <p:sp>
        <p:nvSpPr>
          <p:cNvPr id="5" name="Rectangle 4">
            <a:extLst>
              <a:ext uri="{FF2B5EF4-FFF2-40B4-BE49-F238E27FC236}">
                <a16:creationId xmlns:a16="http://schemas.microsoft.com/office/drawing/2014/main" id="{2F1140DF-B601-744B-8CCB-E7BF7FBB6919}"/>
              </a:ext>
            </a:extLst>
          </p:cNvPr>
          <p:cNvSpPr/>
          <p:nvPr/>
        </p:nvSpPr>
        <p:spPr>
          <a:xfrm>
            <a:off x="3568310" y="5935339"/>
            <a:ext cx="1443024" cy="438453"/>
          </a:xfrm>
          <a:prstGeom prst="rect">
            <a:avLst/>
          </a:prstGeom>
        </p:spPr>
        <p:txBody>
          <a:bodyPr wrap="none">
            <a:spAutoFit/>
          </a:bodyPr>
          <a:lstStyle/>
          <a:p>
            <a:r>
              <a:rPr lang="en-US" sz="2249" dirty="0">
                <a:solidFill>
                  <a:srgbClr val="00B050"/>
                </a:solidFill>
                <a:latin typeface="Times New Roman" panose="02020603050405020304" pitchFamily="18" charset="0"/>
                <a:cs typeface="Times New Roman" panose="02020603050405020304" pitchFamily="18" charset="0"/>
              </a:rPr>
              <a:t>3`-p</a:t>
            </a:r>
            <a:r>
              <a:rPr lang="en-US" sz="2249" dirty="0">
                <a:solidFill>
                  <a:srgbClr val="0000FF"/>
                </a:solidFill>
                <a:latin typeface="Times New Roman" panose="02020603050405020304" pitchFamily="18" charset="0"/>
                <a:cs typeface="Times New Roman" panose="02020603050405020304" pitchFamily="18" charset="0"/>
              </a:rPr>
              <a:t>(dT)</a:t>
            </a:r>
            <a:r>
              <a:rPr lang="en-US" sz="2249" baseline="-25000" dirty="0">
                <a:solidFill>
                  <a:srgbClr val="0000FF"/>
                </a:solidFill>
                <a:latin typeface="Times New Roman" panose="02020603050405020304" pitchFamily="18" charset="0"/>
                <a:cs typeface="Times New Roman" panose="02020603050405020304" pitchFamily="18" charset="0"/>
              </a:rPr>
              <a:t>15</a:t>
            </a:r>
            <a:r>
              <a:rPr lang="en-US" sz="2249" dirty="0">
                <a:solidFill>
                  <a:srgbClr val="0000FF"/>
                </a:solidFill>
                <a:latin typeface="Times New Roman" panose="02020603050405020304" pitchFamily="18" charset="0"/>
                <a:cs typeface="Times New Roman" panose="02020603050405020304" pitchFamily="18" charset="0"/>
              </a:rPr>
              <a:t> </a:t>
            </a:r>
            <a:endParaRPr lang="en-US" sz="2249" dirty="0"/>
          </a:p>
        </p:txBody>
      </p:sp>
      <p:sp>
        <p:nvSpPr>
          <p:cNvPr id="6" name="Rectangle 5">
            <a:extLst>
              <a:ext uri="{FF2B5EF4-FFF2-40B4-BE49-F238E27FC236}">
                <a16:creationId xmlns:a16="http://schemas.microsoft.com/office/drawing/2014/main" id="{AB9B8162-BA97-BC4F-8185-9153547A6415}"/>
              </a:ext>
            </a:extLst>
          </p:cNvPr>
          <p:cNvSpPr/>
          <p:nvPr/>
        </p:nvSpPr>
        <p:spPr>
          <a:xfrm>
            <a:off x="6648961" y="5939652"/>
            <a:ext cx="1443024" cy="438453"/>
          </a:xfrm>
          <a:prstGeom prst="rect">
            <a:avLst/>
          </a:prstGeom>
        </p:spPr>
        <p:txBody>
          <a:bodyPr wrap="none">
            <a:spAutoFit/>
          </a:bodyPr>
          <a:lstStyle/>
          <a:p>
            <a:r>
              <a:rPr lang="en-US" sz="2249" dirty="0">
                <a:solidFill>
                  <a:srgbClr val="00B050"/>
                </a:solidFill>
                <a:latin typeface="Times New Roman" panose="02020603050405020304" pitchFamily="18" charset="0"/>
                <a:cs typeface="Times New Roman" panose="02020603050405020304" pitchFamily="18" charset="0"/>
              </a:rPr>
              <a:t>5`-p</a:t>
            </a:r>
            <a:r>
              <a:rPr lang="en-US" sz="2249" dirty="0">
                <a:solidFill>
                  <a:srgbClr val="0000FF"/>
                </a:solidFill>
                <a:latin typeface="Times New Roman" panose="02020603050405020304" pitchFamily="18" charset="0"/>
                <a:cs typeface="Times New Roman" panose="02020603050405020304" pitchFamily="18" charset="0"/>
              </a:rPr>
              <a:t>(dT)</a:t>
            </a:r>
            <a:r>
              <a:rPr lang="en-US" sz="2249" baseline="-25000" dirty="0">
                <a:solidFill>
                  <a:srgbClr val="0000FF"/>
                </a:solidFill>
                <a:latin typeface="Times New Roman" panose="02020603050405020304" pitchFamily="18" charset="0"/>
                <a:cs typeface="Times New Roman" panose="02020603050405020304" pitchFamily="18" charset="0"/>
              </a:rPr>
              <a:t>14</a:t>
            </a:r>
            <a:r>
              <a:rPr lang="en-US" sz="2249" dirty="0">
                <a:solidFill>
                  <a:srgbClr val="0000FF"/>
                </a:solidFill>
                <a:latin typeface="Times New Roman" panose="02020603050405020304" pitchFamily="18" charset="0"/>
                <a:cs typeface="Times New Roman" panose="02020603050405020304" pitchFamily="18" charset="0"/>
              </a:rPr>
              <a:t> </a:t>
            </a:r>
            <a:endParaRPr lang="en-US" sz="2249" dirty="0"/>
          </a:p>
        </p:txBody>
      </p:sp>
      <p:sp>
        <p:nvSpPr>
          <p:cNvPr id="7" name="Rectangle 6">
            <a:extLst>
              <a:ext uri="{FF2B5EF4-FFF2-40B4-BE49-F238E27FC236}">
                <a16:creationId xmlns:a16="http://schemas.microsoft.com/office/drawing/2014/main" id="{64EE8F18-ACDB-B04F-A9E3-B64B150C104E}"/>
              </a:ext>
            </a:extLst>
          </p:cNvPr>
          <p:cNvSpPr/>
          <p:nvPr/>
        </p:nvSpPr>
        <p:spPr>
          <a:xfrm>
            <a:off x="9729610" y="5939651"/>
            <a:ext cx="1443024" cy="438453"/>
          </a:xfrm>
          <a:prstGeom prst="rect">
            <a:avLst/>
          </a:prstGeom>
        </p:spPr>
        <p:txBody>
          <a:bodyPr wrap="none">
            <a:spAutoFit/>
          </a:bodyPr>
          <a:lstStyle/>
          <a:p>
            <a:r>
              <a:rPr lang="en-US" sz="2249" dirty="0">
                <a:solidFill>
                  <a:srgbClr val="00B050"/>
                </a:solidFill>
                <a:latin typeface="Times New Roman" panose="02020603050405020304" pitchFamily="18" charset="0"/>
                <a:cs typeface="Times New Roman" panose="02020603050405020304" pitchFamily="18" charset="0"/>
              </a:rPr>
              <a:t>5`-p</a:t>
            </a:r>
            <a:r>
              <a:rPr lang="en-US" sz="2249" dirty="0">
                <a:solidFill>
                  <a:srgbClr val="0000FF"/>
                </a:solidFill>
                <a:latin typeface="Times New Roman" panose="02020603050405020304" pitchFamily="18" charset="0"/>
                <a:cs typeface="Times New Roman" panose="02020603050405020304" pitchFamily="18" charset="0"/>
              </a:rPr>
              <a:t>(dT)</a:t>
            </a:r>
            <a:r>
              <a:rPr lang="en-US" sz="2249" baseline="-25000" dirty="0">
                <a:solidFill>
                  <a:srgbClr val="0000FF"/>
                </a:solidFill>
                <a:latin typeface="Times New Roman" panose="02020603050405020304" pitchFamily="18" charset="0"/>
                <a:cs typeface="Times New Roman" panose="02020603050405020304" pitchFamily="18" charset="0"/>
              </a:rPr>
              <a:t>15</a:t>
            </a:r>
            <a:r>
              <a:rPr lang="en-US" sz="2249" dirty="0">
                <a:solidFill>
                  <a:srgbClr val="0000FF"/>
                </a:solidFill>
                <a:latin typeface="Times New Roman" panose="02020603050405020304" pitchFamily="18" charset="0"/>
                <a:cs typeface="Times New Roman" panose="02020603050405020304" pitchFamily="18" charset="0"/>
              </a:rPr>
              <a:t> </a:t>
            </a:r>
            <a:endParaRPr lang="en-US" sz="2249" dirty="0"/>
          </a:p>
        </p:txBody>
      </p:sp>
      <p:sp>
        <p:nvSpPr>
          <p:cNvPr id="18" name="Rectangle 17">
            <a:extLst>
              <a:ext uri="{FF2B5EF4-FFF2-40B4-BE49-F238E27FC236}">
                <a16:creationId xmlns:a16="http://schemas.microsoft.com/office/drawing/2014/main" id="{85992089-5ED6-F043-BE91-AEAB5EA49E56}"/>
              </a:ext>
            </a:extLst>
          </p:cNvPr>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sz="2600">
                <a:solidFill>
                  <a:srgbClr val="011993"/>
                </a:solidFill>
              </a:defRPr>
            </a:pPr>
            <a:r>
              <a:rPr lang="en-US" sz="2000" b="1" dirty="0">
                <a:solidFill>
                  <a:schemeClr val="bg1"/>
                </a:solidFill>
                <a:latin typeface="Arial" panose="020B0604020202020204" pitchFamily="34" charset="0"/>
                <a:cs typeface="Arial" panose="020B0604020202020204" pitchFamily="34" charset="0"/>
              </a:rPr>
              <a:t>Comparison of ssDNA-Fork Junction Constructs</a:t>
            </a:r>
          </a:p>
        </p:txBody>
      </p:sp>
      <p:pic>
        <p:nvPicPr>
          <p:cNvPr id="8" name="Picture 7" descr="A screenshot of a cell phone&#10;&#10;Description generated with very high confidence">
            <a:extLst>
              <a:ext uri="{FF2B5EF4-FFF2-40B4-BE49-F238E27FC236}">
                <a16:creationId xmlns:a16="http://schemas.microsoft.com/office/drawing/2014/main" id="{E7C19F5F-7E2C-417A-B14A-CBDCFF5440D9}"/>
              </a:ext>
            </a:extLst>
          </p:cNvPr>
          <p:cNvPicPr>
            <a:picLocks noChangeAspect="1"/>
          </p:cNvPicPr>
          <p:nvPr/>
        </p:nvPicPr>
        <p:blipFill>
          <a:blip r:embed="rId2"/>
          <a:stretch>
            <a:fillRect/>
          </a:stretch>
        </p:blipFill>
        <p:spPr>
          <a:xfrm>
            <a:off x="36187" y="1039053"/>
            <a:ext cx="2979690" cy="2257110"/>
          </a:xfrm>
          <a:prstGeom prst="rect">
            <a:avLst/>
          </a:prstGeom>
        </p:spPr>
      </p:pic>
      <p:pic>
        <p:nvPicPr>
          <p:cNvPr id="10" name="Picture 9" descr="A screenshot of a cell phone&#10;&#10;Description generated with high confidence">
            <a:extLst>
              <a:ext uri="{FF2B5EF4-FFF2-40B4-BE49-F238E27FC236}">
                <a16:creationId xmlns:a16="http://schemas.microsoft.com/office/drawing/2014/main" id="{D59F15F0-151B-451D-8B66-9E8B713D9BBB}"/>
              </a:ext>
            </a:extLst>
          </p:cNvPr>
          <p:cNvPicPr>
            <a:picLocks noChangeAspect="1"/>
          </p:cNvPicPr>
          <p:nvPr/>
        </p:nvPicPr>
        <p:blipFill>
          <a:blip r:embed="rId3"/>
          <a:stretch>
            <a:fillRect/>
          </a:stretch>
        </p:blipFill>
        <p:spPr>
          <a:xfrm>
            <a:off x="161321" y="3501854"/>
            <a:ext cx="2729422" cy="2067533"/>
          </a:xfrm>
          <a:prstGeom prst="rect">
            <a:avLst/>
          </a:prstGeom>
        </p:spPr>
      </p:pic>
      <p:pic>
        <p:nvPicPr>
          <p:cNvPr id="14" name="Picture 13" descr="A screenshot of a cell phone&#10;&#10;Description generated with very high confidence">
            <a:extLst>
              <a:ext uri="{FF2B5EF4-FFF2-40B4-BE49-F238E27FC236}">
                <a16:creationId xmlns:a16="http://schemas.microsoft.com/office/drawing/2014/main" id="{236A9EF8-8771-47D5-86A5-4D0B47C004D4}"/>
              </a:ext>
            </a:extLst>
          </p:cNvPr>
          <p:cNvPicPr>
            <a:picLocks noChangeAspect="1"/>
          </p:cNvPicPr>
          <p:nvPr/>
        </p:nvPicPr>
        <p:blipFill>
          <a:blip r:embed="rId4"/>
          <a:stretch>
            <a:fillRect/>
          </a:stretch>
        </p:blipFill>
        <p:spPr>
          <a:xfrm>
            <a:off x="2799977" y="1039053"/>
            <a:ext cx="2979690" cy="2257111"/>
          </a:xfrm>
          <a:prstGeom prst="rect">
            <a:avLst/>
          </a:prstGeom>
        </p:spPr>
      </p:pic>
      <p:pic>
        <p:nvPicPr>
          <p:cNvPr id="16" name="Picture 15" descr="A screenshot of a cell phone&#10;&#10;Description generated with high confidence">
            <a:extLst>
              <a:ext uri="{FF2B5EF4-FFF2-40B4-BE49-F238E27FC236}">
                <a16:creationId xmlns:a16="http://schemas.microsoft.com/office/drawing/2014/main" id="{8825AD54-7212-4209-B0CC-30D8A65F0E4C}"/>
              </a:ext>
            </a:extLst>
          </p:cNvPr>
          <p:cNvPicPr>
            <a:picLocks noChangeAspect="1"/>
          </p:cNvPicPr>
          <p:nvPr/>
        </p:nvPicPr>
        <p:blipFill>
          <a:blip r:embed="rId5"/>
          <a:stretch>
            <a:fillRect/>
          </a:stretch>
        </p:blipFill>
        <p:spPr>
          <a:xfrm>
            <a:off x="2688036" y="3322269"/>
            <a:ext cx="3203573" cy="2426702"/>
          </a:xfrm>
          <a:prstGeom prst="rect">
            <a:avLst/>
          </a:prstGeom>
        </p:spPr>
      </p:pic>
      <p:pic>
        <p:nvPicPr>
          <p:cNvPr id="19" name="Picture 18" descr="A screenshot of a cell phone&#10;&#10;Description generated with very high confidence">
            <a:extLst>
              <a:ext uri="{FF2B5EF4-FFF2-40B4-BE49-F238E27FC236}">
                <a16:creationId xmlns:a16="http://schemas.microsoft.com/office/drawing/2014/main" id="{5F34DD0D-AAF9-42B5-B928-8655AF0739B4}"/>
              </a:ext>
            </a:extLst>
          </p:cNvPr>
          <p:cNvPicPr>
            <a:picLocks noChangeAspect="1"/>
          </p:cNvPicPr>
          <p:nvPr/>
        </p:nvPicPr>
        <p:blipFill>
          <a:blip r:embed="rId6"/>
          <a:stretch>
            <a:fillRect/>
          </a:stretch>
        </p:blipFill>
        <p:spPr>
          <a:xfrm>
            <a:off x="5768687" y="954257"/>
            <a:ext cx="3203573" cy="2426702"/>
          </a:xfrm>
          <a:prstGeom prst="rect">
            <a:avLst/>
          </a:prstGeom>
        </p:spPr>
      </p:pic>
      <p:pic>
        <p:nvPicPr>
          <p:cNvPr id="21" name="Picture 20" descr="A screenshot of a cell phone&#10;&#10;Description generated with high confidence">
            <a:extLst>
              <a:ext uri="{FF2B5EF4-FFF2-40B4-BE49-F238E27FC236}">
                <a16:creationId xmlns:a16="http://schemas.microsoft.com/office/drawing/2014/main" id="{4CB90A6F-06FA-447D-B08B-57BA877CB4B5}"/>
              </a:ext>
            </a:extLst>
          </p:cNvPr>
          <p:cNvPicPr>
            <a:picLocks noChangeAspect="1"/>
          </p:cNvPicPr>
          <p:nvPr/>
        </p:nvPicPr>
        <p:blipFill>
          <a:blip r:embed="rId7"/>
          <a:stretch>
            <a:fillRect/>
          </a:stretch>
        </p:blipFill>
        <p:spPr>
          <a:xfrm>
            <a:off x="5691207" y="3263579"/>
            <a:ext cx="3358532" cy="2544082"/>
          </a:xfrm>
          <a:prstGeom prst="rect">
            <a:avLst/>
          </a:prstGeom>
        </p:spPr>
      </p:pic>
      <p:pic>
        <p:nvPicPr>
          <p:cNvPr id="23" name="Picture 22" descr="A screenshot of a cell phone&#10;&#10;Description generated with very high confidence">
            <a:extLst>
              <a:ext uri="{FF2B5EF4-FFF2-40B4-BE49-F238E27FC236}">
                <a16:creationId xmlns:a16="http://schemas.microsoft.com/office/drawing/2014/main" id="{EAEE934B-E022-476B-9175-41CAD5002389}"/>
              </a:ext>
            </a:extLst>
          </p:cNvPr>
          <p:cNvPicPr>
            <a:picLocks noChangeAspect="1"/>
          </p:cNvPicPr>
          <p:nvPr/>
        </p:nvPicPr>
        <p:blipFill>
          <a:blip r:embed="rId8"/>
          <a:stretch>
            <a:fillRect/>
          </a:stretch>
        </p:blipFill>
        <p:spPr>
          <a:xfrm>
            <a:off x="8939812" y="1022793"/>
            <a:ext cx="3022620" cy="2289630"/>
          </a:xfrm>
          <a:prstGeom prst="rect">
            <a:avLst/>
          </a:prstGeom>
        </p:spPr>
      </p:pic>
      <p:pic>
        <p:nvPicPr>
          <p:cNvPr id="25" name="Picture 24" descr="A screenshot of a cell phone&#10;&#10;Description generated with high confidence">
            <a:extLst>
              <a:ext uri="{FF2B5EF4-FFF2-40B4-BE49-F238E27FC236}">
                <a16:creationId xmlns:a16="http://schemas.microsoft.com/office/drawing/2014/main" id="{941E39EB-2D0E-429E-A42F-47ED4B663CDB}"/>
              </a:ext>
            </a:extLst>
          </p:cNvPr>
          <p:cNvPicPr>
            <a:picLocks noChangeAspect="1"/>
          </p:cNvPicPr>
          <p:nvPr/>
        </p:nvPicPr>
        <p:blipFill>
          <a:blip r:embed="rId9"/>
          <a:stretch>
            <a:fillRect/>
          </a:stretch>
        </p:blipFill>
        <p:spPr>
          <a:xfrm>
            <a:off x="8849336" y="3322269"/>
            <a:ext cx="3203573" cy="2426702"/>
          </a:xfrm>
          <a:prstGeom prst="rect">
            <a:avLst/>
          </a:prstGeom>
        </p:spPr>
      </p:pic>
    </p:spTree>
    <p:extLst>
      <p:ext uri="{BB962C8B-B14F-4D97-AF65-F5344CB8AC3E}">
        <p14:creationId xmlns:p14="http://schemas.microsoft.com/office/powerpoint/2010/main" val="3140848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D5A2EE3-6FBA-6643-A2E6-9D3C6879E5E5}"/>
              </a:ext>
            </a:extLst>
          </p:cNvPr>
          <p:cNvSpPr>
            <a:spLocks/>
          </p:cNvSpPr>
          <p:nvPr/>
        </p:nvSpPr>
        <p:spPr bwMode="auto">
          <a:xfrm>
            <a:off x="2042927" y="4693167"/>
            <a:ext cx="65" cy="161453"/>
          </a:xfrm>
          <a:prstGeom prst="rect">
            <a:avLst/>
          </a:prstGeom>
          <a:noFill/>
          <a:ln>
            <a:noFill/>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 uri="{91240B29-F687-4f45-9708-019B960494DF}">
              <a14:hiddenLine xmlns:mc="http://schemas.openxmlformats.org/markup-compatibility/2006" xmlns:mv="urn:schemas-microsoft-com:mac:vml"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1049" dirty="0">
              <a:solidFill>
                <a:schemeClr val="tx1"/>
              </a:solidFill>
              <a:cs typeface="Gill Sans" charset="0"/>
            </a:endParaRPr>
          </a:p>
        </p:txBody>
      </p:sp>
      <p:sp>
        <p:nvSpPr>
          <p:cNvPr id="36" name="Rectangle 35">
            <a:extLst>
              <a:ext uri="{FF2B5EF4-FFF2-40B4-BE49-F238E27FC236}">
                <a16:creationId xmlns:a16="http://schemas.microsoft.com/office/drawing/2014/main" id="{26BC8E39-E35B-2945-93BA-E16B37E1629A}"/>
              </a:ext>
            </a:extLst>
          </p:cNvPr>
          <p:cNvSpPr/>
          <p:nvPr/>
        </p:nvSpPr>
        <p:spPr>
          <a:xfrm>
            <a:off x="0" y="0"/>
            <a:ext cx="12192000" cy="416794"/>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Hierarchy of possible fluctuations in DNA</a:t>
            </a:r>
          </a:p>
        </p:txBody>
      </p:sp>
      <p:sp>
        <p:nvSpPr>
          <p:cNvPr id="38" name="TextBox 37">
            <a:extLst>
              <a:ext uri="{FF2B5EF4-FFF2-40B4-BE49-F238E27FC236}">
                <a16:creationId xmlns:a16="http://schemas.microsoft.com/office/drawing/2014/main" id="{A13E85BF-1938-2C48-8B3A-C57C951E5BF1}"/>
              </a:ext>
            </a:extLst>
          </p:cNvPr>
          <p:cNvSpPr txBox="1"/>
          <p:nvPr/>
        </p:nvSpPr>
        <p:spPr>
          <a:xfrm>
            <a:off x="2992387" y="1068832"/>
            <a:ext cx="3688958" cy="369332"/>
          </a:xfrm>
          <a:prstGeom prst="rect">
            <a:avLst/>
          </a:prstGeom>
          <a:noFill/>
        </p:spPr>
        <p:txBody>
          <a:bodyPr wrap="square" rtlCol="0">
            <a:spAutoFit/>
          </a:bodyPr>
          <a:lstStyle/>
          <a:p>
            <a:r>
              <a:rPr lang="en-US" dirty="0"/>
              <a:t>1) Photophysics of the dyes</a:t>
            </a:r>
          </a:p>
        </p:txBody>
      </p:sp>
      <p:sp>
        <p:nvSpPr>
          <p:cNvPr id="41" name="TextBox 40">
            <a:extLst>
              <a:ext uri="{FF2B5EF4-FFF2-40B4-BE49-F238E27FC236}">
                <a16:creationId xmlns:a16="http://schemas.microsoft.com/office/drawing/2014/main" id="{E9BC71A9-B071-C14A-9C2C-7C6BC2A6B298}"/>
              </a:ext>
            </a:extLst>
          </p:cNvPr>
          <p:cNvSpPr txBox="1"/>
          <p:nvPr/>
        </p:nvSpPr>
        <p:spPr>
          <a:xfrm>
            <a:off x="2992386" y="2216429"/>
            <a:ext cx="4152932" cy="646331"/>
          </a:xfrm>
          <a:prstGeom prst="rect">
            <a:avLst/>
          </a:prstGeom>
          <a:noFill/>
        </p:spPr>
        <p:txBody>
          <a:bodyPr wrap="none" rtlCol="0">
            <a:spAutoFit/>
          </a:bodyPr>
          <a:lstStyle/>
          <a:p>
            <a:r>
              <a:rPr lang="en-US" dirty="0"/>
              <a:t>2) Local Stacking /Unstacking Interactions</a:t>
            </a:r>
            <a:br>
              <a:rPr lang="en-US" dirty="0"/>
            </a:br>
            <a:endParaRPr lang="en-US" dirty="0"/>
          </a:p>
        </p:txBody>
      </p:sp>
      <p:sp>
        <p:nvSpPr>
          <p:cNvPr id="45" name="TextBox 44">
            <a:extLst>
              <a:ext uri="{FF2B5EF4-FFF2-40B4-BE49-F238E27FC236}">
                <a16:creationId xmlns:a16="http://schemas.microsoft.com/office/drawing/2014/main" id="{218105CD-567E-A846-A020-F034B092AF77}"/>
              </a:ext>
            </a:extLst>
          </p:cNvPr>
          <p:cNvSpPr txBox="1"/>
          <p:nvPr/>
        </p:nvSpPr>
        <p:spPr>
          <a:xfrm>
            <a:off x="2992386" y="3298939"/>
            <a:ext cx="4841518" cy="646331"/>
          </a:xfrm>
          <a:prstGeom prst="rect">
            <a:avLst/>
          </a:prstGeom>
          <a:noFill/>
        </p:spPr>
        <p:txBody>
          <a:bodyPr wrap="none" rtlCol="0">
            <a:spAutoFit/>
          </a:bodyPr>
          <a:lstStyle/>
          <a:p>
            <a:r>
              <a:rPr lang="en-US" dirty="0"/>
              <a:t>3) Concerted global rearrangements of the ssDNA</a:t>
            </a:r>
            <a:br>
              <a:rPr lang="en-US" dirty="0"/>
            </a:br>
            <a:endParaRPr lang="en-US" dirty="0"/>
          </a:p>
        </p:txBody>
      </p:sp>
      <p:sp>
        <p:nvSpPr>
          <p:cNvPr id="47" name="TextBox 46">
            <a:extLst>
              <a:ext uri="{FF2B5EF4-FFF2-40B4-BE49-F238E27FC236}">
                <a16:creationId xmlns:a16="http://schemas.microsoft.com/office/drawing/2014/main" id="{AD34E9B8-5C14-3943-BB57-96AEB7F452EB}"/>
              </a:ext>
            </a:extLst>
          </p:cNvPr>
          <p:cNvSpPr txBox="1"/>
          <p:nvPr/>
        </p:nvSpPr>
        <p:spPr>
          <a:xfrm>
            <a:off x="2992386" y="4672747"/>
            <a:ext cx="4474495" cy="369332"/>
          </a:xfrm>
          <a:prstGeom prst="rect">
            <a:avLst/>
          </a:prstGeom>
          <a:noFill/>
        </p:spPr>
        <p:txBody>
          <a:bodyPr wrap="none" rtlCol="0">
            <a:spAutoFit/>
          </a:bodyPr>
          <a:lstStyle/>
          <a:p>
            <a:r>
              <a:rPr lang="en-US" dirty="0"/>
              <a:t>4) DNA-Breathing fluctuations at the junction </a:t>
            </a:r>
          </a:p>
        </p:txBody>
      </p:sp>
      <p:sp>
        <p:nvSpPr>
          <p:cNvPr id="40" name="Rectangle 39">
            <a:extLst>
              <a:ext uri="{FF2B5EF4-FFF2-40B4-BE49-F238E27FC236}">
                <a16:creationId xmlns:a16="http://schemas.microsoft.com/office/drawing/2014/main" id="{B7011B94-9A18-4841-9AB5-A1F7BBA3C418}"/>
              </a:ext>
            </a:extLst>
          </p:cNvPr>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Fluctuations at the DNA Fork Junction</a:t>
            </a:r>
          </a:p>
        </p:txBody>
      </p:sp>
      <p:grpSp>
        <p:nvGrpSpPr>
          <p:cNvPr id="44" name="Group 43">
            <a:extLst>
              <a:ext uri="{FF2B5EF4-FFF2-40B4-BE49-F238E27FC236}">
                <a16:creationId xmlns:a16="http://schemas.microsoft.com/office/drawing/2014/main" id="{8C6D02DB-767E-7442-B902-6034DB88A544}"/>
              </a:ext>
            </a:extLst>
          </p:cNvPr>
          <p:cNvGrpSpPr/>
          <p:nvPr/>
        </p:nvGrpSpPr>
        <p:grpSpPr>
          <a:xfrm>
            <a:off x="727008" y="670803"/>
            <a:ext cx="1393927" cy="4183817"/>
            <a:chOff x="36033526" y="16814833"/>
            <a:chExt cx="748531" cy="1560046"/>
          </a:xfrm>
        </p:grpSpPr>
        <p:sp>
          <p:nvSpPr>
            <p:cNvPr id="46" name="Line 1">
              <a:extLst>
                <a:ext uri="{FF2B5EF4-FFF2-40B4-BE49-F238E27FC236}">
                  <a16:creationId xmlns:a16="http://schemas.microsoft.com/office/drawing/2014/main" id="{7C16BC45-463C-8740-B993-302C816E8ADB}"/>
                </a:ext>
              </a:extLst>
            </p:cNvPr>
            <p:cNvSpPr>
              <a:spLocks noChangeShapeType="1"/>
            </p:cNvSpPr>
            <p:nvPr/>
          </p:nvSpPr>
          <p:spPr bwMode="auto">
            <a:xfrm flipH="1">
              <a:off x="36325522" y="17804635"/>
              <a:ext cx="3014" cy="416992"/>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48" name="Line 5">
              <a:extLst>
                <a:ext uri="{FF2B5EF4-FFF2-40B4-BE49-F238E27FC236}">
                  <a16:creationId xmlns:a16="http://schemas.microsoft.com/office/drawing/2014/main" id="{85C6A627-616E-CF4C-853D-AA435675EC37}"/>
                </a:ext>
              </a:extLst>
            </p:cNvPr>
            <p:cNvSpPr>
              <a:spLocks noChangeShapeType="1"/>
            </p:cNvSpPr>
            <p:nvPr/>
          </p:nvSpPr>
          <p:spPr bwMode="auto">
            <a:xfrm flipH="1">
              <a:off x="36677885" y="17809489"/>
              <a:ext cx="5931" cy="412138"/>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649" dirty="0"/>
            </a:p>
          </p:txBody>
        </p:sp>
        <p:sp>
          <p:nvSpPr>
            <p:cNvPr id="49" name="Rectangle 48">
              <a:extLst>
                <a:ext uri="{FF2B5EF4-FFF2-40B4-BE49-F238E27FC236}">
                  <a16:creationId xmlns:a16="http://schemas.microsoft.com/office/drawing/2014/main" id="{5F950210-A23B-CD48-A1C2-513722443EF1}"/>
                </a:ext>
              </a:extLst>
            </p:cNvPr>
            <p:cNvSpPr>
              <a:spLocks/>
            </p:cNvSpPr>
            <p:nvPr/>
          </p:nvSpPr>
          <p:spPr bwMode="auto">
            <a:xfrm>
              <a:off x="36740176" y="18314677"/>
              <a:ext cx="35" cy="60202"/>
            </a:xfrm>
            <a:prstGeom prst="rect">
              <a:avLst/>
            </a:prstGeom>
            <a:noFill/>
            <a:ln>
              <a:noFill/>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 uri="{91240B29-F687-4f45-9708-019B960494DF}">
                <a14:hiddenLine xmlns:mc="http://schemas.openxmlformats.org/markup-compatibility/2006" xmlns:mv="urn:schemas-microsoft-com:mac:vml"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1049" dirty="0">
                <a:solidFill>
                  <a:schemeClr val="tx1"/>
                </a:solidFill>
                <a:cs typeface="Gill Sans" charset="0"/>
              </a:endParaRPr>
            </a:p>
          </p:txBody>
        </p:sp>
        <p:sp>
          <p:nvSpPr>
            <p:cNvPr id="50" name="Oval 49">
              <a:extLst>
                <a:ext uri="{FF2B5EF4-FFF2-40B4-BE49-F238E27FC236}">
                  <a16:creationId xmlns:a16="http://schemas.microsoft.com/office/drawing/2014/main" id="{E421E309-4221-6840-B0AE-4ED7C2E3FB31}"/>
                </a:ext>
              </a:extLst>
            </p:cNvPr>
            <p:cNvSpPr>
              <a:spLocks/>
            </p:cNvSpPr>
            <p:nvPr/>
          </p:nvSpPr>
          <p:spPr bwMode="auto">
            <a:xfrm rot="6540714">
              <a:off x="36631767" y="17673092"/>
              <a:ext cx="176935" cy="123645"/>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dirty="0">
                  <a:solidFill>
                    <a:srgbClr val="FFFFFF"/>
                  </a:solidFill>
                  <a:effectLst>
                    <a:outerShdw blurRad="38100" dist="38100" dir="2700000" algn="tl">
                      <a:srgbClr val="000000"/>
                    </a:outerShdw>
                  </a:effectLst>
                  <a:ea typeface="Gill Sans" charset="0"/>
                  <a:cs typeface="Gill Sans" charset="0"/>
                </a:rPr>
                <a:t>Cy5</a:t>
              </a:r>
            </a:p>
          </p:txBody>
        </p:sp>
        <p:sp>
          <p:nvSpPr>
            <p:cNvPr id="51" name="Line 13">
              <a:extLst>
                <a:ext uri="{FF2B5EF4-FFF2-40B4-BE49-F238E27FC236}">
                  <a16:creationId xmlns:a16="http://schemas.microsoft.com/office/drawing/2014/main" id="{85567C6F-328C-094E-942A-0D541379D654}"/>
                </a:ext>
              </a:extLst>
            </p:cNvPr>
            <p:cNvSpPr>
              <a:spLocks noChangeShapeType="1"/>
            </p:cNvSpPr>
            <p:nvPr/>
          </p:nvSpPr>
          <p:spPr bwMode="auto">
            <a:xfrm>
              <a:off x="36331198" y="18165452"/>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grpSp>
          <p:nvGrpSpPr>
            <p:cNvPr id="52" name="Group 51">
              <a:extLst>
                <a:ext uri="{FF2B5EF4-FFF2-40B4-BE49-F238E27FC236}">
                  <a16:creationId xmlns:a16="http://schemas.microsoft.com/office/drawing/2014/main" id="{6E144F74-07C9-3449-B263-E625B6FC90A3}"/>
                </a:ext>
              </a:extLst>
            </p:cNvPr>
            <p:cNvGrpSpPr/>
            <p:nvPr/>
          </p:nvGrpSpPr>
          <p:grpSpPr>
            <a:xfrm flipH="1">
              <a:off x="36033526" y="16814833"/>
              <a:ext cx="702068" cy="992785"/>
              <a:chOff x="36153167" y="16820364"/>
              <a:chExt cx="934093" cy="992785"/>
            </a:xfrm>
          </p:grpSpPr>
          <p:sp>
            <p:nvSpPr>
              <p:cNvPr id="60" name="Freeform 59">
                <a:extLst>
                  <a:ext uri="{FF2B5EF4-FFF2-40B4-BE49-F238E27FC236}">
                    <a16:creationId xmlns:a16="http://schemas.microsoft.com/office/drawing/2014/main" id="{44E33F91-4499-AA47-913F-61D5CC692074}"/>
                  </a:ext>
                </a:extLst>
              </p:cNvPr>
              <p:cNvSpPr/>
              <p:nvPr/>
            </p:nvSpPr>
            <p:spPr>
              <a:xfrm>
                <a:off x="36379520" y="16990862"/>
                <a:ext cx="609195" cy="822287"/>
              </a:xfrm>
              <a:custGeom>
                <a:avLst/>
                <a:gdLst>
                  <a:gd name="connsiteX0" fmla="*/ 447472 w 867254"/>
                  <a:gd name="connsiteY0" fmla="*/ 1478604 h 1478604"/>
                  <a:gd name="connsiteX1" fmla="*/ 321013 w 867254"/>
                  <a:gd name="connsiteY1" fmla="*/ 865762 h 1478604"/>
                  <a:gd name="connsiteX2" fmla="*/ 865762 w 867254"/>
                  <a:gd name="connsiteY2" fmla="*/ 612843 h 1478604"/>
                  <a:gd name="connsiteX3" fmla="*/ 466928 w 867254"/>
                  <a:gd name="connsiteY3" fmla="*/ 165370 h 1478604"/>
                  <a:gd name="connsiteX4" fmla="*/ 0 w 867254"/>
                  <a:gd name="connsiteY4" fmla="*/ 0 h 1478604"/>
                  <a:gd name="connsiteX5" fmla="*/ 0 w 867254"/>
                  <a:gd name="connsiteY5" fmla="*/ 0 h 147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254" h="1478604">
                    <a:moveTo>
                      <a:pt x="447472" y="1478604"/>
                    </a:moveTo>
                    <a:cubicBezTo>
                      <a:pt x="349385" y="1244329"/>
                      <a:pt x="251298" y="1010055"/>
                      <a:pt x="321013" y="865762"/>
                    </a:cubicBezTo>
                    <a:cubicBezTo>
                      <a:pt x="390728" y="721469"/>
                      <a:pt x="841443" y="729575"/>
                      <a:pt x="865762" y="612843"/>
                    </a:cubicBezTo>
                    <a:cubicBezTo>
                      <a:pt x="890081" y="496111"/>
                      <a:pt x="611222" y="267510"/>
                      <a:pt x="466928" y="165370"/>
                    </a:cubicBezTo>
                    <a:cubicBezTo>
                      <a:pt x="322634" y="63230"/>
                      <a:pt x="0" y="0"/>
                      <a:pt x="0" y="0"/>
                    </a:cubicBez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9" dirty="0"/>
              </a:p>
            </p:txBody>
          </p:sp>
          <p:sp>
            <p:nvSpPr>
              <p:cNvPr id="61" name="Line 28">
                <a:extLst>
                  <a:ext uri="{FF2B5EF4-FFF2-40B4-BE49-F238E27FC236}">
                    <a16:creationId xmlns:a16="http://schemas.microsoft.com/office/drawing/2014/main" id="{15A81480-754F-CA47-BC09-87E74DEDF1B4}"/>
                  </a:ext>
                </a:extLst>
              </p:cNvPr>
              <p:cNvSpPr>
                <a:spLocks noChangeShapeType="1"/>
              </p:cNvSpPr>
              <p:nvPr/>
            </p:nvSpPr>
            <p:spPr bwMode="auto">
              <a:xfrm>
                <a:off x="36550492" y="17755081"/>
                <a:ext cx="143013" cy="5002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62" name="Line 28">
                <a:extLst>
                  <a:ext uri="{FF2B5EF4-FFF2-40B4-BE49-F238E27FC236}">
                    <a16:creationId xmlns:a16="http://schemas.microsoft.com/office/drawing/2014/main" id="{DD996AE8-DD52-5D43-94C1-BD636D6C452E}"/>
                  </a:ext>
                </a:extLst>
              </p:cNvPr>
              <p:cNvSpPr>
                <a:spLocks noChangeShapeType="1"/>
              </p:cNvSpPr>
              <p:nvPr/>
            </p:nvSpPr>
            <p:spPr bwMode="auto">
              <a:xfrm>
                <a:off x="36522718" y="17618793"/>
                <a:ext cx="113064" cy="8653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63" name="Line 28">
                <a:extLst>
                  <a:ext uri="{FF2B5EF4-FFF2-40B4-BE49-F238E27FC236}">
                    <a16:creationId xmlns:a16="http://schemas.microsoft.com/office/drawing/2014/main" id="{E2CEE9FC-5003-2049-B6BD-1C619393923D}"/>
                  </a:ext>
                </a:extLst>
              </p:cNvPr>
              <p:cNvSpPr>
                <a:spLocks noChangeShapeType="1"/>
              </p:cNvSpPr>
              <p:nvPr/>
            </p:nvSpPr>
            <p:spPr bwMode="auto">
              <a:xfrm flipH="1">
                <a:off x="36598895" y="17512431"/>
                <a:ext cx="121230" cy="55793"/>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64" name="Line 28">
                <a:extLst>
                  <a:ext uri="{FF2B5EF4-FFF2-40B4-BE49-F238E27FC236}">
                    <a16:creationId xmlns:a16="http://schemas.microsoft.com/office/drawing/2014/main" id="{B11B5F6E-18BD-954D-AD03-99328F8C272C}"/>
                  </a:ext>
                </a:extLst>
              </p:cNvPr>
              <p:cNvSpPr>
                <a:spLocks noChangeShapeType="1"/>
              </p:cNvSpPr>
              <p:nvPr/>
            </p:nvSpPr>
            <p:spPr bwMode="auto">
              <a:xfrm>
                <a:off x="36522718" y="17339108"/>
                <a:ext cx="94339" cy="11441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65" name="Line 28">
                <a:extLst>
                  <a:ext uri="{FF2B5EF4-FFF2-40B4-BE49-F238E27FC236}">
                    <a16:creationId xmlns:a16="http://schemas.microsoft.com/office/drawing/2014/main" id="{2977868B-81B4-3F42-BB95-8DE736D42630}"/>
                  </a:ext>
                </a:extLst>
              </p:cNvPr>
              <p:cNvSpPr>
                <a:spLocks noChangeShapeType="1"/>
              </p:cNvSpPr>
              <p:nvPr/>
            </p:nvSpPr>
            <p:spPr bwMode="auto">
              <a:xfrm>
                <a:off x="36693505" y="17292998"/>
                <a:ext cx="16522" cy="12258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66" name="Line 28">
                <a:extLst>
                  <a:ext uri="{FF2B5EF4-FFF2-40B4-BE49-F238E27FC236}">
                    <a16:creationId xmlns:a16="http://schemas.microsoft.com/office/drawing/2014/main" id="{166D7F04-7546-DA4D-9A39-8AB48F283F04}"/>
                  </a:ext>
                </a:extLst>
              </p:cNvPr>
              <p:cNvSpPr>
                <a:spLocks noChangeShapeType="1"/>
              </p:cNvSpPr>
              <p:nvPr/>
            </p:nvSpPr>
            <p:spPr bwMode="auto">
              <a:xfrm flipH="1" flipV="1">
                <a:off x="36817101" y="17394946"/>
                <a:ext cx="147190" cy="46635"/>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67" name="Line 28">
                <a:extLst>
                  <a:ext uri="{FF2B5EF4-FFF2-40B4-BE49-F238E27FC236}">
                    <a16:creationId xmlns:a16="http://schemas.microsoft.com/office/drawing/2014/main" id="{DEF932C6-0E40-AD4C-8B7F-70BD3BC7962D}"/>
                  </a:ext>
                </a:extLst>
              </p:cNvPr>
              <p:cNvSpPr>
                <a:spLocks noChangeShapeType="1"/>
              </p:cNvSpPr>
              <p:nvPr/>
            </p:nvSpPr>
            <p:spPr bwMode="auto">
              <a:xfrm>
                <a:off x="36873269" y="17291784"/>
                <a:ext cx="113590" cy="2146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68" name="Line 28">
                <a:extLst>
                  <a:ext uri="{FF2B5EF4-FFF2-40B4-BE49-F238E27FC236}">
                    <a16:creationId xmlns:a16="http://schemas.microsoft.com/office/drawing/2014/main" id="{CDC69D0B-4117-ED49-B2BC-56D2A4CD90CE}"/>
                  </a:ext>
                </a:extLst>
              </p:cNvPr>
              <p:cNvSpPr>
                <a:spLocks noChangeShapeType="1"/>
              </p:cNvSpPr>
              <p:nvPr/>
            </p:nvSpPr>
            <p:spPr bwMode="auto">
              <a:xfrm flipH="1">
                <a:off x="36964290" y="17184612"/>
                <a:ext cx="75227" cy="8163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69" name="Line 28">
                <a:extLst>
                  <a:ext uri="{FF2B5EF4-FFF2-40B4-BE49-F238E27FC236}">
                    <a16:creationId xmlns:a16="http://schemas.microsoft.com/office/drawing/2014/main" id="{29A6B19D-F647-6649-A542-01393BE963E0}"/>
                  </a:ext>
                </a:extLst>
              </p:cNvPr>
              <p:cNvSpPr>
                <a:spLocks noChangeShapeType="1"/>
              </p:cNvSpPr>
              <p:nvPr/>
            </p:nvSpPr>
            <p:spPr bwMode="auto">
              <a:xfrm>
                <a:off x="36646146" y="17148490"/>
                <a:ext cx="173446" cy="444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70" name="Line 28">
                <a:extLst>
                  <a:ext uri="{FF2B5EF4-FFF2-40B4-BE49-F238E27FC236}">
                    <a16:creationId xmlns:a16="http://schemas.microsoft.com/office/drawing/2014/main" id="{3EEB00FA-F49D-7D46-BC65-3102DEE0DBE1}"/>
                  </a:ext>
                </a:extLst>
              </p:cNvPr>
              <p:cNvSpPr>
                <a:spLocks noChangeShapeType="1"/>
              </p:cNvSpPr>
              <p:nvPr/>
            </p:nvSpPr>
            <p:spPr bwMode="auto">
              <a:xfrm>
                <a:off x="36512481" y="17076332"/>
                <a:ext cx="206112" cy="1719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71" name="Line 28">
                <a:extLst>
                  <a:ext uri="{FF2B5EF4-FFF2-40B4-BE49-F238E27FC236}">
                    <a16:creationId xmlns:a16="http://schemas.microsoft.com/office/drawing/2014/main" id="{CEBEAE00-8FA0-0248-A0F4-F45F385E0E59}"/>
                  </a:ext>
                </a:extLst>
              </p:cNvPr>
              <p:cNvSpPr>
                <a:spLocks noChangeShapeType="1"/>
              </p:cNvSpPr>
              <p:nvPr/>
            </p:nvSpPr>
            <p:spPr bwMode="auto">
              <a:xfrm flipH="1" flipV="1">
                <a:off x="36470513" y="16914585"/>
                <a:ext cx="44032" cy="10284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72" name="Line 28">
                <a:extLst>
                  <a:ext uri="{FF2B5EF4-FFF2-40B4-BE49-F238E27FC236}">
                    <a16:creationId xmlns:a16="http://schemas.microsoft.com/office/drawing/2014/main" id="{EDB7C5B9-F747-A94C-8853-ACFB8C46AB58}"/>
                  </a:ext>
                </a:extLst>
              </p:cNvPr>
              <p:cNvSpPr>
                <a:spLocks noChangeShapeType="1"/>
              </p:cNvSpPr>
              <p:nvPr/>
            </p:nvSpPr>
            <p:spPr bwMode="auto">
              <a:xfrm flipH="1">
                <a:off x="36371969" y="16997601"/>
                <a:ext cx="36644" cy="69602"/>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73" name="Line 28">
                <a:extLst>
                  <a:ext uri="{FF2B5EF4-FFF2-40B4-BE49-F238E27FC236}">
                    <a16:creationId xmlns:a16="http://schemas.microsoft.com/office/drawing/2014/main" id="{0D9704E4-8D07-474C-943C-9B12140ECE0A}"/>
                  </a:ext>
                </a:extLst>
              </p:cNvPr>
              <p:cNvSpPr>
                <a:spLocks noChangeShapeType="1"/>
              </p:cNvSpPr>
              <p:nvPr/>
            </p:nvSpPr>
            <p:spPr bwMode="auto">
              <a:xfrm>
                <a:off x="36598894" y="16971230"/>
                <a:ext cx="12096" cy="7147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74" name="Line 28">
                <a:extLst>
                  <a:ext uri="{FF2B5EF4-FFF2-40B4-BE49-F238E27FC236}">
                    <a16:creationId xmlns:a16="http://schemas.microsoft.com/office/drawing/2014/main" id="{23402686-F4AC-7C46-AC0F-421BFF8EBD28}"/>
                  </a:ext>
                </a:extLst>
              </p:cNvPr>
              <p:cNvSpPr>
                <a:spLocks noChangeShapeType="1"/>
              </p:cNvSpPr>
              <p:nvPr/>
            </p:nvSpPr>
            <p:spPr bwMode="auto">
              <a:xfrm flipH="1">
                <a:off x="36918364" y="17331373"/>
                <a:ext cx="168896" cy="4508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75" name="Line 28">
                <a:extLst>
                  <a:ext uri="{FF2B5EF4-FFF2-40B4-BE49-F238E27FC236}">
                    <a16:creationId xmlns:a16="http://schemas.microsoft.com/office/drawing/2014/main" id="{2FD79F45-A05E-444E-A797-E0EBC09BB0CB}"/>
                  </a:ext>
                </a:extLst>
              </p:cNvPr>
              <p:cNvSpPr>
                <a:spLocks noChangeShapeType="1"/>
              </p:cNvSpPr>
              <p:nvPr/>
            </p:nvSpPr>
            <p:spPr bwMode="auto">
              <a:xfrm>
                <a:off x="36893202" y="17094420"/>
                <a:ext cx="25423" cy="13629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76" name="Oval 75">
                <a:extLst>
                  <a:ext uri="{FF2B5EF4-FFF2-40B4-BE49-F238E27FC236}">
                    <a16:creationId xmlns:a16="http://schemas.microsoft.com/office/drawing/2014/main" id="{5C673A43-576F-2549-AF33-BAE435339661}"/>
                  </a:ext>
                </a:extLst>
              </p:cNvPr>
              <p:cNvSpPr>
                <a:spLocks/>
              </p:cNvSpPr>
              <p:nvPr/>
            </p:nvSpPr>
            <p:spPr bwMode="auto">
              <a:xfrm rot="2811128">
                <a:off x="36146181" y="16827350"/>
                <a:ext cx="199656" cy="185683"/>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dirty="0">
                    <a:solidFill>
                      <a:srgbClr val="FFFFFF"/>
                    </a:solidFill>
                    <a:effectLst>
                      <a:outerShdw blurRad="38100" dist="38100" dir="2700000" algn="tl">
                        <a:srgbClr val="000000"/>
                      </a:outerShdw>
                    </a:effectLst>
                    <a:ea typeface="Gill Sans" charset="0"/>
                    <a:cs typeface="Gill Sans" charset="0"/>
                  </a:rPr>
                  <a:t>Cy3</a:t>
                </a:r>
              </a:p>
            </p:txBody>
          </p:sp>
        </p:grpSp>
        <p:sp>
          <p:nvSpPr>
            <p:cNvPr id="53" name="Line 13">
              <a:extLst>
                <a:ext uri="{FF2B5EF4-FFF2-40B4-BE49-F238E27FC236}">
                  <a16:creationId xmlns:a16="http://schemas.microsoft.com/office/drawing/2014/main" id="{3DDBEE65-742E-A445-B5C1-F92AA200C823}"/>
                </a:ext>
              </a:extLst>
            </p:cNvPr>
            <p:cNvSpPr>
              <a:spLocks noChangeShapeType="1"/>
            </p:cNvSpPr>
            <p:nvPr/>
          </p:nvSpPr>
          <p:spPr bwMode="auto">
            <a:xfrm>
              <a:off x="36340229" y="18067821"/>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54" name="Line 13">
              <a:extLst>
                <a:ext uri="{FF2B5EF4-FFF2-40B4-BE49-F238E27FC236}">
                  <a16:creationId xmlns:a16="http://schemas.microsoft.com/office/drawing/2014/main" id="{27D9C69A-BD38-A94B-8DD9-FF0C5361F397}"/>
                </a:ext>
              </a:extLst>
            </p:cNvPr>
            <p:cNvSpPr>
              <a:spLocks noChangeShapeType="1"/>
            </p:cNvSpPr>
            <p:nvPr/>
          </p:nvSpPr>
          <p:spPr bwMode="auto">
            <a:xfrm>
              <a:off x="36340229" y="17963047"/>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55" name="Line 13">
              <a:extLst>
                <a:ext uri="{FF2B5EF4-FFF2-40B4-BE49-F238E27FC236}">
                  <a16:creationId xmlns:a16="http://schemas.microsoft.com/office/drawing/2014/main" id="{B416C40E-1213-6648-889A-FA998B6C0E5D}"/>
                </a:ext>
              </a:extLst>
            </p:cNvPr>
            <p:cNvSpPr>
              <a:spLocks noChangeShapeType="1"/>
            </p:cNvSpPr>
            <p:nvPr/>
          </p:nvSpPr>
          <p:spPr bwMode="auto">
            <a:xfrm>
              <a:off x="36331198" y="17863658"/>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56" name="Line 13">
              <a:extLst>
                <a:ext uri="{FF2B5EF4-FFF2-40B4-BE49-F238E27FC236}">
                  <a16:creationId xmlns:a16="http://schemas.microsoft.com/office/drawing/2014/main" id="{7C90DAB3-CC4E-C947-BBED-78EA88B60CDF}"/>
                </a:ext>
              </a:extLst>
            </p:cNvPr>
            <p:cNvSpPr>
              <a:spLocks noChangeShapeType="1"/>
            </p:cNvSpPr>
            <p:nvPr/>
          </p:nvSpPr>
          <p:spPr bwMode="auto">
            <a:xfrm>
              <a:off x="36506805" y="18165452"/>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57" name="Line 13">
              <a:extLst>
                <a:ext uri="{FF2B5EF4-FFF2-40B4-BE49-F238E27FC236}">
                  <a16:creationId xmlns:a16="http://schemas.microsoft.com/office/drawing/2014/main" id="{AA85B49A-76E0-8340-8229-7A1992B94268}"/>
                </a:ext>
              </a:extLst>
            </p:cNvPr>
            <p:cNvSpPr>
              <a:spLocks noChangeShapeType="1"/>
            </p:cNvSpPr>
            <p:nvPr/>
          </p:nvSpPr>
          <p:spPr bwMode="auto">
            <a:xfrm>
              <a:off x="36517407" y="18072324"/>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58" name="Line 13">
              <a:extLst>
                <a:ext uri="{FF2B5EF4-FFF2-40B4-BE49-F238E27FC236}">
                  <a16:creationId xmlns:a16="http://schemas.microsoft.com/office/drawing/2014/main" id="{B724F93B-197C-A34F-BE02-799A0901F887}"/>
                </a:ext>
              </a:extLst>
            </p:cNvPr>
            <p:cNvSpPr>
              <a:spLocks noChangeShapeType="1"/>
            </p:cNvSpPr>
            <p:nvPr/>
          </p:nvSpPr>
          <p:spPr bwMode="auto">
            <a:xfrm>
              <a:off x="36507716" y="17963047"/>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59" name="Line 13">
              <a:extLst>
                <a:ext uri="{FF2B5EF4-FFF2-40B4-BE49-F238E27FC236}">
                  <a16:creationId xmlns:a16="http://schemas.microsoft.com/office/drawing/2014/main" id="{D1D84A63-AD33-6045-8B96-6EB745C442F4}"/>
                </a:ext>
              </a:extLst>
            </p:cNvPr>
            <p:cNvSpPr>
              <a:spLocks noChangeShapeType="1"/>
            </p:cNvSpPr>
            <p:nvPr/>
          </p:nvSpPr>
          <p:spPr bwMode="auto">
            <a:xfrm>
              <a:off x="36507716" y="17863658"/>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grpSp>
      <p:sp>
        <p:nvSpPr>
          <p:cNvPr id="2" name="Up Arrow 1">
            <a:extLst>
              <a:ext uri="{FF2B5EF4-FFF2-40B4-BE49-F238E27FC236}">
                <a16:creationId xmlns:a16="http://schemas.microsoft.com/office/drawing/2014/main" id="{221C1605-BB03-8043-AD7B-BDC6F3C34408}"/>
              </a:ext>
            </a:extLst>
          </p:cNvPr>
          <p:cNvSpPr/>
          <p:nvPr/>
        </p:nvSpPr>
        <p:spPr>
          <a:xfrm rot="10800000">
            <a:off x="8199715" y="1375027"/>
            <a:ext cx="1175657" cy="352013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9CBC682-EAD2-3F47-8A19-D6D9C0C429A5}"/>
              </a:ext>
            </a:extLst>
          </p:cNvPr>
          <p:cNvSpPr txBox="1"/>
          <p:nvPr/>
        </p:nvSpPr>
        <p:spPr>
          <a:xfrm>
            <a:off x="7784768" y="897760"/>
            <a:ext cx="2005549" cy="369332"/>
          </a:xfrm>
          <a:prstGeom prst="rect">
            <a:avLst/>
          </a:prstGeom>
          <a:noFill/>
        </p:spPr>
        <p:txBody>
          <a:bodyPr wrap="none" rtlCol="0">
            <a:spAutoFit/>
          </a:bodyPr>
          <a:lstStyle/>
          <a:p>
            <a:r>
              <a:rPr lang="en-US" dirty="0">
                <a:solidFill>
                  <a:schemeClr val="accent1"/>
                </a:solidFill>
              </a:rPr>
              <a:t>More local motions</a:t>
            </a:r>
          </a:p>
        </p:txBody>
      </p:sp>
      <p:sp>
        <p:nvSpPr>
          <p:cNvPr id="77" name="TextBox 76">
            <a:extLst>
              <a:ext uri="{FF2B5EF4-FFF2-40B4-BE49-F238E27FC236}">
                <a16:creationId xmlns:a16="http://schemas.microsoft.com/office/drawing/2014/main" id="{99606E27-2EF6-1449-9005-22818476715A}"/>
              </a:ext>
            </a:extLst>
          </p:cNvPr>
          <p:cNvSpPr txBox="1"/>
          <p:nvPr/>
        </p:nvSpPr>
        <p:spPr>
          <a:xfrm>
            <a:off x="7784767" y="4895157"/>
            <a:ext cx="2177391" cy="369332"/>
          </a:xfrm>
          <a:prstGeom prst="rect">
            <a:avLst/>
          </a:prstGeom>
          <a:noFill/>
        </p:spPr>
        <p:txBody>
          <a:bodyPr wrap="none" rtlCol="0">
            <a:spAutoFit/>
          </a:bodyPr>
          <a:lstStyle/>
          <a:p>
            <a:r>
              <a:rPr lang="en-US" dirty="0">
                <a:solidFill>
                  <a:schemeClr val="accent1"/>
                </a:solidFill>
              </a:rPr>
              <a:t>More global motions</a:t>
            </a:r>
          </a:p>
        </p:txBody>
      </p:sp>
      <p:sp>
        <p:nvSpPr>
          <p:cNvPr id="78" name="Up Arrow 77">
            <a:extLst>
              <a:ext uri="{FF2B5EF4-FFF2-40B4-BE49-F238E27FC236}">
                <a16:creationId xmlns:a16="http://schemas.microsoft.com/office/drawing/2014/main" id="{CE70274A-663F-A047-9177-13A5A73CDB05}"/>
              </a:ext>
            </a:extLst>
          </p:cNvPr>
          <p:cNvSpPr/>
          <p:nvPr/>
        </p:nvSpPr>
        <p:spPr>
          <a:xfrm>
            <a:off x="10680331" y="1375027"/>
            <a:ext cx="1175657" cy="352013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6F4C82C3-F381-C443-BE05-EA24DF51C931}"/>
              </a:ext>
            </a:extLst>
          </p:cNvPr>
          <p:cNvSpPr txBox="1"/>
          <p:nvPr/>
        </p:nvSpPr>
        <p:spPr>
          <a:xfrm>
            <a:off x="10201396" y="923490"/>
            <a:ext cx="1953805" cy="369332"/>
          </a:xfrm>
          <a:prstGeom prst="rect">
            <a:avLst/>
          </a:prstGeom>
          <a:noFill/>
        </p:spPr>
        <p:txBody>
          <a:bodyPr wrap="none" rtlCol="0">
            <a:spAutoFit/>
          </a:bodyPr>
          <a:lstStyle/>
          <a:p>
            <a:r>
              <a:rPr lang="en-US" dirty="0">
                <a:solidFill>
                  <a:schemeClr val="accent1"/>
                </a:solidFill>
              </a:rPr>
              <a:t>Faster Fluctuations</a:t>
            </a:r>
          </a:p>
        </p:txBody>
      </p:sp>
      <p:sp>
        <p:nvSpPr>
          <p:cNvPr id="80" name="TextBox 79">
            <a:extLst>
              <a:ext uri="{FF2B5EF4-FFF2-40B4-BE49-F238E27FC236}">
                <a16:creationId xmlns:a16="http://schemas.microsoft.com/office/drawing/2014/main" id="{DD7FD19A-B3C8-9F4B-987F-80165461E41C}"/>
              </a:ext>
            </a:extLst>
          </p:cNvPr>
          <p:cNvSpPr txBox="1"/>
          <p:nvPr/>
        </p:nvSpPr>
        <p:spPr>
          <a:xfrm>
            <a:off x="10201395" y="4920887"/>
            <a:ext cx="2024657" cy="369332"/>
          </a:xfrm>
          <a:prstGeom prst="rect">
            <a:avLst/>
          </a:prstGeom>
          <a:noFill/>
        </p:spPr>
        <p:txBody>
          <a:bodyPr wrap="none" rtlCol="0">
            <a:spAutoFit/>
          </a:bodyPr>
          <a:lstStyle/>
          <a:p>
            <a:r>
              <a:rPr lang="en-US" dirty="0">
                <a:solidFill>
                  <a:schemeClr val="accent1"/>
                </a:solidFill>
              </a:rPr>
              <a:t>Slower Fluctuations</a:t>
            </a:r>
          </a:p>
        </p:txBody>
      </p:sp>
    </p:spTree>
    <p:extLst>
      <p:ext uri="{BB962C8B-B14F-4D97-AF65-F5344CB8AC3E}">
        <p14:creationId xmlns:p14="http://schemas.microsoft.com/office/powerpoint/2010/main" val="2913387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40CB155-033E-2F4A-9000-D3CFEE96B8E0}"/>
              </a:ext>
            </a:extLst>
          </p:cNvPr>
          <p:cNvGrpSpPr/>
          <p:nvPr/>
        </p:nvGrpSpPr>
        <p:grpSpPr>
          <a:xfrm>
            <a:off x="727008" y="670803"/>
            <a:ext cx="1393927" cy="4183817"/>
            <a:chOff x="36033526" y="16814833"/>
            <a:chExt cx="748531" cy="1560046"/>
          </a:xfrm>
        </p:grpSpPr>
        <p:sp>
          <p:nvSpPr>
            <p:cNvPr id="3" name="Line 1">
              <a:extLst>
                <a:ext uri="{FF2B5EF4-FFF2-40B4-BE49-F238E27FC236}">
                  <a16:creationId xmlns:a16="http://schemas.microsoft.com/office/drawing/2014/main" id="{50E47E1B-0822-2544-8219-DF3E77339240}"/>
                </a:ext>
              </a:extLst>
            </p:cNvPr>
            <p:cNvSpPr>
              <a:spLocks noChangeShapeType="1"/>
            </p:cNvSpPr>
            <p:nvPr/>
          </p:nvSpPr>
          <p:spPr bwMode="auto">
            <a:xfrm flipH="1">
              <a:off x="36325522" y="17804635"/>
              <a:ext cx="3014" cy="416992"/>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4" name="Line 5">
              <a:extLst>
                <a:ext uri="{FF2B5EF4-FFF2-40B4-BE49-F238E27FC236}">
                  <a16:creationId xmlns:a16="http://schemas.microsoft.com/office/drawing/2014/main" id="{3534323F-59A3-5343-AFA1-578F0AFA5845}"/>
                </a:ext>
              </a:extLst>
            </p:cNvPr>
            <p:cNvSpPr>
              <a:spLocks noChangeShapeType="1"/>
            </p:cNvSpPr>
            <p:nvPr/>
          </p:nvSpPr>
          <p:spPr bwMode="auto">
            <a:xfrm flipH="1">
              <a:off x="36677885" y="17809489"/>
              <a:ext cx="5931" cy="412138"/>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649" dirty="0"/>
            </a:p>
          </p:txBody>
        </p:sp>
        <p:sp>
          <p:nvSpPr>
            <p:cNvPr id="5" name="Rectangle 4">
              <a:extLst>
                <a:ext uri="{FF2B5EF4-FFF2-40B4-BE49-F238E27FC236}">
                  <a16:creationId xmlns:a16="http://schemas.microsoft.com/office/drawing/2014/main" id="{6D5A2EE3-6FBA-6643-A2E6-9D3C6879E5E5}"/>
                </a:ext>
              </a:extLst>
            </p:cNvPr>
            <p:cNvSpPr>
              <a:spLocks/>
            </p:cNvSpPr>
            <p:nvPr/>
          </p:nvSpPr>
          <p:spPr bwMode="auto">
            <a:xfrm>
              <a:off x="36740176" y="18314677"/>
              <a:ext cx="35" cy="60202"/>
            </a:xfrm>
            <a:prstGeom prst="rect">
              <a:avLst/>
            </a:prstGeom>
            <a:noFill/>
            <a:ln>
              <a:noFill/>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 uri="{91240B29-F687-4f45-9708-019B960494DF}">
                <a14:hiddenLine xmlns:mc="http://schemas.openxmlformats.org/markup-compatibility/2006" xmlns:mv="urn:schemas-microsoft-com:mac:vml"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1049" dirty="0">
                <a:solidFill>
                  <a:schemeClr val="tx1"/>
                </a:solidFill>
                <a:cs typeface="Gill Sans" charset="0"/>
              </a:endParaRPr>
            </a:p>
          </p:txBody>
        </p:sp>
        <p:sp>
          <p:nvSpPr>
            <p:cNvPr id="6" name="Oval 5">
              <a:extLst>
                <a:ext uri="{FF2B5EF4-FFF2-40B4-BE49-F238E27FC236}">
                  <a16:creationId xmlns:a16="http://schemas.microsoft.com/office/drawing/2014/main" id="{71E16914-30F6-9D48-97AE-67E273C8F7D2}"/>
                </a:ext>
              </a:extLst>
            </p:cNvPr>
            <p:cNvSpPr>
              <a:spLocks/>
            </p:cNvSpPr>
            <p:nvPr/>
          </p:nvSpPr>
          <p:spPr bwMode="auto">
            <a:xfrm rot="6540714">
              <a:off x="36631767" y="17673092"/>
              <a:ext cx="176935" cy="123645"/>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dirty="0">
                  <a:solidFill>
                    <a:srgbClr val="FFFFFF"/>
                  </a:solidFill>
                  <a:effectLst>
                    <a:outerShdw blurRad="38100" dist="38100" dir="2700000" algn="tl">
                      <a:srgbClr val="000000"/>
                    </a:outerShdw>
                  </a:effectLst>
                  <a:ea typeface="Gill Sans" charset="0"/>
                  <a:cs typeface="Gill Sans" charset="0"/>
                </a:rPr>
                <a:t>Cy5</a:t>
              </a:r>
            </a:p>
          </p:txBody>
        </p:sp>
        <p:sp>
          <p:nvSpPr>
            <p:cNvPr id="7" name="Line 13">
              <a:extLst>
                <a:ext uri="{FF2B5EF4-FFF2-40B4-BE49-F238E27FC236}">
                  <a16:creationId xmlns:a16="http://schemas.microsoft.com/office/drawing/2014/main" id="{66F5C4CC-5CC4-2E4C-9AF3-FFE695DAC3DA}"/>
                </a:ext>
              </a:extLst>
            </p:cNvPr>
            <p:cNvSpPr>
              <a:spLocks noChangeShapeType="1"/>
            </p:cNvSpPr>
            <p:nvPr/>
          </p:nvSpPr>
          <p:spPr bwMode="auto">
            <a:xfrm>
              <a:off x="36331198" y="18165452"/>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grpSp>
          <p:nvGrpSpPr>
            <p:cNvPr id="8" name="Group 7">
              <a:extLst>
                <a:ext uri="{FF2B5EF4-FFF2-40B4-BE49-F238E27FC236}">
                  <a16:creationId xmlns:a16="http://schemas.microsoft.com/office/drawing/2014/main" id="{DB493958-4D6F-3347-9996-7D9266DB93D4}"/>
                </a:ext>
              </a:extLst>
            </p:cNvPr>
            <p:cNvGrpSpPr/>
            <p:nvPr/>
          </p:nvGrpSpPr>
          <p:grpSpPr>
            <a:xfrm flipH="1">
              <a:off x="36033526" y="16814833"/>
              <a:ext cx="702068" cy="992785"/>
              <a:chOff x="36153167" y="16820364"/>
              <a:chExt cx="934093" cy="992785"/>
            </a:xfrm>
          </p:grpSpPr>
          <p:sp>
            <p:nvSpPr>
              <p:cNvPr id="18" name="Freeform 17">
                <a:extLst>
                  <a:ext uri="{FF2B5EF4-FFF2-40B4-BE49-F238E27FC236}">
                    <a16:creationId xmlns:a16="http://schemas.microsoft.com/office/drawing/2014/main" id="{3CA5CAA7-F989-874A-8D7C-CCEF593B14E5}"/>
                  </a:ext>
                </a:extLst>
              </p:cNvPr>
              <p:cNvSpPr/>
              <p:nvPr/>
            </p:nvSpPr>
            <p:spPr>
              <a:xfrm>
                <a:off x="36379520" y="16990862"/>
                <a:ext cx="609195" cy="822287"/>
              </a:xfrm>
              <a:custGeom>
                <a:avLst/>
                <a:gdLst>
                  <a:gd name="connsiteX0" fmla="*/ 447472 w 867254"/>
                  <a:gd name="connsiteY0" fmla="*/ 1478604 h 1478604"/>
                  <a:gd name="connsiteX1" fmla="*/ 321013 w 867254"/>
                  <a:gd name="connsiteY1" fmla="*/ 865762 h 1478604"/>
                  <a:gd name="connsiteX2" fmla="*/ 865762 w 867254"/>
                  <a:gd name="connsiteY2" fmla="*/ 612843 h 1478604"/>
                  <a:gd name="connsiteX3" fmla="*/ 466928 w 867254"/>
                  <a:gd name="connsiteY3" fmla="*/ 165370 h 1478604"/>
                  <a:gd name="connsiteX4" fmla="*/ 0 w 867254"/>
                  <a:gd name="connsiteY4" fmla="*/ 0 h 1478604"/>
                  <a:gd name="connsiteX5" fmla="*/ 0 w 867254"/>
                  <a:gd name="connsiteY5" fmla="*/ 0 h 147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254" h="1478604">
                    <a:moveTo>
                      <a:pt x="447472" y="1478604"/>
                    </a:moveTo>
                    <a:cubicBezTo>
                      <a:pt x="349385" y="1244329"/>
                      <a:pt x="251298" y="1010055"/>
                      <a:pt x="321013" y="865762"/>
                    </a:cubicBezTo>
                    <a:cubicBezTo>
                      <a:pt x="390728" y="721469"/>
                      <a:pt x="841443" y="729575"/>
                      <a:pt x="865762" y="612843"/>
                    </a:cubicBezTo>
                    <a:cubicBezTo>
                      <a:pt x="890081" y="496111"/>
                      <a:pt x="611222" y="267510"/>
                      <a:pt x="466928" y="165370"/>
                    </a:cubicBezTo>
                    <a:cubicBezTo>
                      <a:pt x="322634" y="63230"/>
                      <a:pt x="0" y="0"/>
                      <a:pt x="0" y="0"/>
                    </a:cubicBez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9" dirty="0"/>
              </a:p>
            </p:txBody>
          </p:sp>
          <p:sp>
            <p:nvSpPr>
              <p:cNvPr id="19" name="Line 28">
                <a:extLst>
                  <a:ext uri="{FF2B5EF4-FFF2-40B4-BE49-F238E27FC236}">
                    <a16:creationId xmlns:a16="http://schemas.microsoft.com/office/drawing/2014/main" id="{ECFB8665-F4EC-D543-B5D6-A9F622012A0A}"/>
                  </a:ext>
                </a:extLst>
              </p:cNvPr>
              <p:cNvSpPr>
                <a:spLocks noChangeShapeType="1"/>
              </p:cNvSpPr>
              <p:nvPr/>
            </p:nvSpPr>
            <p:spPr bwMode="auto">
              <a:xfrm>
                <a:off x="36550492" y="17755081"/>
                <a:ext cx="143013" cy="5002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0" name="Line 28">
                <a:extLst>
                  <a:ext uri="{FF2B5EF4-FFF2-40B4-BE49-F238E27FC236}">
                    <a16:creationId xmlns:a16="http://schemas.microsoft.com/office/drawing/2014/main" id="{889069CA-3814-834F-8506-CC1950B4821B}"/>
                  </a:ext>
                </a:extLst>
              </p:cNvPr>
              <p:cNvSpPr>
                <a:spLocks noChangeShapeType="1"/>
              </p:cNvSpPr>
              <p:nvPr/>
            </p:nvSpPr>
            <p:spPr bwMode="auto">
              <a:xfrm>
                <a:off x="36522718" y="17618793"/>
                <a:ext cx="113064" cy="8653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1" name="Line 28">
                <a:extLst>
                  <a:ext uri="{FF2B5EF4-FFF2-40B4-BE49-F238E27FC236}">
                    <a16:creationId xmlns:a16="http://schemas.microsoft.com/office/drawing/2014/main" id="{9CC6DA5A-32EA-984A-91DA-CE66D1ED4626}"/>
                  </a:ext>
                </a:extLst>
              </p:cNvPr>
              <p:cNvSpPr>
                <a:spLocks noChangeShapeType="1"/>
              </p:cNvSpPr>
              <p:nvPr/>
            </p:nvSpPr>
            <p:spPr bwMode="auto">
              <a:xfrm flipH="1">
                <a:off x="36598895" y="17512431"/>
                <a:ext cx="121230" cy="55793"/>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2" name="Line 28">
                <a:extLst>
                  <a:ext uri="{FF2B5EF4-FFF2-40B4-BE49-F238E27FC236}">
                    <a16:creationId xmlns:a16="http://schemas.microsoft.com/office/drawing/2014/main" id="{F82E7465-3C83-7843-A379-56C4862416E6}"/>
                  </a:ext>
                </a:extLst>
              </p:cNvPr>
              <p:cNvSpPr>
                <a:spLocks noChangeShapeType="1"/>
              </p:cNvSpPr>
              <p:nvPr/>
            </p:nvSpPr>
            <p:spPr bwMode="auto">
              <a:xfrm>
                <a:off x="36522718" y="17339108"/>
                <a:ext cx="94339" cy="11441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3" name="Line 28">
                <a:extLst>
                  <a:ext uri="{FF2B5EF4-FFF2-40B4-BE49-F238E27FC236}">
                    <a16:creationId xmlns:a16="http://schemas.microsoft.com/office/drawing/2014/main" id="{036C40C5-A1C0-914A-99F1-415439F6D8DE}"/>
                  </a:ext>
                </a:extLst>
              </p:cNvPr>
              <p:cNvSpPr>
                <a:spLocks noChangeShapeType="1"/>
              </p:cNvSpPr>
              <p:nvPr/>
            </p:nvSpPr>
            <p:spPr bwMode="auto">
              <a:xfrm>
                <a:off x="36693505" y="17292998"/>
                <a:ext cx="16522" cy="12258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4" name="Line 28">
                <a:extLst>
                  <a:ext uri="{FF2B5EF4-FFF2-40B4-BE49-F238E27FC236}">
                    <a16:creationId xmlns:a16="http://schemas.microsoft.com/office/drawing/2014/main" id="{B64B3B1C-0DDA-1348-B1E5-CF061F3B97E5}"/>
                  </a:ext>
                </a:extLst>
              </p:cNvPr>
              <p:cNvSpPr>
                <a:spLocks noChangeShapeType="1"/>
              </p:cNvSpPr>
              <p:nvPr/>
            </p:nvSpPr>
            <p:spPr bwMode="auto">
              <a:xfrm flipH="1" flipV="1">
                <a:off x="36817101" y="17394946"/>
                <a:ext cx="147190" cy="46635"/>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5" name="Line 28">
                <a:extLst>
                  <a:ext uri="{FF2B5EF4-FFF2-40B4-BE49-F238E27FC236}">
                    <a16:creationId xmlns:a16="http://schemas.microsoft.com/office/drawing/2014/main" id="{E5417761-74B9-264D-955C-A3DE36011B47}"/>
                  </a:ext>
                </a:extLst>
              </p:cNvPr>
              <p:cNvSpPr>
                <a:spLocks noChangeShapeType="1"/>
              </p:cNvSpPr>
              <p:nvPr/>
            </p:nvSpPr>
            <p:spPr bwMode="auto">
              <a:xfrm>
                <a:off x="36873269" y="17291784"/>
                <a:ext cx="113590" cy="2146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6" name="Line 28">
                <a:extLst>
                  <a:ext uri="{FF2B5EF4-FFF2-40B4-BE49-F238E27FC236}">
                    <a16:creationId xmlns:a16="http://schemas.microsoft.com/office/drawing/2014/main" id="{525B8287-1BE6-C643-9352-6A29FB769DEB}"/>
                  </a:ext>
                </a:extLst>
              </p:cNvPr>
              <p:cNvSpPr>
                <a:spLocks noChangeShapeType="1"/>
              </p:cNvSpPr>
              <p:nvPr/>
            </p:nvSpPr>
            <p:spPr bwMode="auto">
              <a:xfrm flipH="1">
                <a:off x="36964290" y="17184612"/>
                <a:ext cx="75227" cy="8163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7" name="Line 28">
                <a:extLst>
                  <a:ext uri="{FF2B5EF4-FFF2-40B4-BE49-F238E27FC236}">
                    <a16:creationId xmlns:a16="http://schemas.microsoft.com/office/drawing/2014/main" id="{FCB650AE-92ED-D946-9BA7-08573399FCD1}"/>
                  </a:ext>
                </a:extLst>
              </p:cNvPr>
              <p:cNvSpPr>
                <a:spLocks noChangeShapeType="1"/>
              </p:cNvSpPr>
              <p:nvPr/>
            </p:nvSpPr>
            <p:spPr bwMode="auto">
              <a:xfrm>
                <a:off x="36646146" y="17148490"/>
                <a:ext cx="173446" cy="444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8" name="Line 28">
                <a:extLst>
                  <a:ext uri="{FF2B5EF4-FFF2-40B4-BE49-F238E27FC236}">
                    <a16:creationId xmlns:a16="http://schemas.microsoft.com/office/drawing/2014/main" id="{558C9D8B-EEB2-BB4B-AF52-FBD26A5A9882}"/>
                  </a:ext>
                </a:extLst>
              </p:cNvPr>
              <p:cNvSpPr>
                <a:spLocks noChangeShapeType="1"/>
              </p:cNvSpPr>
              <p:nvPr/>
            </p:nvSpPr>
            <p:spPr bwMode="auto">
              <a:xfrm>
                <a:off x="36512481" y="17076332"/>
                <a:ext cx="206112" cy="1719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9" name="Line 28">
                <a:extLst>
                  <a:ext uri="{FF2B5EF4-FFF2-40B4-BE49-F238E27FC236}">
                    <a16:creationId xmlns:a16="http://schemas.microsoft.com/office/drawing/2014/main" id="{88DCF201-AB54-BA4A-AAE4-1BA16D229861}"/>
                  </a:ext>
                </a:extLst>
              </p:cNvPr>
              <p:cNvSpPr>
                <a:spLocks noChangeShapeType="1"/>
              </p:cNvSpPr>
              <p:nvPr/>
            </p:nvSpPr>
            <p:spPr bwMode="auto">
              <a:xfrm flipH="1" flipV="1">
                <a:off x="36470513" y="16914585"/>
                <a:ext cx="44032" cy="10284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0" name="Line 28">
                <a:extLst>
                  <a:ext uri="{FF2B5EF4-FFF2-40B4-BE49-F238E27FC236}">
                    <a16:creationId xmlns:a16="http://schemas.microsoft.com/office/drawing/2014/main" id="{2B757F46-3F7F-924D-95A6-B300FB8E0183}"/>
                  </a:ext>
                </a:extLst>
              </p:cNvPr>
              <p:cNvSpPr>
                <a:spLocks noChangeShapeType="1"/>
              </p:cNvSpPr>
              <p:nvPr/>
            </p:nvSpPr>
            <p:spPr bwMode="auto">
              <a:xfrm flipH="1">
                <a:off x="36371969" y="16997601"/>
                <a:ext cx="36644" cy="69602"/>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1" name="Line 28">
                <a:extLst>
                  <a:ext uri="{FF2B5EF4-FFF2-40B4-BE49-F238E27FC236}">
                    <a16:creationId xmlns:a16="http://schemas.microsoft.com/office/drawing/2014/main" id="{24640091-C42E-D449-8DB7-2AB6C2B77462}"/>
                  </a:ext>
                </a:extLst>
              </p:cNvPr>
              <p:cNvSpPr>
                <a:spLocks noChangeShapeType="1"/>
              </p:cNvSpPr>
              <p:nvPr/>
            </p:nvSpPr>
            <p:spPr bwMode="auto">
              <a:xfrm>
                <a:off x="36598894" y="16971230"/>
                <a:ext cx="12096" cy="7147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2" name="Line 28">
                <a:extLst>
                  <a:ext uri="{FF2B5EF4-FFF2-40B4-BE49-F238E27FC236}">
                    <a16:creationId xmlns:a16="http://schemas.microsoft.com/office/drawing/2014/main" id="{261EC7ED-E1B1-2B4B-AD34-000DBA5F499B}"/>
                  </a:ext>
                </a:extLst>
              </p:cNvPr>
              <p:cNvSpPr>
                <a:spLocks noChangeShapeType="1"/>
              </p:cNvSpPr>
              <p:nvPr/>
            </p:nvSpPr>
            <p:spPr bwMode="auto">
              <a:xfrm flipH="1">
                <a:off x="36918364" y="17331373"/>
                <a:ext cx="168896" cy="4508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3" name="Line 28">
                <a:extLst>
                  <a:ext uri="{FF2B5EF4-FFF2-40B4-BE49-F238E27FC236}">
                    <a16:creationId xmlns:a16="http://schemas.microsoft.com/office/drawing/2014/main" id="{19955EBA-BF1E-0440-A13A-E2358A05EE5F}"/>
                  </a:ext>
                </a:extLst>
              </p:cNvPr>
              <p:cNvSpPr>
                <a:spLocks noChangeShapeType="1"/>
              </p:cNvSpPr>
              <p:nvPr/>
            </p:nvSpPr>
            <p:spPr bwMode="auto">
              <a:xfrm>
                <a:off x="36893202" y="17094420"/>
                <a:ext cx="25423" cy="13629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5" name="Oval 34">
                <a:extLst>
                  <a:ext uri="{FF2B5EF4-FFF2-40B4-BE49-F238E27FC236}">
                    <a16:creationId xmlns:a16="http://schemas.microsoft.com/office/drawing/2014/main" id="{2EAA1EA1-EF70-4E4B-A63D-636D521ED69F}"/>
                  </a:ext>
                </a:extLst>
              </p:cNvPr>
              <p:cNvSpPr>
                <a:spLocks/>
              </p:cNvSpPr>
              <p:nvPr/>
            </p:nvSpPr>
            <p:spPr bwMode="auto">
              <a:xfrm rot="2811128">
                <a:off x="36146181" y="16827350"/>
                <a:ext cx="199656" cy="185683"/>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dirty="0">
                    <a:solidFill>
                      <a:srgbClr val="FFFFFF"/>
                    </a:solidFill>
                    <a:effectLst>
                      <a:outerShdw blurRad="38100" dist="38100" dir="2700000" algn="tl">
                        <a:srgbClr val="000000"/>
                      </a:outerShdw>
                    </a:effectLst>
                    <a:ea typeface="Gill Sans" charset="0"/>
                    <a:cs typeface="Gill Sans" charset="0"/>
                  </a:rPr>
                  <a:t>Cy3</a:t>
                </a:r>
              </a:p>
            </p:txBody>
          </p:sp>
        </p:grpSp>
        <p:sp>
          <p:nvSpPr>
            <p:cNvPr id="10" name="Line 13">
              <a:extLst>
                <a:ext uri="{FF2B5EF4-FFF2-40B4-BE49-F238E27FC236}">
                  <a16:creationId xmlns:a16="http://schemas.microsoft.com/office/drawing/2014/main" id="{17149E63-0B65-8F40-B2A5-CFE49967D194}"/>
                </a:ext>
              </a:extLst>
            </p:cNvPr>
            <p:cNvSpPr>
              <a:spLocks noChangeShapeType="1"/>
            </p:cNvSpPr>
            <p:nvPr/>
          </p:nvSpPr>
          <p:spPr bwMode="auto">
            <a:xfrm>
              <a:off x="36340229" y="18067821"/>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11" name="Line 13">
              <a:extLst>
                <a:ext uri="{FF2B5EF4-FFF2-40B4-BE49-F238E27FC236}">
                  <a16:creationId xmlns:a16="http://schemas.microsoft.com/office/drawing/2014/main" id="{44A122E6-FAE4-8048-BB6B-B22207CBAD38}"/>
                </a:ext>
              </a:extLst>
            </p:cNvPr>
            <p:cNvSpPr>
              <a:spLocks noChangeShapeType="1"/>
            </p:cNvSpPr>
            <p:nvPr/>
          </p:nvSpPr>
          <p:spPr bwMode="auto">
            <a:xfrm>
              <a:off x="36340229" y="17963047"/>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12" name="Line 13">
              <a:extLst>
                <a:ext uri="{FF2B5EF4-FFF2-40B4-BE49-F238E27FC236}">
                  <a16:creationId xmlns:a16="http://schemas.microsoft.com/office/drawing/2014/main" id="{9C773B2C-E5A3-9D41-9F1E-A2AF53452599}"/>
                </a:ext>
              </a:extLst>
            </p:cNvPr>
            <p:cNvSpPr>
              <a:spLocks noChangeShapeType="1"/>
            </p:cNvSpPr>
            <p:nvPr/>
          </p:nvSpPr>
          <p:spPr bwMode="auto">
            <a:xfrm>
              <a:off x="36331198" y="17863658"/>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3" name="Line 13">
              <a:extLst>
                <a:ext uri="{FF2B5EF4-FFF2-40B4-BE49-F238E27FC236}">
                  <a16:creationId xmlns:a16="http://schemas.microsoft.com/office/drawing/2014/main" id="{F9CD1846-FF90-6F49-9ECF-206D7A016000}"/>
                </a:ext>
              </a:extLst>
            </p:cNvPr>
            <p:cNvSpPr>
              <a:spLocks noChangeShapeType="1"/>
            </p:cNvSpPr>
            <p:nvPr/>
          </p:nvSpPr>
          <p:spPr bwMode="auto">
            <a:xfrm>
              <a:off x="36506805" y="18165452"/>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14" name="Line 13">
              <a:extLst>
                <a:ext uri="{FF2B5EF4-FFF2-40B4-BE49-F238E27FC236}">
                  <a16:creationId xmlns:a16="http://schemas.microsoft.com/office/drawing/2014/main" id="{D24C87AE-7CC9-504A-9C1F-DBA0A6FD9678}"/>
                </a:ext>
              </a:extLst>
            </p:cNvPr>
            <p:cNvSpPr>
              <a:spLocks noChangeShapeType="1"/>
            </p:cNvSpPr>
            <p:nvPr/>
          </p:nvSpPr>
          <p:spPr bwMode="auto">
            <a:xfrm>
              <a:off x="36517407" y="18072324"/>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5" name="Line 13">
              <a:extLst>
                <a:ext uri="{FF2B5EF4-FFF2-40B4-BE49-F238E27FC236}">
                  <a16:creationId xmlns:a16="http://schemas.microsoft.com/office/drawing/2014/main" id="{FECF7CB9-BCFE-6542-803B-88C115226868}"/>
                </a:ext>
              </a:extLst>
            </p:cNvPr>
            <p:cNvSpPr>
              <a:spLocks noChangeShapeType="1"/>
            </p:cNvSpPr>
            <p:nvPr/>
          </p:nvSpPr>
          <p:spPr bwMode="auto">
            <a:xfrm>
              <a:off x="36507716" y="17963047"/>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6" name="Line 13">
              <a:extLst>
                <a:ext uri="{FF2B5EF4-FFF2-40B4-BE49-F238E27FC236}">
                  <a16:creationId xmlns:a16="http://schemas.microsoft.com/office/drawing/2014/main" id="{F45A97C3-F45A-DF4A-88F7-E4C6304664C0}"/>
                </a:ext>
              </a:extLst>
            </p:cNvPr>
            <p:cNvSpPr>
              <a:spLocks noChangeShapeType="1"/>
            </p:cNvSpPr>
            <p:nvPr/>
          </p:nvSpPr>
          <p:spPr bwMode="auto">
            <a:xfrm>
              <a:off x="36507716" y="17863658"/>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grpSp>
      <p:sp>
        <p:nvSpPr>
          <p:cNvPr id="36" name="Rectangle 35">
            <a:extLst>
              <a:ext uri="{FF2B5EF4-FFF2-40B4-BE49-F238E27FC236}">
                <a16:creationId xmlns:a16="http://schemas.microsoft.com/office/drawing/2014/main" id="{26BC8E39-E35B-2945-93BA-E16B37E1629A}"/>
              </a:ext>
            </a:extLst>
          </p:cNvPr>
          <p:cNvSpPr/>
          <p:nvPr/>
        </p:nvSpPr>
        <p:spPr>
          <a:xfrm>
            <a:off x="0" y="0"/>
            <a:ext cx="12192000" cy="416794"/>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Hierarchy of possible fluctuations in DNA</a:t>
            </a:r>
          </a:p>
        </p:txBody>
      </p:sp>
      <p:sp>
        <p:nvSpPr>
          <p:cNvPr id="38" name="TextBox 37">
            <a:extLst>
              <a:ext uri="{FF2B5EF4-FFF2-40B4-BE49-F238E27FC236}">
                <a16:creationId xmlns:a16="http://schemas.microsoft.com/office/drawing/2014/main" id="{A13E85BF-1938-2C48-8B3A-C57C951E5BF1}"/>
              </a:ext>
            </a:extLst>
          </p:cNvPr>
          <p:cNvSpPr txBox="1"/>
          <p:nvPr/>
        </p:nvSpPr>
        <p:spPr>
          <a:xfrm>
            <a:off x="2992387" y="1068832"/>
            <a:ext cx="3688958" cy="646331"/>
          </a:xfrm>
          <a:prstGeom prst="rect">
            <a:avLst/>
          </a:prstGeom>
          <a:noFill/>
        </p:spPr>
        <p:txBody>
          <a:bodyPr wrap="square" rtlCol="0">
            <a:spAutoFit/>
          </a:bodyPr>
          <a:lstStyle/>
          <a:p>
            <a:r>
              <a:rPr lang="en-US" dirty="0"/>
              <a:t>1) </a:t>
            </a:r>
            <a:r>
              <a:rPr lang="en-US" b="1" dirty="0"/>
              <a:t>Photophysics of the dyes </a:t>
            </a:r>
            <a:r>
              <a:rPr lang="en-US" dirty="0"/>
              <a:t>(nanoseconds-microseconds)</a:t>
            </a:r>
          </a:p>
        </p:txBody>
      </p:sp>
      <p:cxnSp>
        <p:nvCxnSpPr>
          <p:cNvPr id="50" name="Straight Connector 49">
            <a:extLst>
              <a:ext uri="{FF2B5EF4-FFF2-40B4-BE49-F238E27FC236}">
                <a16:creationId xmlns:a16="http://schemas.microsoft.com/office/drawing/2014/main" id="{3333093E-ADC4-664E-A298-00EB2A38B438}"/>
              </a:ext>
            </a:extLst>
          </p:cNvPr>
          <p:cNvCxnSpPr>
            <a:cxnSpLocks/>
            <a:stCxn id="35" idx="7"/>
            <a:endCxn id="29" idx="1"/>
          </p:cNvCxnSpPr>
          <p:nvPr/>
        </p:nvCxnSpPr>
        <p:spPr>
          <a:xfrm flipH="1" flipV="1">
            <a:off x="1590237" y="923490"/>
            <a:ext cx="117724" cy="90315"/>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F6014CB-E59D-AB4D-8249-DF00CCACCAD9}"/>
              </a:ext>
            </a:extLst>
          </p:cNvPr>
          <p:cNvCxnSpPr>
            <a:cxnSpLocks/>
            <a:stCxn id="35" idx="0"/>
          </p:cNvCxnSpPr>
          <p:nvPr/>
        </p:nvCxnSpPr>
        <p:spPr>
          <a:xfrm flipH="1" flipV="1">
            <a:off x="1702520" y="721420"/>
            <a:ext cx="107138" cy="128238"/>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BAEF7FA-1EFE-D64A-A2EC-4418139E759F}"/>
              </a:ext>
            </a:extLst>
          </p:cNvPr>
          <p:cNvCxnSpPr>
            <a:cxnSpLocks/>
            <a:endCxn id="35" idx="6"/>
          </p:cNvCxnSpPr>
          <p:nvPr/>
        </p:nvCxnSpPr>
        <p:spPr>
          <a:xfrm flipV="1">
            <a:off x="1642294" y="1133855"/>
            <a:ext cx="79079" cy="133237"/>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2ED4E3D-FFC3-2843-B9B2-0CAD93F19B6B}"/>
              </a:ext>
            </a:extLst>
          </p:cNvPr>
          <p:cNvCxnSpPr>
            <a:cxnSpLocks/>
            <a:endCxn id="35" idx="5"/>
          </p:cNvCxnSpPr>
          <p:nvPr/>
        </p:nvCxnSpPr>
        <p:spPr>
          <a:xfrm flipH="1" flipV="1">
            <a:off x="1842039" y="1139483"/>
            <a:ext cx="13485" cy="16194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476676C-20C1-D845-BF19-31D07E8927A6}"/>
              </a:ext>
            </a:extLst>
          </p:cNvPr>
          <p:cNvCxnSpPr>
            <a:cxnSpLocks/>
            <a:endCxn id="35" idx="4"/>
          </p:cNvCxnSpPr>
          <p:nvPr/>
        </p:nvCxnSpPr>
        <p:spPr>
          <a:xfrm flipH="1" flipV="1">
            <a:off x="1999272" y="1027393"/>
            <a:ext cx="101697" cy="77507"/>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818CC35-0875-CA48-BE71-1CA3A78CCE9C}"/>
              </a:ext>
            </a:extLst>
          </p:cNvPr>
          <p:cNvCxnSpPr>
            <a:cxnSpLocks/>
            <a:endCxn id="35" idx="3"/>
          </p:cNvCxnSpPr>
          <p:nvPr/>
        </p:nvCxnSpPr>
        <p:spPr>
          <a:xfrm flipH="1" flipV="1">
            <a:off x="2100969" y="863246"/>
            <a:ext cx="132381" cy="4617"/>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06DF9B9-596C-AD47-8E45-EFB41EEB121D}"/>
              </a:ext>
            </a:extLst>
          </p:cNvPr>
          <p:cNvCxnSpPr>
            <a:cxnSpLocks/>
            <a:endCxn id="35" idx="1"/>
          </p:cNvCxnSpPr>
          <p:nvPr/>
        </p:nvCxnSpPr>
        <p:spPr>
          <a:xfrm>
            <a:off x="1926944" y="570877"/>
            <a:ext cx="39947" cy="166691"/>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8461965-492D-5645-A392-AF061DF04068}"/>
              </a:ext>
            </a:extLst>
          </p:cNvPr>
          <p:cNvCxnSpPr>
            <a:cxnSpLocks/>
            <a:stCxn id="35" idx="2"/>
          </p:cNvCxnSpPr>
          <p:nvPr/>
        </p:nvCxnSpPr>
        <p:spPr>
          <a:xfrm flipV="1">
            <a:off x="2087557" y="654222"/>
            <a:ext cx="104388" cy="88975"/>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59CAFE0-1829-054D-8DBB-DEC4715D28A1}"/>
              </a:ext>
            </a:extLst>
          </p:cNvPr>
          <p:cNvCxnSpPr>
            <a:cxnSpLocks/>
          </p:cNvCxnSpPr>
          <p:nvPr/>
        </p:nvCxnSpPr>
        <p:spPr>
          <a:xfrm flipV="1">
            <a:off x="2152470" y="737568"/>
            <a:ext cx="160141" cy="45246"/>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395AE04-AD72-8547-B042-9B90C2A1FB19}"/>
              </a:ext>
            </a:extLst>
          </p:cNvPr>
          <p:cNvCxnSpPr>
            <a:cxnSpLocks/>
          </p:cNvCxnSpPr>
          <p:nvPr/>
        </p:nvCxnSpPr>
        <p:spPr>
          <a:xfrm>
            <a:off x="2100969" y="973937"/>
            <a:ext cx="174621" cy="87454"/>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DDE1757-62EF-EC4B-A9D4-F8C23CD7876D}"/>
              </a:ext>
            </a:extLst>
          </p:cNvPr>
          <p:cNvCxnSpPr>
            <a:cxnSpLocks/>
          </p:cNvCxnSpPr>
          <p:nvPr/>
        </p:nvCxnSpPr>
        <p:spPr>
          <a:xfrm>
            <a:off x="1933612" y="1141570"/>
            <a:ext cx="60880" cy="162303"/>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C1208AB-7E85-B24A-938A-84B70F9C5735}"/>
              </a:ext>
            </a:extLst>
          </p:cNvPr>
          <p:cNvCxnSpPr>
            <a:cxnSpLocks/>
          </p:cNvCxnSpPr>
          <p:nvPr/>
        </p:nvCxnSpPr>
        <p:spPr>
          <a:xfrm>
            <a:off x="1810319" y="565123"/>
            <a:ext cx="60880" cy="162303"/>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8E205A0-51D0-7D47-B6D8-EE1D6F394704}"/>
              </a:ext>
            </a:extLst>
          </p:cNvPr>
          <p:cNvCxnSpPr>
            <a:cxnSpLocks/>
          </p:cNvCxnSpPr>
          <p:nvPr/>
        </p:nvCxnSpPr>
        <p:spPr>
          <a:xfrm flipH="1" flipV="1">
            <a:off x="1607475" y="834990"/>
            <a:ext cx="117976" cy="6529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722C66B5-613A-0B41-8FC0-9FCE34367756}"/>
              </a:ext>
            </a:extLst>
          </p:cNvPr>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Photophysics</a:t>
            </a:r>
          </a:p>
        </p:txBody>
      </p:sp>
      <p:pic>
        <p:nvPicPr>
          <p:cNvPr id="101" name="Picture 100">
            <a:extLst>
              <a:ext uri="{FF2B5EF4-FFF2-40B4-BE49-F238E27FC236}">
                <a16:creationId xmlns:a16="http://schemas.microsoft.com/office/drawing/2014/main" id="{6F57F9CA-29F7-1B41-8856-DDB335D9ABA4}"/>
              </a:ext>
            </a:extLst>
          </p:cNvPr>
          <p:cNvPicPr>
            <a:picLocks noChangeAspect="1"/>
          </p:cNvPicPr>
          <p:nvPr/>
        </p:nvPicPr>
        <p:blipFill>
          <a:blip r:embed="rId3"/>
          <a:stretch>
            <a:fillRect/>
          </a:stretch>
        </p:blipFill>
        <p:spPr>
          <a:xfrm>
            <a:off x="7277235" y="477370"/>
            <a:ext cx="4343400" cy="2146300"/>
          </a:xfrm>
          <a:prstGeom prst="rect">
            <a:avLst/>
          </a:prstGeom>
        </p:spPr>
      </p:pic>
      <p:sp>
        <p:nvSpPr>
          <p:cNvPr id="107" name="Rectangle 106">
            <a:extLst>
              <a:ext uri="{FF2B5EF4-FFF2-40B4-BE49-F238E27FC236}">
                <a16:creationId xmlns:a16="http://schemas.microsoft.com/office/drawing/2014/main" id="{22B1B9C4-347C-5A40-A4BA-F5A2F0B7C3AB}"/>
              </a:ext>
            </a:extLst>
          </p:cNvPr>
          <p:cNvSpPr/>
          <p:nvPr/>
        </p:nvSpPr>
        <p:spPr>
          <a:xfrm>
            <a:off x="7261600" y="2634213"/>
            <a:ext cx="4930400" cy="523220"/>
          </a:xfrm>
          <a:prstGeom prst="rect">
            <a:avLst/>
          </a:prstGeom>
        </p:spPr>
        <p:txBody>
          <a:bodyPr wrap="square">
            <a:spAutoFit/>
          </a:bodyPr>
          <a:lstStyle/>
          <a:p>
            <a:r>
              <a:rPr lang="en-US" sz="1400" dirty="0"/>
              <a:t>Protein Environment and DNA Orientation Affect Protein induced Cy3 Fluorescence Enhancement (PIFE). 2019 Nguyen, Lohman BPJ</a:t>
            </a:r>
          </a:p>
        </p:txBody>
      </p:sp>
      <p:pic>
        <p:nvPicPr>
          <p:cNvPr id="108" name="Picture 107">
            <a:extLst>
              <a:ext uri="{FF2B5EF4-FFF2-40B4-BE49-F238E27FC236}">
                <a16:creationId xmlns:a16="http://schemas.microsoft.com/office/drawing/2014/main" id="{E38F5DE8-AE01-5D44-AA26-9D8963B7E1A7}"/>
              </a:ext>
            </a:extLst>
          </p:cNvPr>
          <p:cNvPicPr>
            <a:picLocks noChangeAspect="1"/>
          </p:cNvPicPr>
          <p:nvPr/>
        </p:nvPicPr>
        <p:blipFill>
          <a:blip r:embed="rId4"/>
          <a:stretch>
            <a:fillRect/>
          </a:stretch>
        </p:blipFill>
        <p:spPr>
          <a:xfrm>
            <a:off x="7814389" y="3643100"/>
            <a:ext cx="3523736" cy="1971199"/>
          </a:xfrm>
          <a:prstGeom prst="rect">
            <a:avLst/>
          </a:prstGeom>
        </p:spPr>
      </p:pic>
      <p:grpSp>
        <p:nvGrpSpPr>
          <p:cNvPr id="109" name="Group 108">
            <a:extLst>
              <a:ext uri="{FF2B5EF4-FFF2-40B4-BE49-F238E27FC236}">
                <a16:creationId xmlns:a16="http://schemas.microsoft.com/office/drawing/2014/main" id="{B2121BBC-7676-CB48-878F-00D8B45590B0}"/>
              </a:ext>
            </a:extLst>
          </p:cNvPr>
          <p:cNvGrpSpPr/>
          <p:nvPr/>
        </p:nvGrpSpPr>
        <p:grpSpPr>
          <a:xfrm>
            <a:off x="2324080" y="1944274"/>
            <a:ext cx="5081758" cy="3968425"/>
            <a:chOff x="2324080" y="1944274"/>
            <a:chExt cx="5081758" cy="3968425"/>
          </a:xfrm>
        </p:grpSpPr>
        <p:grpSp>
          <p:nvGrpSpPr>
            <p:cNvPr id="110" name="Group 109">
              <a:extLst>
                <a:ext uri="{FF2B5EF4-FFF2-40B4-BE49-F238E27FC236}">
                  <a16:creationId xmlns:a16="http://schemas.microsoft.com/office/drawing/2014/main" id="{17AA5DE8-95DB-CD44-A588-36AEEBF121A4}"/>
                </a:ext>
              </a:extLst>
            </p:cNvPr>
            <p:cNvGrpSpPr/>
            <p:nvPr/>
          </p:nvGrpSpPr>
          <p:grpSpPr>
            <a:xfrm>
              <a:off x="2483420" y="1944274"/>
              <a:ext cx="4608208" cy="3299798"/>
              <a:chOff x="2849718" y="357538"/>
              <a:chExt cx="7220141" cy="5170123"/>
            </a:xfrm>
          </p:grpSpPr>
          <p:pic>
            <p:nvPicPr>
              <p:cNvPr id="115" name="Picture 114">
                <a:extLst>
                  <a:ext uri="{FF2B5EF4-FFF2-40B4-BE49-F238E27FC236}">
                    <a16:creationId xmlns:a16="http://schemas.microsoft.com/office/drawing/2014/main" id="{3A9519DE-6803-D940-9A33-5C3A6F40CBA9}"/>
                  </a:ext>
                </a:extLst>
              </p:cNvPr>
              <p:cNvPicPr>
                <a:picLocks noChangeAspect="1"/>
              </p:cNvPicPr>
              <p:nvPr/>
            </p:nvPicPr>
            <p:blipFill>
              <a:blip r:embed="rId5"/>
              <a:stretch>
                <a:fillRect/>
              </a:stretch>
            </p:blipFill>
            <p:spPr>
              <a:xfrm>
                <a:off x="2849718" y="1031861"/>
                <a:ext cx="6286500" cy="4495800"/>
              </a:xfrm>
              <a:prstGeom prst="rect">
                <a:avLst/>
              </a:prstGeom>
            </p:spPr>
          </p:pic>
          <p:sp>
            <p:nvSpPr>
              <p:cNvPr id="116" name="TextBox 115">
                <a:extLst>
                  <a:ext uri="{FF2B5EF4-FFF2-40B4-BE49-F238E27FC236}">
                    <a16:creationId xmlns:a16="http://schemas.microsoft.com/office/drawing/2014/main" id="{8070B181-59D9-7D44-9EDA-80D897F8F0D0}"/>
                  </a:ext>
                </a:extLst>
              </p:cNvPr>
              <p:cNvSpPr txBox="1"/>
              <p:nvPr/>
            </p:nvSpPr>
            <p:spPr>
              <a:xfrm>
                <a:off x="3127002" y="357538"/>
                <a:ext cx="6942857" cy="626892"/>
              </a:xfrm>
              <a:prstGeom prst="rect">
                <a:avLst/>
              </a:prstGeom>
              <a:noFill/>
            </p:spPr>
            <p:txBody>
              <a:bodyPr wrap="square" rtlCol="0">
                <a:spAutoFit/>
              </a:bodyPr>
              <a:lstStyle/>
              <a:p>
                <a:r>
                  <a:rPr lang="en-US" sz="2000" dirty="0">
                    <a:solidFill>
                      <a:srgbClr val="0432FF"/>
                    </a:solidFill>
                  </a:rPr>
                  <a:t>Hypothetical Potential energy surface</a:t>
                </a:r>
              </a:p>
            </p:txBody>
          </p:sp>
        </p:grpSp>
        <p:sp>
          <p:nvSpPr>
            <p:cNvPr id="111" name="TextBox 110">
              <a:extLst>
                <a:ext uri="{FF2B5EF4-FFF2-40B4-BE49-F238E27FC236}">
                  <a16:creationId xmlns:a16="http://schemas.microsoft.com/office/drawing/2014/main" id="{A8FFC8A6-F77A-F146-8DB1-C7E4CDDDB21E}"/>
                </a:ext>
              </a:extLst>
            </p:cNvPr>
            <p:cNvSpPr txBox="1"/>
            <p:nvPr/>
          </p:nvSpPr>
          <p:spPr>
            <a:xfrm>
              <a:off x="2324080" y="5266368"/>
              <a:ext cx="5081758" cy="646331"/>
            </a:xfrm>
            <a:prstGeom prst="rect">
              <a:avLst/>
            </a:prstGeom>
            <a:noFill/>
          </p:spPr>
          <p:txBody>
            <a:bodyPr wrap="square" rtlCol="0">
              <a:spAutoFit/>
            </a:bodyPr>
            <a:lstStyle/>
            <a:p>
              <a:r>
                <a:rPr lang="en-US" dirty="0"/>
                <a:t>Reaction coordinate ϴ specifies rotation about the C-C Bond of  Cyanine Dyes</a:t>
              </a:r>
            </a:p>
          </p:txBody>
        </p:sp>
        <p:sp>
          <p:nvSpPr>
            <p:cNvPr id="112" name="TextBox 111">
              <a:extLst>
                <a:ext uri="{FF2B5EF4-FFF2-40B4-BE49-F238E27FC236}">
                  <a16:creationId xmlns:a16="http://schemas.microsoft.com/office/drawing/2014/main" id="{0881DEAB-FD26-E046-917C-AD44794A3826}"/>
                </a:ext>
              </a:extLst>
            </p:cNvPr>
            <p:cNvSpPr txBox="1"/>
            <p:nvPr/>
          </p:nvSpPr>
          <p:spPr>
            <a:xfrm>
              <a:off x="6261454" y="4007333"/>
              <a:ext cx="830174" cy="523220"/>
            </a:xfrm>
            <a:prstGeom prst="rect">
              <a:avLst/>
            </a:prstGeom>
            <a:noFill/>
          </p:spPr>
          <p:txBody>
            <a:bodyPr wrap="square" rtlCol="0">
              <a:spAutoFit/>
            </a:bodyPr>
            <a:lstStyle/>
            <a:p>
              <a:r>
                <a:rPr lang="en-US" sz="1400" dirty="0"/>
                <a:t>Ground state</a:t>
              </a:r>
            </a:p>
          </p:txBody>
        </p:sp>
        <p:sp>
          <p:nvSpPr>
            <p:cNvPr id="113" name="TextBox 112">
              <a:extLst>
                <a:ext uri="{FF2B5EF4-FFF2-40B4-BE49-F238E27FC236}">
                  <a16:creationId xmlns:a16="http://schemas.microsoft.com/office/drawing/2014/main" id="{CB1B506B-B02D-0F48-BB94-929D5BA30613}"/>
                </a:ext>
              </a:extLst>
            </p:cNvPr>
            <p:cNvSpPr txBox="1"/>
            <p:nvPr/>
          </p:nvSpPr>
          <p:spPr>
            <a:xfrm>
              <a:off x="6261454" y="3238410"/>
              <a:ext cx="857406" cy="523220"/>
            </a:xfrm>
            <a:prstGeom prst="rect">
              <a:avLst/>
            </a:prstGeom>
            <a:noFill/>
          </p:spPr>
          <p:txBody>
            <a:bodyPr wrap="square" rtlCol="0">
              <a:spAutoFit/>
            </a:bodyPr>
            <a:lstStyle/>
            <a:p>
              <a:r>
                <a:rPr lang="en-US" sz="1400" dirty="0"/>
                <a:t>Triplet state</a:t>
              </a:r>
            </a:p>
          </p:txBody>
        </p:sp>
        <p:sp>
          <p:nvSpPr>
            <p:cNvPr id="114" name="TextBox 113">
              <a:extLst>
                <a:ext uri="{FF2B5EF4-FFF2-40B4-BE49-F238E27FC236}">
                  <a16:creationId xmlns:a16="http://schemas.microsoft.com/office/drawing/2014/main" id="{E92B1905-0A93-6946-98A7-43FF1A52EFBC}"/>
                </a:ext>
              </a:extLst>
            </p:cNvPr>
            <p:cNvSpPr txBox="1"/>
            <p:nvPr/>
          </p:nvSpPr>
          <p:spPr>
            <a:xfrm>
              <a:off x="6200533" y="2331812"/>
              <a:ext cx="1007964" cy="738664"/>
            </a:xfrm>
            <a:prstGeom prst="rect">
              <a:avLst/>
            </a:prstGeom>
            <a:noFill/>
          </p:spPr>
          <p:txBody>
            <a:bodyPr wrap="square" rtlCol="0">
              <a:spAutoFit/>
            </a:bodyPr>
            <a:lstStyle/>
            <a:p>
              <a:r>
                <a:rPr lang="en-US" sz="1400" dirty="0"/>
                <a:t>Excited singlet state</a:t>
              </a:r>
            </a:p>
          </p:txBody>
        </p:sp>
      </p:grpSp>
      <p:sp>
        <p:nvSpPr>
          <p:cNvPr id="117" name="Rectangle 116">
            <a:extLst>
              <a:ext uri="{FF2B5EF4-FFF2-40B4-BE49-F238E27FC236}">
                <a16:creationId xmlns:a16="http://schemas.microsoft.com/office/drawing/2014/main" id="{D60FC59B-FF98-644F-A2BF-ABD2BC3CB45B}"/>
              </a:ext>
            </a:extLst>
          </p:cNvPr>
          <p:cNvSpPr/>
          <p:nvPr/>
        </p:nvSpPr>
        <p:spPr>
          <a:xfrm>
            <a:off x="1266525" y="5953096"/>
            <a:ext cx="6825343" cy="461665"/>
          </a:xfrm>
          <a:prstGeom prst="rect">
            <a:avLst/>
          </a:prstGeom>
        </p:spPr>
        <p:txBody>
          <a:bodyPr wrap="square">
            <a:spAutoFit/>
          </a:bodyPr>
          <a:lstStyle/>
          <a:p>
            <a:pPr marL="304800" indent="-304800" algn="ctr"/>
            <a:r>
              <a:rPr lang="en-US" sz="1200" dirty="0"/>
              <a:t>Lee, W., Von Hippel, P. H., &amp; Marcus, A. H. (2014). Internally labeled Cy3/Cy5 DNA constructs show greatly enhanced photo-stability in single-molecule FRET experiments. </a:t>
            </a:r>
            <a:r>
              <a:rPr lang="en-US" sz="1200" i="1" dirty="0"/>
              <a:t>Nucleic Acids Research</a:t>
            </a:r>
            <a:endParaRPr lang="en-US" sz="1200" dirty="0"/>
          </a:p>
        </p:txBody>
      </p:sp>
    </p:spTree>
    <p:extLst>
      <p:ext uri="{BB962C8B-B14F-4D97-AF65-F5344CB8AC3E}">
        <p14:creationId xmlns:p14="http://schemas.microsoft.com/office/powerpoint/2010/main" val="7857688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40CB155-033E-2F4A-9000-D3CFEE96B8E0}"/>
              </a:ext>
            </a:extLst>
          </p:cNvPr>
          <p:cNvGrpSpPr/>
          <p:nvPr/>
        </p:nvGrpSpPr>
        <p:grpSpPr>
          <a:xfrm>
            <a:off x="726969" y="798833"/>
            <a:ext cx="1393968" cy="4055788"/>
            <a:chOff x="36033504" y="16862572"/>
            <a:chExt cx="748553" cy="1512307"/>
          </a:xfrm>
        </p:grpSpPr>
        <p:sp>
          <p:nvSpPr>
            <p:cNvPr id="3" name="Line 1">
              <a:extLst>
                <a:ext uri="{FF2B5EF4-FFF2-40B4-BE49-F238E27FC236}">
                  <a16:creationId xmlns:a16="http://schemas.microsoft.com/office/drawing/2014/main" id="{50E47E1B-0822-2544-8219-DF3E77339240}"/>
                </a:ext>
              </a:extLst>
            </p:cNvPr>
            <p:cNvSpPr>
              <a:spLocks noChangeShapeType="1"/>
            </p:cNvSpPr>
            <p:nvPr/>
          </p:nvSpPr>
          <p:spPr bwMode="auto">
            <a:xfrm flipH="1">
              <a:off x="36325522" y="17804635"/>
              <a:ext cx="3014" cy="416992"/>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4" name="Line 5">
              <a:extLst>
                <a:ext uri="{FF2B5EF4-FFF2-40B4-BE49-F238E27FC236}">
                  <a16:creationId xmlns:a16="http://schemas.microsoft.com/office/drawing/2014/main" id="{3534323F-59A3-5343-AFA1-578F0AFA5845}"/>
                </a:ext>
              </a:extLst>
            </p:cNvPr>
            <p:cNvSpPr>
              <a:spLocks noChangeShapeType="1"/>
            </p:cNvSpPr>
            <p:nvPr/>
          </p:nvSpPr>
          <p:spPr bwMode="auto">
            <a:xfrm flipH="1">
              <a:off x="36677885" y="17809489"/>
              <a:ext cx="5931" cy="412138"/>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649" dirty="0"/>
            </a:p>
          </p:txBody>
        </p:sp>
        <p:sp>
          <p:nvSpPr>
            <p:cNvPr id="5" name="Rectangle 4">
              <a:extLst>
                <a:ext uri="{FF2B5EF4-FFF2-40B4-BE49-F238E27FC236}">
                  <a16:creationId xmlns:a16="http://schemas.microsoft.com/office/drawing/2014/main" id="{6D5A2EE3-6FBA-6643-A2E6-9D3C6879E5E5}"/>
                </a:ext>
              </a:extLst>
            </p:cNvPr>
            <p:cNvSpPr>
              <a:spLocks/>
            </p:cNvSpPr>
            <p:nvPr/>
          </p:nvSpPr>
          <p:spPr bwMode="auto">
            <a:xfrm>
              <a:off x="36740176" y="18314677"/>
              <a:ext cx="35" cy="60202"/>
            </a:xfrm>
            <a:prstGeom prst="rect">
              <a:avLst/>
            </a:prstGeom>
            <a:noFill/>
            <a:ln>
              <a:noFill/>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 uri="{91240B29-F687-4f45-9708-019B960494DF}">
                <a14:hiddenLine xmlns:mc="http://schemas.openxmlformats.org/markup-compatibility/2006" xmlns:mv="urn:schemas-microsoft-com:mac:vml"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1049" dirty="0">
                <a:solidFill>
                  <a:schemeClr val="tx1"/>
                </a:solidFill>
                <a:cs typeface="Gill Sans" charset="0"/>
              </a:endParaRPr>
            </a:p>
          </p:txBody>
        </p:sp>
        <p:sp>
          <p:nvSpPr>
            <p:cNvPr id="6" name="Oval 5">
              <a:extLst>
                <a:ext uri="{FF2B5EF4-FFF2-40B4-BE49-F238E27FC236}">
                  <a16:creationId xmlns:a16="http://schemas.microsoft.com/office/drawing/2014/main" id="{71E16914-30F6-9D48-97AE-67E273C8F7D2}"/>
                </a:ext>
              </a:extLst>
            </p:cNvPr>
            <p:cNvSpPr>
              <a:spLocks/>
            </p:cNvSpPr>
            <p:nvPr/>
          </p:nvSpPr>
          <p:spPr bwMode="auto">
            <a:xfrm rot="6540714">
              <a:off x="36631767" y="17673092"/>
              <a:ext cx="176935" cy="123645"/>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dirty="0">
                  <a:solidFill>
                    <a:srgbClr val="FFFFFF"/>
                  </a:solidFill>
                  <a:effectLst>
                    <a:outerShdw blurRad="38100" dist="38100" dir="2700000" algn="tl">
                      <a:srgbClr val="000000"/>
                    </a:outerShdw>
                  </a:effectLst>
                  <a:ea typeface="Gill Sans" charset="0"/>
                  <a:cs typeface="Gill Sans" charset="0"/>
                </a:rPr>
                <a:t>Cy5</a:t>
              </a:r>
            </a:p>
          </p:txBody>
        </p:sp>
        <p:sp>
          <p:nvSpPr>
            <p:cNvPr id="7" name="Line 13">
              <a:extLst>
                <a:ext uri="{FF2B5EF4-FFF2-40B4-BE49-F238E27FC236}">
                  <a16:creationId xmlns:a16="http://schemas.microsoft.com/office/drawing/2014/main" id="{66F5C4CC-5CC4-2E4C-9AF3-FFE695DAC3DA}"/>
                </a:ext>
              </a:extLst>
            </p:cNvPr>
            <p:cNvSpPr>
              <a:spLocks noChangeShapeType="1"/>
            </p:cNvSpPr>
            <p:nvPr/>
          </p:nvSpPr>
          <p:spPr bwMode="auto">
            <a:xfrm>
              <a:off x="36331198" y="18165452"/>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grpSp>
          <p:nvGrpSpPr>
            <p:cNvPr id="8" name="Group 7">
              <a:extLst>
                <a:ext uri="{FF2B5EF4-FFF2-40B4-BE49-F238E27FC236}">
                  <a16:creationId xmlns:a16="http://schemas.microsoft.com/office/drawing/2014/main" id="{DB493958-4D6F-3347-9996-7D9266DB93D4}"/>
                </a:ext>
              </a:extLst>
            </p:cNvPr>
            <p:cNvGrpSpPr/>
            <p:nvPr/>
          </p:nvGrpSpPr>
          <p:grpSpPr>
            <a:xfrm flipH="1">
              <a:off x="36033504" y="16862572"/>
              <a:ext cx="728970" cy="945046"/>
              <a:chOff x="36117375" y="16868103"/>
              <a:chExt cx="969885" cy="945046"/>
            </a:xfrm>
          </p:grpSpPr>
          <p:sp>
            <p:nvSpPr>
              <p:cNvPr id="18" name="Freeform 17">
                <a:extLst>
                  <a:ext uri="{FF2B5EF4-FFF2-40B4-BE49-F238E27FC236}">
                    <a16:creationId xmlns:a16="http://schemas.microsoft.com/office/drawing/2014/main" id="{3CA5CAA7-F989-874A-8D7C-CCEF593B14E5}"/>
                  </a:ext>
                </a:extLst>
              </p:cNvPr>
              <p:cNvSpPr/>
              <p:nvPr/>
            </p:nvSpPr>
            <p:spPr>
              <a:xfrm>
                <a:off x="36379520" y="16990862"/>
                <a:ext cx="609195" cy="822287"/>
              </a:xfrm>
              <a:custGeom>
                <a:avLst/>
                <a:gdLst>
                  <a:gd name="connsiteX0" fmla="*/ 447472 w 867254"/>
                  <a:gd name="connsiteY0" fmla="*/ 1478604 h 1478604"/>
                  <a:gd name="connsiteX1" fmla="*/ 321013 w 867254"/>
                  <a:gd name="connsiteY1" fmla="*/ 865762 h 1478604"/>
                  <a:gd name="connsiteX2" fmla="*/ 865762 w 867254"/>
                  <a:gd name="connsiteY2" fmla="*/ 612843 h 1478604"/>
                  <a:gd name="connsiteX3" fmla="*/ 466928 w 867254"/>
                  <a:gd name="connsiteY3" fmla="*/ 165370 h 1478604"/>
                  <a:gd name="connsiteX4" fmla="*/ 0 w 867254"/>
                  <a:gd name="connsiteY4" fmla="*/ 0 h 1478604"/>
                  <a:gd name="connsiteX5" fmla="*/ 0 w 867254"/>
                  <a:gd name="connsiteY5" fmla="*/ 0 h 147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254" h="1478604">
                    <a:moveTo>
                      <a:pt x="447472" y="1478604"/>
                    </a:moveTo>
                    <a:cubicBezTo>
                      <a:pt x="349385" y="1244329"/>
                      <a:pt x="251298" y="1010055"/>
                      <a:pt x="321013" y="865762"/>
                    </a:cubicBezTo>
                    <a:cubicBezTo>
                      <a:pt x="390728" y="721469"/>
                      <a:pt x="841443" y="729575"/>
                      <a:pt x="865762" y="612843"/>
                    </a:cubicBezTo>
                    <a:cubicBezTo>
                      <a:pt x="890081" y="496111"/>
                      <a:pt x="611222" y="267510"/>
                      <a:pt x="466928" y="165370"/>
                    </a:cubicBezTo>
                    <a:cubicBezTo>
                      <a:pt x="322634" y="63230"/>
                      <a:pt x="0" y="0"/>
                      <a:pt x="0" y="0"/>
                    </a:cubicBez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9" dirty="0"/>
              </a:p>
            </p:txBody>
          </p:sp>
          <p:sp>
            <p:nvSpPr>
              <p:cNvPr id="19" name="Line 28">
                <a:extLst>
                  <a:ext uri="{FF2B5EF4-FFF2-40B4-BE49-F238E27FC236}">
                    <a16:creationId xmlns:a16="http://schemas.microsoft.com/office/drawing/2014/main" id="{ECFB8665-F4EC-D543-B5D6-A9F622012A0A}"/>
                  </a:ext>
                </a:extLst>
              </p:cNvPr>
              <p:cNvSpPr>
                <a:spLocks noChangeShapeType="1"/>
              </p:cNvSpPr>
              <p:nvPr/>
            </p:nvSpPr>
            <p:spPr bwMode="auto">
              <a:xfrm>
                <a:off x="36550492" y="17755081"/>
                <a:ext cx="143013" cy="5002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0" name="Line 28">
                <a:extLst>
                  <a:ext uri="{FF2B5EF4-FFF2-40B4-BE49-F238E27FC236}">
                    <a16:creationId xmlns:a16="http://schemas.microsoft.com/office/drawing/2014/main" id="{889069CA-3814-834F-8506-CC1950B4821B}"/>
                  </a:ext>
                </a:extLst>
              </p:cNvPr>
              <p:cNvSpPr>
                <a:spLocks noChangeShapeType="1"/>
              </p:cNvSpPr>
              <p:nvPr/>
            </p:nvSpPr>
            <p:spPr bwMode="auto">
              <a:xfrm>
                <a:off x="36522718" y="17618793"/>
                <a:ext cx="113064" cy="8653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1" name="Line 28">
                <a:extLst>
                  <a:ext uri="{FF2B5EF4-FFF2-40B4-BE49-F238E27FC236}">
                    <a16:creationId xmlns:a16="http://schemas.microsoft.com/office/drawing/2014/main" id="{9CC6DA5A-32EA-984A-91DA-CE66D1ED4626}"/>
                  </a:ext>
                </a:extLst>
              </p:cNvPr>
              <p:cNvSpPr>
                <a:spLocks noChangeShapeType="1"/>
              </p:cNvSpPr>
              <p:nvPr/>
            </p:nvSpPr>
            <p:spPr bwMode="auto">
              <a:xfrm flipH="1">
                <a:off x="36598895" y="17512431"/>
                <a:ext cx="121230" cy="55793"/>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2" name="Line 28">
                <a:extLst>
                  <a:ext uri="{FF2B5EF4-FFF2-40B4-BE49-F238E27FC236}">
                    <a16:creationId xmlns:a16="http://schemas.microsoft.com/office/drawing/2014/main" id="{F82E7465-3C83-7843-A379-56C4862416E6}"/>
                  </a:ext>
                </a:extLst>
              </p:cNvPr>
              <p:cNvSpPr>
                <a:spLocks noChangeShapeType="1"/>
              </p:cNvSpPr>
              <p:nvPr/>
            </p:nvSpPr>
            <p:spPr bwMode="auto">
              <a:xfrm>
                <a:off x="36522718" y="17339108"/>
                <a:ext cx="94339" cy="11441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3" name="Line 28">
                <a:extLst>
                  <a:ext uri="{FF2B5EF4-FFF2-40B4-BE49-F238E27FC236}">
                    <a16:creationId xmlns:a16="http://schemas.microsoft.com/office/drawing/2014/main" id="{036C40C5-A1C0-914A-99F1-415439F6D8DE}"/>
                  </a:ext>
                </a:extLst>
              </p:cNvPr>
              <p:cNvSpPr>
                <a:spLocks noChangeShapeType="1"/>
              </p:cNvSpPr>
              <p:nvPr/>
            </p:nvSpPr>
            <p:spPr bwMode="auto">
              <a:xfrm>
                <a:off x="36693505" y="17292998"/>
                <a:ext cx="16522" cy="12258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4" name="Line 28">
                <a:extLst>
                  <a:ext uri="{FF2B5EF4-FFF2-40B4-BE49-F238E27FC236}">
                    <a16:creationId xmlns:a16="http://schemas.microsoft.com/office/drawing/2014/main" id="{B64B3B1C-0DDA-1348-B1E5-CF061F3B97E5}"/>
                  </a:ext>
                </a:extLst>
              </p:cNvPr>
              <p:cNvSpPr>
                <a:spLocks noChangeShapeType="1"/>
              </p:cNvSpPr>
              <p:nvPr/>
            </p:nvSpPr>
            <p:spPr bwMode="auto">
              <a:xfrm flipH="1" flipV="1">
                <a:off x="36817101" y="17394946"/>
                <a:ext cx="147190" cy="46635"/>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5" name="Line 28">
                <a:extLst>
                  <a:ext uri="{FF2B5EF4-FFF2-40B4-BE49-F238E27FC236}">
                    <a16:creationId xmlns:a16="http://schemas.microsoft.com/office/drawing/2014/main" id="{E5417761-74B9-264D-955C-A3DE36011B47}"/>
                  </a:ext>
                </a:extLst>
              </p:cNvPr>
              <p:cNvSpPr>
                <a:spLocks noChangeShapeType="1"/>
              </p:cNvSpPr>
              <p:nvPr/>
            </p:nvSpPr>
            <p:spPr bwMode="auto">
              <a:xfrm>
                <a:off x="36873269" y="17291784"/>
                <a:ext cx="113590" cy="2146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6" name="Line 28">
                <a:extLst>
                  <a:ext uri="{FF2B5EF4-FFF2-40B4-BE49-F238E27FC236}">
                    <a16:creationId xmlns:a16="http://schemas.microsoft.com/office/drawing/2014/main" id="{525B8287-1BE6-C643-9352-6A29FB769DEB}"/>
                  </a:ext>
                </a:extLst>
              </p:cNvPr>
              <p:cNvSpPr>
                <a:spLocks noChangeShapeType="1"/>
              </p:cNvSpPr>
              <p:nvPr/>
            </p:nvSpPr>
            <p:spPr bwMode="auto">
              <a:xfrm flipH="1">
                <a:off x="36964290" y="17184612"/>
                <a:ext cx="75227" cy="8163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7" name="Line 28">
                <a:extLst>
                  <a:ext uri="{FF2B5EF4-FFF2-40B4-BE49-F238E27FC236}">
                    <a16:creationId xmlns:a16="http://schemas.microsoft.com/office/drawing/2014/main" id="{FCB650AE-92ED-D946-9BA7-08573399FCD1}"/>
                  </a:ext>
                </a:extLst>
              </p:cNvPr>
              <p:cNvSpPr>
                <a:spLocks noChangeShapeType="1"/>
              </p:cNvSpPr>
              <p:nvPr/>
            </p:nvSpPr>
            <p:spPr bwMode="auto">
              <a:xfrm>
                <a:off x="36646146" y="17148490"/>
                <a:ext cx="173446" cy="444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8" name="Line 28">
                <a:extLst>
                  <a:ext uri="{FF2B5EF4-FFF2-40B4-BE49-F238E27FC236}">
                    <a16:creationId xmlns:a16="http://schemas.microsoft.com/office/drawing/2014/main" id="{558C9D8B-EEB2-BB4B-AF52-FBD26A5A9882}"/>
                  </a:ext>
                </a:extLst>
              </p:cNvPr>
              <p:cNvSpPr>
                <a:spLocks noChangeShapeType="1"/>
              </p:cNvSpPr>
              <p:nvPr/>
            </p:nvSpPr>
            <p:spPr bwMode="auto">
              <a:xfrm>
                <a:off x="36512481" y="17076332"/>
                <a:ext cx="206112" cy="1719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9" name="Line 28">
                <a:extLst>
                  <a:ext uri="{FF2B5EF4-FFF2-40B4-BE49-F238E27FC236}">
                    <a16:creationId xmlns:a16="http://schemas.microsoft.com/office/drawing/2014/main" id="{88DCF201-AB54-BA4A-AAE4-1BA16D229861}"/>
                  </a:ext>
                </a:extLst>
              </p:cNvPr>
              <p:cNvSpPr>
                <a:spLocks noChangeShapeType="1"/>
              </p:cNvSpPr>
              <p:nvPr/>
            </p:nvSpPr>
            <p:spPr bwMode="auto">
              <a:xfrm flipH="1" flipV="1">
                <a:off x="36470513" y="16914585"/>
                <a:ext cx="44032" cy="10284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0" name="Line 28">
                <a:extLst>
                  <a:ext uri="{FF2B5EF4-FFF2-40B4-BE49-F238E27FC236}">
                    <a16:creationId xmlns:a16="http://schemas.microsoft.com/office/drawing/2014/main" id="{2B757F46-3F7F-924D-95A6-B300FB8E0183}"/>
                  </a:ext>
                </a:extLst>
              </p:cNvPr>
              <p:cNvSpPr>
                <a:spLocks noChangeShapeType="1"/>
              </p:cNvSpPr>
              <p:nvPr/>
            </p:nvSpPr>
            <p:spPr bwMode="auto">
              <a:xfrm flipH="1">
                <a:off x="36371969" y="16997601"/>
                <a:ext cx="36644" cy="69602"/>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1" name="Line 28">
                <a:extLst>
                  <a:ext uri="{FF2B5EF4-FFF2-40B4-BE49-F238E27FC236}">
                    <a16:creationId xmlns:a16="http://schemas.microsoft.com/office/drawing/2014/main" id="{24640091-C42E-D449-8DB7-2AB6C2B77462}"/>
                  </a:ext>
                </a:extLst>
              </p:cNvPr>
              <p:cNvSpPr>
                <a:spLocks noChangeShapeType="1"/>
              </p:cNvSpPr>
              <p:nvPr/>
            </p:nvSpPr>
            <p:spPr bwMode="auto">
              <a:xfrm>
                <a:off x="36598894" y="16971230"/>
                <a:ext cx="12096" cy="7147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2" name="Line 28">
                <a:extLst>
                  <a:ext uri="{FF2B5EF4-FFF2-40B4-BE49-F238E27FC236}">
                    <a16:creationId xmlns:a16="http://schemas.microsoft.com/office/drawing/2014/main" id="{261EC7ED-E1B1-2B4B-AD34-000DBA5F499B}"/>
                  </a:ext>
                </a:extLst>
              </p:cNvPr>
              <p:cNvSpPr>
                <a:spLocks noChangeShapeType="1"/>
              </p:cNvSpPr>
              <p:nvPr/>
            </p:nvSpPr>
            <p:spPr bwMode="auto">
              <a:xfrm flipH="1">
                <a:off x="36918364" y="17331373"/>
                <a:ext cx="168896" cy="4508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3" name="Line 28">
                <a:extLst>
                  <a:ext uri="{FF2B5EF4-FFF2-40B4-BE49-F238E27FC236}">
                    <a16:creationId xmlns:a16="http://schemas.microsoft.com/office/drawing/2014/main" id="{19955EBA-BF1E-0440-A13A-E2358A05EE5F}"/>
                  </a:ext>
                </a:extLst>
              </p:cNvPr>
              <p:cNvSpPr>
                <a:spLocks noChangeShapeType="1"/>
              </p:cNvSpPr>
              <p:nvPr/>
            </p:nvSpPr>
            <p:spPr bwMode="auto">
              <a:xfrm>
                <a:off x="36893202" y="17094420"/>
                <a:ext cx="25423" cy="13629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5" name="Oval 34">
                <a:extLst>
                  <a:ext uri="{FF2B5EF4-FFF2-40B4-BE49-F238E27FC236}">
                    <a16:creationId xmlns:a16="http://schemas.microsoft.com/office/drawing/2014/main" id="{2EAA1EA1-EF70-4E4B-A63D-636D521ED69F}"/>
                  </a:ext>
                </a:extLst>
              </p:cNvPr>
              <p:cNvSpPr>
                <a:spLocks/>
              </p:cNvSpPr>
              <p:nvPr/>
            </p:nvSpPr>
            <p:spPr bwMode="auto">
              <a:xfrm rot="2811128">
                <a:off x="36166539" y="16818939"/>
                <a:ext cx="159300" cy="257627"/>
              </a:xfrm>
              <a:prstGeom prst="ellipse">
                <a:avLst/>
              </a:prstGeom>
              <a:solidFill>
                <a:schemeClr val="tx1"/>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dirty="0">
                    <a:solidFill>
                      <a:srgbClr val="FFFFFF"/>
                    </a:solidFill>
                    <a:effectLst>
                      <a:outerShdw blurRad="38100" dist="38100" dir="2700000" algn="tl">
                        <a:srgbClr val="000000"/>
                      </a:outerShdw>
                    </a:effectLst>
                    <a:ea typeface="Gill Sans" charset="0"/>
                    <a:cs typeface="Gill Sans" charset="0"/>
                  </a:rPr>
                  <a:t>Cy3</a:t>
                </a:r>
              </a:p>
            </p:txBody>
          </p:sp>
        </p:grpSp>
        <p:sp>
          <p:nvSpPr>
            <p:cNvPr id="10" name="Line 13">
              <a:extLst>
                <a:ext uri="{FF2B5EF4-FFF2-40B4-BE49-F238E27FC236}">
                  <a16:creationId xmlns:a16="http://schemas.microsoft.com/office/drawing/2014/main" id="{17149E63-0B65-8F40-B2A5-CFE49967D194}"/>
                </a:ext>
              </a:extLst>
            </p:cNvPr>
            <p:cNvSpPr>
              <a:spLocks noChangeShapeType="1"/>
            </p:cNvSpPr>
            <p:nvPr/>
          </p:nvSpPr>
          <p:spPr bwMode="auto">
            <a:xfrm>
              <a:off x="36340229" y="18067821"/>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11" name="Line 13">
              <a:extLst>
                <a:ext uri="{FF2B5EF4-FFF2-40B4-BE49-F238E27FC236}">
                  <a16:creationId xmlns:a16="http://schemas.microsoft.com/office/drawing/2014/main" id="{44A122E6-FAE4-8048-BB6B-B22207CBAD38}"/>
                </a:ext>
              </a:extLst>
            </p:cNvPr>
            <p:cNvSpPr>
              <a:spLocks noChangeShapeType="1"/>
            </p:cNvSpPr>
            <p:nvPr/>
          </p:nvSpPr>
          <p:spPr bwMode="auto">
            <a:xfrm>
              <a:off x="36340229" y="17963047"/>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12" name="Line 13">
              <a:extLst>
                <a:ext uri="{FF2B5EF4-FFF2-40B4-BE49-F238E27FC236}">
                  <a16:creationId xmlns:a16="http://schemas.microsoft.com/office/drawing/2014/main" id="{9C773B2C-E5A3-9D41-9F1E-A2AF53452599}"/>
                </a:ext>
              </a:extLst>
            </p:cNvPr>
            <p:cNvSpPr>
              <a:spLocks noChangeShapeType="1"/>
            </p:cNvSpPr>
            <p:nvPr/>
          </p:nvSpPr>
          <p:spPr bwMode="auto">
            <a:xfrm>
              <a:off x="36331198" y="17863658"/>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3" name="Line 13">
              <a:extLst>
                <a:ext uri="{FF2B5EF4-FFF2-40B4-BE49-F238E27FC236}">
                  <a16:creationId xmlns:a16="http://schemas.microsoft.com/office/drawing/2014/main" id="{F9CD1846-FF90-6F49-9ECF-206D7A016000}"/>
                </a:ext>
              </a:extLst>
            </p:cNvPr>
            <p:cNvSpPr>
              <a:spLocks noChangeShapeType="1"/>
            </p:cNvSpPr>
            <p:nvPr/>
          </p:nvSpPr>
          <p:spPr bwMode="auto">
            <a:xfrm>
              <a:off x="36506805" y="18165452"/>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14" name="Line 13">
              <a:extLst>
                <a:ext uri="{FF2B5EF4-FFF2-40B4-BE49-F238E27FC236}">
                  <a16:creationId xmlns:a16="http://schemas.microsoft.com/office/drawing/2014/main" id="{D24C87AE-7CC9-504A-9C1F-DBA0A6FD9678}"/>
                </a:ext>
              </a:extLst>
            </p:cNvPr>
            <p:cNvSpPr>
              <a:spLocks noChangeShapeType="1"/>
            </p:cNvSpPr>
            <p:nvPr/>
          </p:nvSpPr>
          <p:spPr bwMode="auto">
            <a:xfrm>
              <a:off x="36517407" y="18072324"/>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5" name="Line 13">
              <a:extLst>
                <a:ext uri="{FF2B5EF4-FFF2-40B4-BE49-F238E27FC236}">
                  <a16:creationId xmlns:a16="http://schemas.microsoft.com/office/drawing/2014/main" id="{FECF7CB9-BCFE-6542-803B-88C115226868}"/>
                </a:ext>
              </a:extLst>
            </p:cNvPr>
            <p:cNvSpPr>
              <a:spLocks noChangeShapeType="1"/>
            </p:cNvSpPr>
            <p:nvPr/>
          </p:nvSpPr>
          <p:spPr bwMode="auto">
            <a:xfrm>
              <a:off x="36507716" y="17963047"/>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6" name="Line 13">
              <a:extLst>
                <a:ext uri="{FF2B5EF4-FFF2-40B4-BE49-F238E27FC236}">
                  <a16:creationId xmlns:a16="http://schemas.microsoft.com/office/drawing/2014/main" id="{F45A97C3-F45A-DF4A-88F7-E4C6304664C0}"/>
                </a:ext>
              </a:extLst>
            </p:cNvPr>
            <p:cNvSpPr>
              <a:spLocks noChangeShapeType="1"/>
            </p:cNvSpPr>
            <p:nvPr/>
          </p:nvSpPr>
          <p:spPr bwMode="auto">
            <a:xfrm>
              <a:off x="36507716" y="17863658"/>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grpSp>
      <p:sp>
        <p:nvSpPr>
          <p:cNvPr id="36" name="Rectangle 35">
            <a:extLst>
              <a:ext uri="{FF2B5EF4-FFF2-40B4-BE49-F238E27FC236}">
                <a16:creationId xmlns:a16="http://schemas.microsoft.com/office/drawing/2014/main" id="{26BC8E39-E35B-2945-93BA-E16B37E1629A}"/>
              </a:ext>
            </a:extLst>
          </p:cNvPr>
          <p:cNvSpPr/>
          <p:nvPr/>
        </p:nvSpPr>
        <p:spPr>
          <a:xfrm>
            <a:off x="0" y="0"/>
            <a:ext cx="12192000" cy="416794"/>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Hierarchy of possible fluctuations in DNA</a:t>
            </a:r>
          </a:p>
        </p:txBody>
      </p:sp>
      <p:sp>
        <p:nvSpPr>
          <p:cNvPr id="38" name="TextBox 37">
            <a:extLst>
              <a:ext uri="{FF2B5EF4-FFF2-40B4-BE49-F238E27FC236}">
                <a16:creationId xmlns:a16="http://schemas.microsoft.com/office/drawing/2014/main" id="{A13E85BF-1938-2C48-8B3A-C57C951E5BF1}"/>
              </a:ext>
            </a:extLst>
          </p:cNvPr>
          <p:cNvSpPr txBox="1"/>
          <p:nvPr/>
        </p:nvSpPr>
        <p:spPr>
          <a:xfrm>
            <a:off x="2992387" y="1068832"/>
            <a:ext cx="3688958" cy="646331"/>
          </a:xfrm>
          <a:prstGeom prst="rect">
            <a:avLst/>
          </a:prstGeom>
          <a:noFill/>
        </p:spPr>
        <p:txBody>
          <a:bodyPr wrap="square" rtlCol="0">
            <a:spAutoFit/>
          </a:bodyPr>
          <a:lstStyle/>
          <a:p>
            <a:r>
              <a:rPr lang="en-US" dirty="0"/>
              <a:t>1) </a:t>
            </a:r>
            <a:r>
              <a:rPr lang="en-US" b="1" dirty="0"/>
              <a:t>Photophysics of the dyes </a:t>
            </a:r>
            <a:r>
              <a:rPr lang="en-US" dirty="0"/>
              <a:t>(nanoseconds-microseconds)</a:t>
            </a:r>
          </a:p>
        </p:txBody>
      </p:sp>
      <p:sp>
        <p:nvSpPr>
          <p:cNvPr id="37" name="Rectangle 36">
            <a:extLst>
              <a:ext uri="{FF2B5EF4-FFF2-40B4-BE49-F238E27FC236}">
                <a16:creationId xmlns:a16="http://schemas.microsoft.com/office/drawing/2014/main" id="{D8B604B9-442A-6B40-9504-94BF38FB9A28}"/>
              </a:ext>
            </a:extLst>
          </p:cNvPr>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Photophysics</a:t>
            </a:r>
          </a:p>
        </p:txBody>
      </p:sp>
      <p:pic>
        <p:nvPicPr>
          <p:cNvPr id="41" name="Picture 40">
            <a:extLst>
              <a:ext uri="{FF2B5EF4-FFF2-40B4-BE49-F238E27FC236}">
                <a16:creationId xmlns:a16="http://schemas.microsoft.com/office/drawing/2014/main" id="{7AB548BF-1C19-584B-8B83-DFDBD43631C8}"/>
              </a:ext>
            </a:extLst>
          </p:cNvPr>
          <p:cNvPicPr>
            <a:picLocks noChangeAspect="1"/>
          </p:cNvPicPr>
          <p:nvPr/>
        </p:nvPicPr>
        <p:blipFill>
          <a:blip r:embed="rId3"/>
          <a:stretch>
            <a:fillRect/>
          </a:stretch>
        </p:blipFill>
        <p:spPr>
          <a:xfrm>
            <a:off x="7277235" y="477370"/>
            <a:ext cx="4343400" cy="2146300"/>
          </a:xfrm>
          <a:prstGeom prst="rect">
            <a:avLst/>
          </a:prstGeom>
        </p:spPr>
      </p:pic>
      <p:sp>
        <p:nvSpPr>
          <p:cNvPr id="34" name="Rectangle 33">
            <a:extLst>
              <a:ext uri="{FF2B5EF4-FFF2-40B4-BE49-F238E27FC236}">
                <a16:creationId xmlns:a16="http://schemas.microsoft.com/office/drawing/2014/main" id="{6DBC074C-EC92-5140-B992-B5946416BCF5}"/>
              </a:ext>
            </a:extLst>
          </p:cNvPr>
          <p:cNvSpPr/>
          <p:nvPr/>
        </p:nvSpPr>
        <p:spPr>
          <a:xfrm>
            <a:off x="7261600" y="2634213"/>
            <a:ext cx="4930400" cy="523220"/>
          </a:xfrm>
          <a:prstGeom prst="rect">
            <a:avLst/>
          </a:prstGeom>
        </p:spPr>
        <p:txBody>
          <a:bodyPr wrap="square">
            <a:spAutoFit/>
          </a:bodyPr>
          <a:lstStyle/>
          <a:p>
            <a:r>
              <a:rPr lang="en-US" sz="1400" dirty="0"/>
              <a:t>Protein Environment and DNA Orientation Affect Protein induced Cy3 Fluorescence Enhancement (PIFE). 2019 Nguyen, Lohman BPJ</a:t>
            </a:r>
          </a:p>
        </p:txBody>
      </p:sp>
      <p:pic>
        <p:nvPicPr>
          <p:cNvPr id="50" name="Picture 49">
            <a:extLst>
              <a:ext uri="{FF2B5EF4-FFF2-40B4-BE49-F238E27FC236}">
                <a16:creationId xmlns:a16="http://schemas.microsoft.com/office/drawing/2014/main" id="{19BFACA9-BC6B-4F45-BA6C-9A331A5C3F5F}"/>
              </a:ext>
            </a:extLst>
          </p:cNvPr>
          <p:cNvPicPr>
            <a:picLocks noChangeAspect="1"/>
          </p:cNvPicPr>
          <p:nvPr/>
        </p:nvPicPr>
        <p:blipFill>
          <a:blip r:embed="rId4"/>
          <a:stretch>
            <a:fillRect/>
          </a:stretch>
        </p:blipFill>
        <p:spPr>
          <a:xfrm>
            <a:off x="7814389" y="3643100"/>
            <a:ext cx="3523736" cy="1971199"/>
          </a:xfrm>
          <a:prstGeom prst="rect">
            <a:avLst/>
          </a:prstGeom>
        </p:spPr>
      </p:pic>
      <p:grpSp>
        <p:nvGrpSpPr>
          <p:cNvPr id="54" name="Group 53">
            <a:extLst>
              <a:ext uri="{FF2B5EF4-FFF2-40B4-BE49-F238E27FC236}">
                <a16:creationId xmlns:a16="http://schemas.microsoft.com/office/drawing/2014/main" id="{22650CBF-E568-9540-BA4D-F7AB6005D881}"/>
              </a:ext>
            </a:extLst>
          </p:cNvPr>
          <p:cNvGrpSpPr/>
          <p:nvPr/>
        </p:nvGrpSpPr>
        <p:grpSpPr>
          <a:xfrm>
            <a:off x="2324080" y="1944274"/>
            <a:ext cx="5081758" cy="3968425"/>
            <a:chOff x="2324080" y="1944274"/>
            <a:chExt cx="5081758" cy="3968425"/>
          </a:xfrm>
        </p:grpSpPr>
        <p:grpSp>
          <p:nvGrpSpPr>
            <p:cNvPr id="46" name="Group 45">
              <a:extLst>
                <a:ext uri="{FF2B5EF4-FFF2-40B4-BE49-F238E27FC236}">
                  <a16:creationId xmlns:a16="http://schemas.microsoft.com/office/drawing/2014/main" id="{BBA14DBE-8072-4E4D-A2C5-D7134C07924D}"/>
                </a:ext>
              </a:extLst>
            </p:cNvPr>
            <p:cNvGrpSpPr/>
            <p:nvPr/>
          </p:nvGrpSpPr>
          <p:grpSpPr>
            <a:xfrm>
              <a:off x="2483420" y="1944274"/>
              <a:ext cx="4608208" cy="3299798"/>
              <a:chOff x="2849718" y="357538"/>
              <a:chExt cx="7220141" cy="5170123"/>
            </a:xfrm>
          </p:grpSpPr>
          <p:pic>
            <p:nvPicPr>
              <p:cNvPr id="47" name="Picture 46">
                <a:extLst>
                  <a:ext uri="{FF2B5EF4-FFF2-40B4-BE49-F238E27FC236}">
                    <a16:creationId xmlns:a16="http://schemas.microsoft.com/office/drawing/2014/main" id="{9798F607-297E-874A-B21E-0D756D17D89E}"/>
                  </a:ext>
                </a:extLst>
              </p:cNvPr>
              <p:cNvPicPr>
                <a:picLocks noChangeAspect="1"/>
              </p:cNvPicPr>
              <p:nvPr/>
            </p:nvPicPr>
            <p:blipFill>
              <a:blip r:embed="rId5"/>
              <a:stretch>
                <a:fillRect/>
              </a:stretch>
            </p:blipFill>
            <p:spPr>
              <a:xfrm>
                <a:off x="2849718" y="1031861"/>
                <a:ext cx="6286500" cy="4495800"/>
              </a:xfrm>
              <a:prstGeom prst="rect">
                <a:avLst/>
              </a:prstGeom>
            </p:spPr>
          </p:pic>
          <p:sp>
            <p:nvSpPr>
              <p:cNvPr id="48" name="TextBox 47">
                <a:extLst>
                  <a:ext uri="{FF2B5EF4-FFF2-40B4-BE49-F238E27FC236}">
                    <a16:creationId xmlns:a16="http://schemas.microsoft.com/office/drawing/2014/main" id="{9684B5EA-B44B-A946-86CD-FF506DA6E481}"/>
                  </a:ext>
                </a:extLst>
              </p:cNvPr>
              <p:cNvSpPr txBox="1"/>
              <p:nvPr/>
            </p:nvSpPr>
            <p:spPr>
              <a:xfrm>
                <a:off x="3127002" y="357538"/>
                <a:ext cx="6942857" cy="626892"/>
              </a:xfrm>
              <a:prstGeom prst="rect">
                <a:avLst/>
              </a:prstGeom>
              <a:noFill/>
            </p:spPr>
            <p:txBody>
              <a:bodyPr wrap="square" rtlCol="0">
                <a:spAutoFit/>
              </a:bodyPr>
              <a:lstStyle/>
              <a:p>
                <a:r>
                  <a:rPr lang="en-US" sz="2000" dirty="0">
                    <a:solidFill>
                      <a:srgbClr val="0432FF"/>
                    </a:solidFill>
                  </a:rPr>
                  <a:t>Hypothetical Potential energy surface</a:t>
                </a:r>
              </a:p>
            </p:txBody>
          </p:sp>
        </p:grpSp>
        <p:sp>
          <p:nvSpPr>
            <p:cNvPr id="49" name="TextBox 48">
              <a:extLst>
                <a:ext uri="{FF2B5EF4-FFF2-40B4-BE49-F238E27FC236}">
                  <a16:creationId xmlns:a16="http://schemas.microsoft.com/office/drawing/2014/main" id="{822C4FBD-B323-3040-9E20-E434720DAB53}"/>
                </a:ext>
              </a:extLst>
            </p:cNvPr>
            <p:cNvSpPr txBox="1"/>
            <p:nvPr/>
          </p:nvSpPr>
          <p:spPr>
            <a:xfrm>
              <a:off x="2324080" y="5266368"/>
              <a:ext cx="5081758" cy="646331"/>
            </a:xfrm>
            <a:prstGeom prst="rect">
              <a:avLst/>
            </a:prstGeom>
            <a:noFill/>
          </p:spPr>
          <p:txBody>
            <a:bodyPr wrap="square" rtlCol="0">
              <a:spAutoFit/>
            </a:bodyPr>
            <a:lstStyle/>
            <a:p>
              <a:r>
                <a:rPr lang="en-US" dirty="0"/>
                <a:t>Reaction coordinate ϴ specifies rotation about the C-C Bond of  Cyanine Dyes</a:t>
              </a:r>
            </a:p>
          </p:txBody>
        </p:sp>
        <p:sp>
          <p:nvSpPr>
            <p:cNvPr id="51" name="TextBox 50">
              <a:extLst>
                <a:ext uri="{FF2B5EF4-FFF2-40B4-BE49-F238E27FC236}">
                  <a16:creationId xmlns:a16="http://schemas.microsoft.com/office/drawing/2014/main" id="{22973451-21C5-CB4C-9CAD-3B179CE764B8}"/>
                </a:ext>
              </a:extLst>
            </p:cNvPr>
            <p:cNvSpPr txBox="1"/>
            <p:nvPr/>
          </p:nvSpPr>
          <p:spPr>
            <a:xfrm>
              <a:off x="6261454" y="4007333"/>
              <a:ext cx="830174" cy="523220"/>
            </a:xfrm>
            <a:prstGeom prst="rect">
              <a:avLst/>
            </a:prstGeom>
            <a:noFill/>
          </p:spPr>
          <p:txBody>
            <a:bodyPr wrap="square" rtlCol="0">
              <a:spAutoFit/>
            </a:bodyPr>
            <a:lstStyle/>
            <a:p>
              <a:r>
                <a:rPr lang="en-US" sz="1400" dirty="0"/>
                <a:t>Ground state</a:t>
              </a:r>
            </a:p>
          </p:txBody>
        </p:sp>
        <p:sp>
          <p:nvSpPr>
            <p:cNvPr id="52" name="TextBox 51">
              <a:extLst>
                <a:ext uri="{FF2B5EF4-FFF2-40B4-BE49-F238E27FC236}">
                  <a16:creationId xmlns:a16="http://schemas.microsoft.com/office/drawing/2014/main" id="{66AA5A8B-517A-614A-92AE-16BA90C848B1}"/>
                </a:ext>
              </a:extLst>
            </p:cNvPr>
            <p:cNvSpPr txBox="1"/>
            <p:nvPr/>
          </p:nvSpPr>
          <p:spPr>
            <a:xfrm>
              <a:off x="6261454" y="3238410"/>
              <a:ext cx="857406" cy="523220"/>
            </a:xfrm>
            <a:prstGeom prst="rect">
              <a:avLst/>
            </a:prstGeom>
            <a:noFill/>
          </p:spPr>
          <p:txBody>
            <a:bodyPr wrap="square" rtlCol="0">
              <a:spAutoFit/>
            </a:bodyPr>
            <a:lstStyle/>
            <a:p>
              <a:r>
                <a:rPr lang="en-US" sz="1400" dirty="0"/>
                <a:t>Triplet state</a:t>
              </a:r>
            </a:p>
          </p:txBody>
        </p:sp>
        <p:sp>
          <p:nvSpPr>
            <p:cNvPr id="53" name="TextBox 52">
              <a:extLst>
                <a:ext uri="{FF2B5EF4-FFF2-40B4-BE49-F238E27FC236}">
                  <a16:creationId xmlns:a16="http://schemas.microsoft.com/office/drawing/2014/main" id="{F681FAF8-427A-EF4D-8803-521CE1C5CC56}"/>
                </a:ext>
              </a:extLst>
            </p:cNvPr>
            <p:cNvSpPr txBox="1"/>
            <p:nvPr/>
          </p:nvSpPr>
          <p:spPr>
            <a:xfrm>
              <a:off x="6200533" y="2331812"/>
              <a:ext cx="1007964" cy="738664"/>
            </a:xfrm>
            <a:prstGeom prst="rect">
              <a:avLst/>
            </a:prstGeom>
            <a:noFill/>
          </p:spPr>
          <p:txBody>
            <a:bodyPr wrap="square" rtlCol="0">
              <a:spAutoFit/>
            </a:bodyPr>
            <a:lstStyle/>
            <a:p>
              <a:r>
                <a:rPr lang="en-US" sz="1400" dirty="0"/>
                <a:t>Excited singlet state</a:t>
              </a:r>
            </a:p>
          </p:txBody>
        </p:sp>
      </p:grpSp>
      <p:sp>
        <p:nvSpPr>
          <p:cNvPr id="55" name="Rectangle 54">
            <a:extLst>
              <a:ext uri="{FF2B5EF4-FFF2-40B4-BE49-F238E27FC236}">
                <a16:creationId xmlns:a16="http://schemas.microsoft.com/office/drawing/2014/main" id="{8CC4C8A7-EB78-244D-B740-B6E63C7C90E5}"/>
              </a:ext>
            </a:extLst>
          </p:cNvPr>
          <p:cNvSpPr/>
          <p:nvPr/>
        </p:nvSpPr>
        <p:spPr>
          <a:xfrm>
            <a:off x="1266525" y="5953096"/>
            <a:ext cx="6825343" cy="461665"/>
          </a:xfrm>
          <a:prstGeom prst="rect">
            <a:avLst/>
          </a:prstGeom>
        </p:spPr>
        <p:txBody>
          <a:bodyPr wrap="square">
            <a:spAutoFit/>
          </a:bodyPr>
          <a:lstStyle/>
          <a:p>
            <a:pPr marL="304800" indent="-304800" algn="ctr"/>
            <a:r>
              <a:rPr lang="en-US" sz="1200" dirty="0"/>
              <a:t>Lee, W., Von Hippel, P. H., &amp; Marcus, A. H. (2014). Internally labeled Cy3/Cy5 DNA constructs show greatly enhanced photo-stability in single-molecule FRET experiments. </a:t>
            </a:r>
            <a:r>
              <a:rPr lang="en-US" sz="1200" i="1" dirty="0"/>
              <a:t>Nucleic Acids Research</a:t>
            </a:r>
            <a:endParaRPr lang="en-US" sz="1200" dirty="0"/>
          </a:p>
        </p:txBody>
      </p:sp>
    </p:spTree>
    <p:extLst>
      <p:ext uri="{BB962C8B-B14F-4D97-AF65-F5344CB8AC3E}">
        <p14:creationId xmlns:p14="http://schemas.microsoft.com/office/powerpoint/2010/main" val="1648766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300B3CC-F37B-9A4D-A1D4-448D1AAECD55}"/>
              </a:ext>
            </a:extLst>
          </p:cNvPr>
          <p:cNvSpPr/>
          <p:nvPr/>
        </p:nvSpPr>
        <p:spPr>
          <a:xfrm>
            <a:off x="0" y="0"/>
            <a:ext cx="12192000" cy="438941"/>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Photophysics of the Cyanine Fluorophores</a:t>
            </a:r>
          </a:p>
        </p:txBody>
      </p:sp>
      <p:sp>
        <p:nvSpPr>
          <p:cNvPr id="13" name="Rectangle 12">
            <a:extLst>
              <a:ext uri="{FF2B5EF4-FFF2-40B4-BE49-F238E27FC236}">
                <a16:creationId xmlns:a16="http://schemas.microsoft.com/office/drawing/2014/main" id="{B0C42378-CFF3-C640-9DDD-EA0B36CD9156}"/>
              </a:ext>
            </a:extLst>
          </p:cNvPr>
          <p:cNvSpPr/>
          <p:nvPr/>
        </p:nvSpPr>
        <p:spPr>
          <a:xfrm>
            <a:off x="0" y="6120581"/>
            <a:ext cx="12192000" cy="748687"/>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04800" indent="-304800" algn="ctr"/>
            <a:r>
              <a:rPr lang="en-US" dirty="0">
                <a:solidFill>
                  <a:schemeClr val="bg1"/>
                </a:solidFill>
              </a:rPr>
              <a:t>Lee, W., Von Hippel, P. H., &amp; Marcus, A. H. (2014). Internally labeled Cy3/Cy5 DNA constructs show greatly enhanced photo-stability in single-molecule FRET experiments. </a:t>
            </a:r>
            <a:r>
              <a:rPr lang="en-US" i="1" dirty="0">
                <a:solidFill>
                  <a:schemeClr val="bg1"/>
                </a:solidFill>
              </a:rPr>
              <a:t>Nucleic Acids Research</a:t>
            </a:r>
            <a:endParaRPr lang="en-US" dirty="0">
              <a:solidFill>
                <a:schemeClr val="bg1"/>
              </a:solidFill>
            </a:endParaRPr>
          </a:p>
        </p:txBody>
      </p:sp>
      <p:grpSp>
        <p:nvGrpSpPr>
          <p:cNvPr id="8" name="Group 7">
            <a:extLst>
              <a:ext uri="{FF2B5EF4-FFF2-40B4-BE49-F238E27FC236}">
                <a16:creationId xmlns:a16="http://schemas.microsoft.com/office/drawing/2014/main" id="{2C65C84A-91BB-2340-B596-6C69E9103856}"/>
              </a:ext>
            </a:extLst>
          </p:cNvPr>
          <p:cNvGrpSpPr/>
          <p:nvPr/>
        </p:nvGrpSpPr>
        <p:grpSpPr>
          <a:xfrm>
            <a:off x="150471" y="594666"/>
            <a:ext cx="5862930" cy="4648666"/>
            <a:chOff x="2849718" y="543150"/>
            <a:chExt cx="6286500" cy="4984511"/>
          </a:xfrm>
        </p:grpSpPr>
        <p:pic>
          <p:nvPicPr>
            <p:cNvPr id="2" name="Picture 1">
              <a:extLst>
                <a:ext uri="{FF2B5EF4-FFF2-40B4-BE49-F238E27FC236}">
                  <a16:creationId xmlns:a16="http://schemas.microsoft.com/office/drawing/2014/main" id="{22CFBA90-8754-B14C-B7DB-FC838905C9E1}"/>
                </a:ext>
              </a:extLst>
            </p:cNvPr>
            <p:cNvPicPr>
              <a:picLocks noChangeAspect="1"/>
            </p:cNvPicPr>
            <p:nvPr/>
          </p:nvPicPr>
          <p:blipFill>
            <a:blip r:embed="rId3"/>
            <a:stretch>
              <a:fillRect/>
            </a:stretch>
          </p:blipFill>
          <p:spPr>
            <a:xfrm>
              <a:off x="2849718" y="1031861"/>
              <a:ext cx="6286500" cy="4495800"/>
            </a:xfrm>
            <a:prstGeom prst="rect">
              <a:avLst/>
            </a:prstGeom>
          </p:spPr>
        </p:pic>
        <p:sp>
          <p:nvSpPr>
            <p:cNvPr id="7" name="TextBox 6">
              <a:extLst>
                <a:ext uri="{FF2B5EF4-FFF2-40B4-BE49-F238E27FC236}">
                  <a16:creationId xmlns:a16="http://schemas.microsoft.com/office/drawing/2014/main" id="{CD8137BD-126B-B244-BF3B-27F71E5416A1}"/>
                </a:ext>
              </a:extLst>
            </p:cNvPr>
            <p:cNvSpPr txBox="1"/>
            <p:nvPr/>
          </p:nvSpPr>
          <p:spPr>
            <a:xfrm>
              <a:off x="3945677" y="543150"/>
              <a:ext cx="4094582" cy="400110"/>
            </a:xfrm>
            <a:prstGeom prst="rect">
              <a:avLst/>
            </a:prstGeom>
            <a:noFill/>
          </p:spPr>
          <p:txBody>
            <a:bodyPr wrap="none" rtlCol="0">
              <a:spAutoFit/>
            </a:bodyPr>
            <a:lstStyle/>
            <a:p>
              <a:r>
                <a:rPr lang="en-US" sz="2000" dirty="0">
                  <a:solidFill>
                    <a:srgbClr val="0432FF"/>
                  </a:solidFill>
                </a:rPr>
                <a:t>Hypothetical Potential energy surface</a:t>
              </a:r>
            </a:p>
          </p:txBody>
        </p:sp>
      </p:grpSp>
      <p:pic>
        <p:nvPicPr>
          <p:cNvPr id="10" name="Picture 9">
            <a:extLst>
              <a:ext uri="{FF2B5EF4-FFF2-40B4-BE49-F238E27FC236}">
                <a16:creationId xmlns:a16="http://schemas.microsoft.com/office/drawing/2014/main" id="{4CB770C6-8FF6-7B4D-BDC0-8A8DAA4E9AF7}"/>
              </a:ext>
            </a:extLst>
          </p:cNvPr>
          <p:cNvPicPr>
            <a:picLocks noChangeAspect="1"/>
          </p:cNvPicPr>
          <p:nvPr/>
        </p:nvPicPr>
        <p:blipFill>
          <a:blip r:embed="rId4"/>
          <a:stretch>
            <a:fillRect/>
          </a:stretch>
        </p:blipFill>
        <p:spPr>
          <a:xfrm>
            <a:off x="7814389" y="3643100"/>
            <a:ext cx="3523736" cy="1971199"/>
          </a:xfrm>
          <a:prstGeom prst="rect">
            <a:avLst/>
          </a:prstGeom>
        </p:spPr>
      </p:pic>
      <p:pic>
        <p:nvPicPr>
          <p:cNvPr id="9" name="Picture 8">
            <a:extLst>
              <a:ext uri="{FF2B5EF4-FFF2-40B4-BE49-F238E27FC236}">
                <a16:creationId xmlns:a16="http://schemas.microsoft.com/office/drawing/2014/main" id="{85556BC3-A89A-4D4D-87F2-0BD065EC919C}"/>
              </a:ext>
            </a:extLst>
          </p:cNvPr>
          <p:cNvPicPr>
            <a:picLocks noChangeAspect="1"/>
          </p:cNvPicPr>
          <p:nvPr/>
        </p:nvPicPr>
        <p:blipFill>
          <a:blip r:embed="rId5"/>
          <a:stretch>
            <a:fillRect/>
          </a:stretch>
        </p:blipFill>
        <p:spPr>
          <a:xfrm>
            <a:off x="7277235" y="477370"/>
            <a:ext cx="4343400" cy="2146300"/>
          </a:xfrm>
          <a:prstGeom prst="rect">
            <a:avLst/>
          </a:prstGeom>
        </p:spPr>
      </p:pic>
      <p:sp>
        <p:nvSpPr>
          <p:cNvPr id="4" name="TextBox 3">
            <a:extLst>
              <a:ext uri="{FF2B5EF4-FFF2-40B4-BE49-F238E27FC236}">
                <a16:creationId xmlns:a16="http://schemas.microsoft.com/office/drawing/2014/main" id="{57CBFCC2-F14B-0341-86A3-E3BD20E03BA2}"/>
              </a:ext>
            </a:extLst>
          </p:cNvPr>
          <p:cNvSpPr txBox="1"/>
          <p:nvPr/>
        </p:nvSpPr>
        <p:spPr>
          <a:xfrm>
            <a:off x="7007771" y="2623670"/>
            <a:ext cx="5423439" cy="523220"/>
          </a:xfrm>
          <a:prstGeom prst="rect">
            <a:avLst/>
          </a:prstGeom>
          <a:noFill/>
        </p:spPr>
        <p:txBody>
          <a:bodyPr wrap="square" rtlCol="0">
            <a:spAutoFit/>
          </a:bodyPr>
          <a:lstStyle/>
          <a:p>
            <a:r>
              <a:rPr lang="en-US" sz="1400" dirty="0"/>
              <a:t>Protein Environment and DNA Orientation Affect Protein induced Cy3 Fluorescence Enhancement (PIFE). 2019 Nguyen, Lohman BPJ</a:t>
            </a:r>
          </a:p>
        </p:txBody>
      </p:sp>
      <p:sp>
        <p:nvSpPr>
          <p:cNvPr id="5" name="TextBox 4">
            <a:extLst>
              <a:ext uri="{FF2B5EF4-FFF2-40B4-BE49-F238E27FC236}">
                <a16:creationId xmlns:a16="http://schemas.microsoft.com/office/drawing/2014/main" id="{454669A9-B102-5A43-8726-F895B8913994}"/>
              </a:ext>
            </a:extLst>
          </p:cNvPr>
          <p:cNvSpPr txBox="1"/>
          <p:nvPr/>
        </p:nvSpPr>
        <p:spPr>
          <a:xfrm>
            <a:off x="150471" y="5374266"/>
            <a:ext cx="7425623" cy="369332"/>
          </a:xfrm>
          <a:prstGeom prst="rect">
            <a:avLst/>
          </a:prstGeom>
          <a:noFill/>
        </p:spPr>
        <p:txBody>
          <a:bodyPr wrap="none" rtlCol="0">
            <a:spAutoFit/>
          </a:bodyPr>
          <a:lstStyle/>
          <a:p>
            <a:r>
              <a:rPr lang="en-US" dirty="0"/>
              <a:t>Reaction coordinate ϴ specifies rotation about the C-C Bond of  Cyanine Dyes</a:t>
            </a:r>
          </a:p>
        </p:txBody>
      </p:sp>
      <p:sp>
        <p:nvSpPr>
          <p:cNvPr id="6" name="TextBox 5">
            <a:extLst>
              <a:ext uri="{FF2B5EF4-FFF2-40B4-BE49-F238E27FC236}">
                <a16:creationId xmlns:a16="http://schemas.microsoft.com/office/drawing/2014/main" id="{C53E283E-32A9-CA44-B1A9-C7FB263CA5CC}"/>
              </a:ext>
            </a:extLst>
          </p:cNvPr>
          <p:cNvSpPr txBox="1"/>
          <p:nvPr/>
        </p:nvSpPr>
        <p:spPr>
          <a:xfrm>
            <a:off x="5757705" y="3377808"/>
            <a:ext cx="1250066" cy="646331"/>
          </a:xfrm>
          <a:prstGeom prst="rect">
            <a:avLst/>
          </a:prstGeom>
          <a:noFill/>
        </p:spPr>
        <p:txBody>
          <a:bodyPr wrap="square" rtlCol="0">
            <a:spAutoFit/>
          </a:bodyPr>
          <a:lstStyle/>
          <a:p>
            <a:r>
              <a:rPr lang="en-US" dirty="0"/>
              <a:t>Ground state</a:t>
            </a:r>
          </a:p>
        </p:txBody>
      </p:sp>
      <p:sp>
        <p:nvSpPr>
          <p:cNvPr id="14" name="TextBox 13">
            <a:extLst>
              <a:ext uri="{FF2B5EF4-FFF2-40B4-BE49-F238E27FC236}">
                <a16:creationId xmlns:a16="http://schemas.microsoft.com/office/drawing/2014/main" id="{39007093-49AD-F74C-BEE7-F3A57C596D9E}"/>
              </a:ext>
            </a:extLst>
          </p:cNvPr>
          <p:cNvSpPr txBox="1"/>
          <p:nvPr/>
        </p:nvSpPr>
        <p:spPr>
          <a:xfrm>
            <a:off x="5757705" y="2347944"/>
            <a:ext cx="1250066" cy="646331"/>
          </a:xfrm>
          <a:prstGeom prst="rect">
            <a:avLst/>
          </a:prstGeom>
          <a:noFill/>
        </p:spPr>
        <p:txBody>
          <a:bodyPr wrap="square" rtlCol="0">
            <a:spAutoFit/>
          </a:bodyPr>
          <a:lstStyle/>
          <a:p>
            <a:r>
              <a:rPr lang="en-US" dirty="0"/>
              <a:t>Triplet state</a:t>
            </a:r>
          </a:p>
        </p:txBody>
      </p:sp>
      <p:sp>
        <p:nvSpPr>
          <p:cNvPr id="15" name="TextBox 14">
            <a:extLst>
              <a:ext uri="{FF2B5EF4-FFF2-40B4-BE49-F238E27FC236}">
                <a16:creationId xmlns:a16="http://schemas.microsoft.com/office/drawing/2014/main" id="{6A562AB6-BD24-3A48-B2E0-DA702F331ED0}"/>
              </a:ext>
            </a:extLst>
          </p:cNvPr>
          <p:cNvSpPr txBox="1"/>
          <p:nvPr/>
        </p:nvSpPr>
        <p:spPr>
          <a:xfrm>
            <a:off x="5657832" y="1195008"/>
            <a:ext cx="1250066" cy="923330"/>
          </a:xfrm>
          <a:prstGeom prst="rect">
            <a:avLst/>
          </a:prstGeom>
          <a:noFill/>
        </p:spPr>
        <p:txBody>
          <a:bodyPr wrap="square" rtlCol="0">
            <a:spAutoFit/>
          </a:bodyPr>
          <a:lstStyle/>
          <a:p>
            <a:r>
              <a:rPr lang="en-US" dirty="0"/>
              <a:t>Excited singlet state</a:t>
            </a:r>
          </a:p>
        </p:txBody>
      </p:sp>
    </p:spTree>
    <p:extLst>
      <p:ext uri="{BB962C8B-B14F-4D97-AF65-F5344CB8AC3E}">
        <p14:creationId xmlns:p14="http://schemas.microsoft.com/office/powerpoint/2010/main" val="18612568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61F06E-DCE4-3B4C-B55F-58768532B1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772" y="466209"/>
            <a:ext cx="3954483" cy="2965862"/>
          </a:xfrm>
          <a:prstGeom prst="rect">
            <a:avLst/>
          </a:prstGeom>
        </p:spPr>
      </p:pic>
      <p:sp>
        <p:nvSpPr>
          <p:cNvPr id="4" name="Rectangle 3">
            <a:extLst>
              <a:ext uri="{FF2B5EF4-FFF2-40B4-BE49-F238E27FC236}">
                <a16:creationId xmlns:a16="http://schemas.microsoft.com/office/drawing/2014/main" id="{E23134FA-0015-3E4F-BEE7-355BD4A50810}"/>
              </a:ext>
            </a:extLst>
          </p:cNvPr>
          <p:cNvSpPr/>
          <p:nvPr/>
        </p:nvSpPr>
        <p:spPr>
          <a:xfrm>
            <a:off x="0" y="1"/>
            <a:ext cx="12192000" cy="466208"/>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Sub-microsecond Resolution Single Molecule FRET </a:t>
            </a:r>
          </a:p>
        </p:txBody>
      </p:sp>
      <p:sp>
        <p:nvSpPr>
          <p:cNvPr id="5" name="TextBox 4">
            <a:extLst>
              <a:ext uri="{FF2B5EF4-FFF2-40B4-BE49-F238E27FC236}">
                <a16:creationId xmlns:a16="http://schemas.microsoft.com/office/drawing/2014/main" id="{7AC68D2D-3BA4-6345-BDD9-F8495A4D6892}"/>
              </a:ext>
            </a:extLst>
          </p:cNvPr>
          <p:cNvSpPr txBox="1"/>
          <p:nvPr/>
        </p:nvSpPr>
        <p:spPr>
          <a:xfrm>
            <a:off x="174883" y="3326227"/>
            <a:ext cx="3507431" cy="307777"/>
          </a:xfrm>
          <a:prstGeom prst="rect">
            <a:avLst/>
          </a:prstGeom>
          <a:noFill/>
        </p:spPr>
        <p:txBody>
          <a:bodyPr wrap="square" rtlCol="0">
            <a:spAutoFit/>
          </a:bodyPr>
          <a:lstStyle/>
          <a:p>
            <a:r>
              <a:rPr lang="en-US" sz="1400" b="1" dirty="0"/>
              <a:t>Fig 1: </a:t>
            </a:r>
            <a:r>
              <a:rPr lang="en-US" sz="1400" dirty="0"/>
              <a:t>Entire trajectory at 30 msec resolution.</a:t>
            </a:r>
          </a:p>
        </p:txBody>
      </p:sp>
      <p:pic>
        <p:nvPicPr>
          <p:cNvPr id="6" name="Picture 5">
            <a:extLst>
              <a:ext uri="{FF2B5EF4-FFF2-40B4-BE49-F238E27FC236}">
                <a16:creationId xmlns:a16="http://schemas.microsoft.com/office/drawing/2014/main" id="{8AC2813B-09B1-1C42-A05A-6730E6B1EFE3}"/>
              </a:ext>
            </a:extLst>
          </p:cNvPr>
          <p:cNvPicPr>
            <a:picLocks noChangeAspect="1"/>
          </p:cNvPicPr>
          <p:nvPr/>
        </p:nvPicPr>
        <p:blipFill>
          <a:blip r:embed="rId3"/>
          <a:stretch>
            <a:fillRect/>
          </a:stretch>
        </p:blipFill>
        <p:spPr>
          <a:xfrm>
            <a:off x="417280" y="3641212"/>
            <a:ext cx="3119922" cy="2527137"/>
          </a:xfrm>
          <a:prstGeom prst="rect">
            <a:avLst/>
          </a:prstGeom>
        </p:spPr>
      </p:pic>
      <p:sp>
        <p:nvSpPr>
          <p:cNvPr id="8" name="Rectangle 7">
            <a:extLst>
              <a:ext uri="{FF2B5EF4-FFF2-40B4-BE49-F238E27FC236}">
                <a16:creationId xmlns:a16="http://schemas.microsoft.com/office/drawing/2014/main" id="{EE979BA2-C4FF-834F-8566-5E562864A9DB}"/>
              </a:ext>
            </a:extLst>
          </p:cNvPr>
          <p:cNvSpPr/>
          <p:nvPr/>
        </p:nvSpPr>
        <p:spPr>
          <a:xfrm>
            <a:off x="0" y="6479945"/>
            <a:ext cx="12192000" cy="382014"/>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Removal of the Instrument Response Function</a:t>
            </a:r>
          </a:p>
        </p:txBody>
      </p:sp>
      <p:pic>
        <p:nvPicPr>
          <p:cNvPr id="10" name="Picture 9">
            <a:extLst>
              <a:ext uri="{FF2B5EF4-FFF2-40B4-BE49-F238E27FC236}">
                <a16:creationId xmlns:a16="http://schemas.microsoft.com/office/drawing/2014/main" id="{6084CF92-C6AD-8C45-8094-7DAC09E5E890}"/>
              </a:ext>
            </a:extLst>
          </p:cNvPr>
          <p:cNvPicPr>
            <a:picLocks noChangeAspect="1"/>
          </p:cNvPicPr>
          <p:nvPr/>
        </p:nvPicPr>
        <p:blipFill>
          <a:blip r:embed="rId4"/>
          <a:stretch>
            <a:fillRect/>
          </a:stretch>
        </p:blipFill>
        <p:spPr>
          <a:xfrm>
            <a:off x="3570178" y="3035857"/>
            <a:ext cx="4256482" cy="3031482"/>
          </a:xfrm>
          <a:prstGeom prst="rect">
            <a:avLst/>
          </a:prstGeom>
        </p:spPr>
      </p:pic>
      <p:sp>
        <p:nvSpPr>
          <p:cNvPr id="11" name="TextBox 10">
            <a:extLst>
              <a:ext uri="{FF2B5EF4-FFF2-40B4-BE49-F238E27FC236}">
                <a16:creationId xmlns:a16="http://schemas.microsoft.com/office/drawing/2014/main" id="{4C8ACF5C-1C7C-0049-A449-ACA37DB0BFE5}"/>
              </a:ext>
            </a:extLst>
          </p:cNvPr>
          <p:cNvSpPr txBox="1"/>
          <p:nvPr/>
        </p:nvSpPr>
        <p:spPr>
          <a:xfrm>
            <a:off x="3843711" y="6101622"/>
            <a:ext cx="4014765" cy="307777"/>
          </a:xfrm>
          <a:prstGeom prst="rect">
            <a:avLst/>
          </a:prstGeom>
          <a:noFill/>
        </p:spPr>
        <p:txBody>
          <a:bodyPr wrap="square" rtlCol="0">
            <a:spAutoFit/>
          </a:bodyPr>
          <a:lstStyle/>
          <a:p>
            <a:r>
              <a:rPr lang="en-US" sz="1400" b="1" dirty="0"/>
              <a:t>Fig 5: </a:t>
            </a:r>
            <a:r>
              <a:rPr lang="en-US" sz="1400" dirty="0"/>
              <a:t>Measured Instrument Response Function (IRF)</a:t>
            </a:r>
          </a:p>
        </p:txBody>
      </p:sp>
      <p:sp>
        <p:nvSpPr>
          <p:cNvPr id="3" name="Rectangle 2">
            <a:extLst>
              <a:ext uri="{FF2B5EF4-FFF2-40B4-BE49-F238E27FC236}">
                <a16:creationId xmlns:a16="http://schemas.microsoft.com/office/drawing/2014/main" id="{50E26753-BCAA-F141-8302-FBAD5055E277}"/>
              </a:ext>
            </a:extLst>
          </p:cNvPr>
          <p:cNvSpPr/>
          <p:nvPr/>
        </p:nvSpPr>
        <p:spPr>
          <a:xfrm>
            <a:off x="167228" y="6135592"/>
            <a:ext cx="3827330" cy="307777"/>
          </a:xfrm>
          <a:prstGeom prst="rect">
            <a:avLst/>
          </a:prstGeom>
        </p:spPr>
        <p:txBody>
          <a:bodyPr wrap="none">
            <a:spAutoFit/>
          </a:bodyPr>
          <a:lstStyle/>
          <a:p>
            <a:r>
              <a:rPr lang="en-US" sz="1400" b="1" dirty="0"/>
              <a:t>Fig 3: </a:t>
            </a:r>
            <a:r>
              <a:rPr lang="en-US" sz="1400" dirty="0"/>
              <a:t>First 30 msec at 100 nanosecond resolution.</a:t>
            </a:r>
          </a:p>
        </p:txBody>
      </p:sp>
      <p:pic>
        <p:nvPicPr>
          <p:cNvPr id="51" name="Picture 50">
            <a:extLst>
              <a:ext uri="{FF2B5EF4-FFF2-40B4-BE49-F238E27FC236}">
                <a16:creationId xmlns:a16="http://schemas.microsoft.com/office/drawing/2014/main" id="{F21978C1-8C69-AD41-A302-475D023646EF}"/>
              </a:ext>
            </a:extLst>
          </p:cNvPr>
          <p:cNvPicPr>
            <a:picLocks noChangeAspect="1"/>
          </p:cNvPicPr>
          <p:nvPr/>
        </p:nvPicPr>
        <p:blipFill>
          <a:blip r:embed="rId5"/>
          <a:stretch>
            <a:fillRect/>
          </a:stretch>
        </p:blipFill>
        <p:spPr>
          <a:xfrm>
            <a:off x="7763506" y="805276"/>
            <a:ext cx="4316629" cy="4027044"/>
          </a:xfrm>
          <a:prstGeom prst="rect">
            <a:avLst/>
          </a:prstGeom>
        </p:spPr>
      </p:pic>
      <p:sp>
        <p:nvSpPr>
          <p:cNvPr id="53" name="TextBox 52">
            <a:extLst>
              <a:ext uri="{FF2B5EF4-FFF2-40B4-BE49-F238E27FC236}">
                <a16:creationId xmlns:a16="http://schemas.microsoft.com/office/drawing/2014/main" id="{5055ED1A-1CBB-454E-90E6-F6719C60D936}"/>
              </a:ext>
            </a:extLst>
          </p:cNvPr>
          <p:cNvSpPr txBox="1"/>
          <p:nvPr/>
        </p:nvSpPr>
        <p:spPr>
          <a:xfrm>
            <a:off x="8179850" y="4904780"/>
            <a:ext cx="3742596" cy="523220"/>
          </a:xfrm>
          <a:prstGeom prst="rect">
            <a:avLst/>
          </a:prstGeom>
          <a:noFill/>
        </p:spPr>
        <p:txBody>
          <a:bodyPr wrap="square" rtlCol="0">
            <a:spAutoFit/>
          </a:bodyPr>
          <a:lstStyle/>
          <a:p>
            <a:r>
              <a:rPr lang="en-US" sz="1400" b="1" dirty="0"/>
              <a:t>Fig 6.</a:t>
            </a:r>
            <a:r>
              <a:rPr lang="en-US" sz="1400" dirty="0"/>
              <a:t> Least Squares Iterative Reconvolution removes the IRF from the measured 2-point TCF </a:t>
            </a:r>
          </a:p>
        </p:txBody>
      </p:sp>
      <p:pic>
        <p:nvPicPr>
          <p:cNvPr id="54" name="Picture 53">
            <a:extLst>
              <a:ext uri="{FF2B5EF4-FFF2-40B4-BE49-F238E27FC236}">
                <a16:creationId xmlns:a16="http://schemas.microsoft.com/office/drawing/2014/main" id="{7381EF64-D256-6440-A33E-881BA5792F05}"/>
              </a:ext>
            </a:extLst>
          </p:cNvPr>
          <p:cNvPicPr>
            <a:picLocks noChangeAspect="1"/>
          </p:cNvPicPr>
          <p:nvPr/>
        </p:nvPicPr>
        <p:blipFill>
          <a:blip r:embed="rId6"/>
          <a:stretch>
            <a:fillRect/>
          </a:stretch>
        </p:blipFill>
        <p:spPr>
          <a:xfrm>
            <a:off x="3783881" y="500050"/>
            <a:ext cx="2938195" cy="2460539"/>
          </a:xfrm>
          <a:prstGeom prst="rect">
            <a:avLst/>
          </a:prstGeom>
        </p:spPr>
      </p:pic>
      <p:sp>
        <p:nvSpPr>
          <p:cNvPr id="55" name="TextBox 54">
            <a:extLst>
              <a:ext uri="{FF2B5EF4-FFF2-40B4-BE49-F238E27FC236}">
                <a16:creationId xmlns:a16="http://schemas.microsoft.com/office/drawing/2014/main" id="{ABE291CD-3123-7B4A-8ED4-49628C859274}"/>
              </a:ext>
            </a:extLst>
          </p:cNvPr>
          <p:cNvSpPr txBox="1"/>
          <p:nvPr/>
        </p:nvSpPr>
        <p:spPr>
          <a:xfrm>
            <a:off x="5927194" y="1863075"/>
            <a:ext cx="1589763" cy="738664"/>
          </a:xfrm>
          <a:prstGeom prst="rect">
            <a:avLst/>
          </a:prstGeom>
          <a:noFill/>
        </p:spPr>
        <p:txBody>
          <a:bodyPr wrap="square" rtlCol="0">
            <a:spAutoFit/>
          </a:bodyPr>
          <a:lstStyle/>
          <a:p>
            <a:r>
              <a:rPr lang="en-US" sz="1400" b="1" dirty="0"/>
              <a:t>Fig 4: </a:t>
            </a:r>
            <a:r>
              <a:rPr lang="en-US" sz="1400" dirty="0"/>
              <a:t>2point TCF at 100 nanosecond resolution</a:t>
            </a:r>
          </a:p>
        </p:txBody>
      </p:sp>
      <p:pic>
        <p:nvPicPr>
          <p:cNvPr id="56" name="Picture 55">
            <a:extLst>
              <a:ext uri="{FF2B5EF4-FFF2-40B4-BE49-F238E27FC236}">
                <a16:creationId xmlns:a16="http://schemas.microsoft.com/office/drawing/2014/main" id="{98A86D97-9536-D044-AD04-B6C382E728B2}"/>
              </a:ext>
            </a:extLst>
          </p:cNvPr>
          <p:cNvPicPr>
            <a:picLocks noChangeAspect="1"/>
          </p:cNvPicPr>
          <p:nvPr/>
        </p:nvPicPr>
        <p:blipFill>
          <a:blip r:embed="rId7"/>
          <a:stretch>
            <a:fillRect/>
          </a:stretch>
        </p:blipFill>
        <p:spPr>
          <a:xfrm>
            <a:off x="4276256" y="846000"/>
            <a:ext cx="975365" cy="1634727"/>
          </a:xfrm>
          <a:prstGeom prst="rect">
            <a:avLst/>
          </a:prstGeom>
        </p:spPr>
      </p:pic>
      <p:grpSp>
        <p:nvGrpSpPr>
          <p:cNvPr id="60" name="Group 59">
            <a:extLst>
              <a:ext uri="{FF2B5EF4-FFF2-40B4-BE49-F238E27FC236}">
                <a16:creationId xmlns:a16="http://schemas.microsoft.com/office/drawing/2014/main" id="{43AAF8CB-91BB-214C-963E-8316B020E8A7}"/>
              </a:ext>
            </a:extLst>
          </p:cNvPr>
          <p:cNvGrpSpPr/>
          <p:nvPr/>
        </p:nvGrpSpPr>
        <p:grpSpPr>
          <a:xfrm>
            <a:off x="3967969" y="3496871"/>
            <a:ext cx="1712054" cy="1404991"/>
            <a:chOff x="702001" y="1145165"/>
            <a:chExt cx="2794000" cy="2292886"/>
          </a:xfrm>
        </p:grpSpPr>
        <p:pic>
          <p:nvPicPr>
            <p:cNvPr id="61" name="Picture 60">
              <a:extLst>
                <a:ext uri="{FF2B5EF4-FFF2-40B4-BE49-F238E27FC236}">
                  <a16:creationId xmlns:a16="http://schemas.microsoft.com/office/drawing/2014/main" id="{0676BD55-E745-F545-9BF8-FB150FCC25F8}"/>
                </a:ext>
              </a:extLst>
            </p:cNvPr>
            <p:cNvPicPr>
              <a:picLocks noChangeAspect="1"/>
            </p:cNvPicPr>
            <p:nvPr/>
          </p:nvPicPr>
          <p:blipFill>
            <a:blip r:embed="rId8"/>
            <a:stretch>
              <a:fillRect/>
            </a:stretch>
          </p:blipFill>
          <p:spPr>
            <a:xfrm>
              <a:off x="702001" y="1145165"/>
              <a:ext cx="2794000" cy="1587500"/>
            </a:xfrm>
            <a:prstGeom prst="rect">
              <a:avLst/>
            </a:prstGeom>
          </p:spPr>
        </p:pic>
        <p:sp>
          <p:nvSpPr>
            <p:cNvPr id="62" name="TextBox 61">
              <a:extLst>
                <a:ext uri="{FF2B5EF4-FFF2-40B4-BE49-F238E27FC236}">
                  <a16:creationId xmlns:a16="http://schemas.microsoft.com/office/drawing/2014/main" id="{916BB4EB-B3C7-5A44-9E8E-983AC45D93DB}"/>
                </a:ext>
              </a:extLst>
            </p:cNvPr>
            <p:cNvSpPr txBox="1"/>
            <p:nvPr/>
          </p:nvSpPr>
          <p:spPr>
            <a:xfrm>
              <a:off x="1005237" y="2835317"/>
              <a:ext cx="2388961" cy="602734"/>
            </a:xfrm>
            <a:prstGeom prst="rect">
              <a:avLst/>
            </a:prstGeom>
            <a:noFill/>
          </p:spPr>
          <p:txBody>
            <a:bodyPr wrap="none" rtlCol="0">
              <a:spAutoFit/>
            </a:bodyPr>
            <a:lstStyle/>
            <a:p>
              <a:r>
                <a:rPr lang="en-US" b="1" dirty="0"/>
                <a:t>Rhodamine B</a:t>
              </a:r>
            </a:p>
          </p:txBody>
        </p:sp>
      </p:grpSp>
    </p:spTree>
    <p:extLst>
      <p:ext uri="{BB962C8B-B14F-4D97-AF65-F5344CB8AC3E}">
        <p14:creationId xmlns:p14="http://schemas.microsoft.com/office/powerpoint/2010/main" val="604905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6" name="Rectangle 5"/>
          <p:cNvSpPr/>
          <p:nvPr/>
        </p:nvSpPr>
        <p:spPr>
          <a:xfrm>
            <a:off x="0" y="0"/>
            <a:ext cx="12192000" cy="741507"/>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Arial" panose="020B0604020202020204" pitchFamily="34" charset="0"/>
                <a:cs typeface="Arial" panose="020B0604020202020204" pitchFamily="34" charset="0"/>
              </a:rPr>
              <a:t>Outline</a:t>
            </a:r>
          </a:p>
        </p:txBody>
      </p:sp>
      <p:sp>
        <p:nvSpPr>
          <p:cNvPr id="7" name="TextBox 6"/>
          <p:cNvSpPr txBox="1"/>
          <p:nvPr/>
        </p:nvSpPr>
        <p:spPr>
          <a:xfrm>
            <a:off x="370204" y="1505487"/>
            <a:ext cx="9079453" cy="3785652"/>
          </a:xfrm>
          <a:prstGeom prst="rect">
            <a:avLst/>
          </a:prstGeom>
          <a:noFill/>
        </p:spPr>
        <p:txBody>
          <a:bodyPr wrap="square" rtlCol="0">
            <a:spAutoFit/>
          </a:bodyPr>
          <a:lstStyle/>
          <a:p>
            <a:pPr marL="457200" indent="-457200">
              <a:buFont typeface="+mj-lt"/>
              <a:buAutoNum type="arabicPeriod"/>
            </a:pPr>
            <a:r>
              <a:rPr lang="en-US" sz="2400" b="1" dirty="0"/>
              <a:t>Background: </a:t>
            </a:r>
            <a:r>
              <a:rPr lang="en-US" sz="2400" dirty="0"/>
              <a:t>T4 Bacteriophage DNA Replication system: single stranded (</a:t>
            </a:r>
            <a:r>
              <a:rPr lang="en-US" sz="2400" dirty="0" err="1"/>
              <a:t>ss</a:t>
            </a:r>
            <a:r>
              <a:rPr lang="en-US" sz="2400" dirty="0"/>
              <a:t>) DNA binding protein (SSB) gene-product 32</a:t>
            </a:r>
            <a:br>
              <a:rPr lang="en-US" sz="2400" dirty="0"/>
            </a:br>
            <a:endParaRPr lang="en-US" sz="2400" dirty="0"/>
          </a:p>
          <a:p>
            <a:pPr marL="457200" indent="-457200">
              <a:buFont typeface="+mj-lt"/>
              <a:buAutoNum type="arabicPeriod"/>
            </a:pPr>
            <a:r>
              <a:rPr lang="en-US" sz="2400" b="1" dirty="0"/>
              <a:t>Methods: </a:t>
            </a:r>
            <a:r>
              <a:rPr lang="en-US" sz="2400" dirty="0"/>
              <a:t>single-molecule FRET spectroscopy</a:t>
            </a:r>
            <a:br>
              <a:rPr lang="en-US" sz="2400" dirty="0"/>
            </a:br>
            <a:endParaRPr lang="en-US" sz="2400" dirty="0"/>
          </a:p>
          <a:p>
            <a:pPr marL="457200" indent="-457200">
              <a:buFont typeface="+mj-lt"/>
              <a:buAutoNum type="arabicPeriod"/>
            </a:pPr>
            <a:r>
              <a:rPr lang="en-US" sz="2400" b="1" dirty="0"/>
              <a:t>Modes of Analysis: </a:t>
            </a:r>
            <a:r>
              <a:rPr lang="en-US" sz="2400" dirty="0"/>
              <a:t>Time correlation functions</a:t>
            </a:r>
            <a:br>
              <a:rPr lang="en-US" sz="2400" dirty="0"/>
            </a:br>
            <a:endParaRPr lang="en-US" sz="2400" b="1" dirty="0"/>
          </a:p>
          <a:p>
            <a:pPr marL="457200" indent="-457200">
              <a:buFont typeface="+mj-lt"/>
              <a:buAutoNum type="arabicPeriod"/>
            </a:pPr>
            <a:r>
              <a:rPr lang="en-US" sz="2400" b="1" dirty="0"/>
              <a:t>Results: </a:t>
            </a:r>
            <a:r>
              <a:rPr lang="en-US" sz="2400" dirty="0"/>
              <a:t>Differences between constructs</a:t>
            </a:r>
            <a:br>
              <a:rPr lang="en-US" sz="2400" dirty="0"/>
            </a:br>
            <a:endParaRPr lang="en-US" sz="2400" dirty="0"/>
          </a:p>
          <a:p>
            <a:pPr marL="457200" indent="-457200">
              <a:buFont typeface="+mj-lt"/>
              <a:buAutoNum type="arabicPeriod"/>
            </a:pPr>
            <a:r>
              <a:rPr lang="en-US" sz="2400" b="1" dirty="0"/>
              <a:t>Moving forward: </a:t>
            </a:r>
            <a:r>
              <a:rPr lang="en-US" sz="2400" dirty="0"/>
              <a:t>Finishing analysis</a:t>
            </a:r>
            <a:endParaRPr lang="en-US" sz="2400" b="1" dirty="0"/>
          </a:p>
        </p:txBody>
      </p:sp>
      <p:grpSp>
        <p:nvGrpSpPr>
          <p:cNvPr id="2" name="Group 1"/>
          <p:cNvGrpSpPr/>
          <p:nvPr/>
        </p:nvGrpSpPr>
        <p:grpSpPr>
          <a:xfrm>
            <a:off x="9063676" y="1150014"/>
            <a:ext cx="2471555" cy="1673618"/>
            <a:chOff x="9238616" y="2892523"/>
            <a:chExt cx="2471555" cy="1673618"/>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8616" y="2892523"/>
              <a:ext cx="2471555" cy="1673618"/>
            </a:xfrm>
            <a:prstGeom prst="rect">
              <a:avLst/>
            </a:prstGeom>
          </p:spPr>
        </p:pic>
        <p:sp>
          <p:nvSpPr>
            <p:cNvPr id="11" name="Rectangle 10"/>
            <p:cNvSpPr/>
            <p:nvPr/>
          </p:nvSpPr>
          <p:spPr>
            <a:xfrm>
              <a:off x="10082298" y="3529277"/>
              <a:ext cx="784189" cy="400110"/>
            </a:xfrm>
            <a:prstGeom prst="rect">
              <a:avLst/>
            </a:prstGeom>
          </p:spPr>
          <p:txBody>
            <a:bodyPr wrap="none">
              <a:spAutoFit/>
            </a:bodyPr>
            <a:lstStyle/>
            <a:p>
              <a:pPr defTabSz="321366">
                <a:defRPr sz="2500">
                  <a:solidFill>
                    <a:srgbClr val="941751"/>
                  </a:solidFill>
                  <a:latin typeface="Helvetica"/>
                  <a:ea typeface="Helvetica"/>
                  <a:cs typeface="Helvetica"/>
                  <a:sym typeface="Helvetica"/>
                </a:defRPr>
              </a:pPr>
              <a:r>
                <a:rPr lang="en-US" sz="2000" b="1" dirty="0"/>
                <a:t>gp32</a:t>
              </a:r>
            </a:p>
          </p:txBody>
        </p:sp>
      </p:grpSp>
      <p:grpSp>
        <p:nvGrpSpPr>
          <p:cNvPr id="12" name="Group 11"/>
          <p:cNvGrpSpPr/>
          <p:nvPr/>
        </p:nvGrpSpPr>
        <p:grpSpPr>
          <a:xfrm>
            <a:off x="8689865" y="3179105"/>
            <a:ext cx="3051116" cy="2635937"/>
            <a:chOff x="3973367" y="3888108"/>
            <a:chExt cx="3630713" cy="2651548"/>
          </a:xfrm>
        </p:grpSpPr>
        <p:grpSp>
          <p:nvGrpSpPr>
            <p:cNvPr id="13" name="Group 12"/>
            <p:cNvGrpSpPr/>
            <p:nvPr/>
          </p:nvGrpSpPr>
          <p:grpSpPr>
            <a:xfrm>
              <a:off x="3973367" y="4163407"/>
              <a:ext cx="3630713" cy="2376249"/>
              <a:chOff x="4622900" y="4070933"/>
              <a:chExt cx="3965461" cy="2787067"/>
            </a:xfrm>
          </p:grpSpPr>
          <p:pic>
            <p:nvPicPr>
              <p:cNvPr id="15" name="Picture 14" descr="Screen shot 2015-09-14 at 11.02.46 PM.png"/>
              <p:cNvPicPr>
                <a:picLocks noChangeAspect="1"/>
              </p:cNvPicPr>
              <p:nvPr/>
            </p:nvPicPr>
            <p:blipFill>
              <a:blip r:embed="rId4"/>
              <a:stretch>
                <a:fillRect/>
              </a:stretch>
            </p:blipFill>
            <p:spPr>
              <a:xfrm>
                <a:off x="4622900" y="4070933"/>
                <a:ext cx="3965338" cy="2787067"/>
              </a:xfrm>
              <a:prstGeom prst="rect">
                <a:avLst/>
              </a:prstGeom>
            </p:spPr>
          </p:pic>
          <p:graphicFrame>
            <p:nvGraphicFramePr>
              <p:cNvPr id="16" name="Object 5"/>
              <p:cNvGraphicFramePr>
                <a:graphicFrameLocks noChangeAspect="1"/>
              </p:cNvGraphicFramePr>
              <p:nvPr/>
            </p:nvGraphicFramePr>
            <p:xfrm>
              <a:off x="5256568" y="5049661"/>
              <a:ext cx="1252537" cy="944563"/>
            </p:xfrm>
            <a:graphic>
              <a:graphicData uri="http://schemas.openxmlformats.org/presentationml/2006/ole">
                <mc:AlternateContent xmlns:mc="http://schemas.openxmlformats.org/markup-compatibility/2006">
                  <mc:Choice xmlns:v="urn:schemas-microsoft-com:vml" Requires="v">
                    <p:oleObj spid="_x0000_s33810" name="Equation" r:id="rId5" imgW="876300" imgH="660400" progId="Equation.3">
                      <p:embed/>
                    </p:oleObj>
                  </mc:Choice>
                  <mc:Fallback>
                    <p:oleObj name="Equation" r:id="rId5" imgW="876300" imgH="660400" progId="Equation.3">
                      <p:embed/>
                      <p:pic>
                        <p:nvPicPr>
                          <p:cNvPr id="16"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6568" y="5049661"/>
                            <a:ext cx="1252537" cy="944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Oval 16"/>
              <p:cNvSpPr/>
              <p:nvPr/>
            </p:nvSpPr>
            <p:spPr>
              <a:xfrm>
                <a:off x="5394745" y="4416779"/>
                <a:ext cx="306144" cy="268111"/>
              </a:xfrm>
              <a:prstGeom prst="ellipse">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00" dirty="0"/>
              </a:p>
            </p:txBody>
          </p:sp>
          <p:sp>
            <p:nvSpPr>
              <p:cNvPr id="18" name="Oval 17"/>
              <p:cNvSpPr/>
              <p:nvPr/>
            </p:nvSpPr>
            <p:spPr>
              <a:xfrm>
                <a:off x="6544456" y="5700888"/>
                <a:ext cx="548640" cy="548640"/>
              </a:xfrm>
              <a:prstGeom prst="ellipse">
                <a:avLst/>
              </a:prstGeom>
              <a:solidFill>
                <a:srgbClr val="008000"/>
              </a:solidFill>
              <a:ln>
                <a:solidFill>
                  <a:schemeClr val="tx1"/>
                </a:solidFill>
              </a:ln>
              <a:effectLst>
                <a:glow rad="177800">
                  <a:srgbClr val="FFFF00">
                    <a:alpha val="75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00" dirty="0"/>
              </a:p>
            </p:txBody>
          </p:sp>
          <p:sp>
            <p:nvSpPr>
              <p:cNvPr id="19" name="Oval 18"/>
              <p:cNvSpPr/>
              <p:nvPr/>
            </p:nvSpPr>
            <p:spPr>
              <a:xfrm>
                <a:off x="6509103" y="4866239"/>
                <a:ext cx="411480" cy="411480"/>
              </a:xfrm>
              <a:prstGeom prst="ellipse">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00" dirty="0"/>
              </a:p>
            </p:txBody>
          </p:sp>
          <p:sp>
            <p:nvSpPr>
              <p:cNvPr id="20" name="Oval 19"/>
              <p:cNvSpPr/>
              <p:nvPr/>
            </p:nvSpPr>
            <p:spPr>
              <a:xfrm>
                <a:off x="5728483" y="4262945"/>
                <a:ext cx="548640" cy="548640"/>
              </a:xfrm>
              <a:prstGeom prst="ellipse">
                <a:avLst/>
              </a:prstGeom>
              <a:solidFill>
                <a:srgbClr val="FF0000"/>
              </a:solidFill>
              <a:ln>
                <a:solidFill>
                  <a:schemeClr val="tx1"/>
                </a:solidFill>
              </a:ln>
              <a:effectLst>
                <a:glow rad="152400">
                  <a:srgbClr val="FFFF00">
                    <a:alpha val="75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00" dirty="0"/>
              </a:p>
            </p:txBody>
          </p:sp>
          <p:sp>
            <p:nvSpPr>
              <p:cNvPr id="21" name="Oval 20"/>
              <p:cNvSpPr/>
              <p:nvPr/>
            </p:nvSpPr>
            <p:spPr>
              <a:xfrm>
                <a:off x="7345937" y="4838019"/>
                <a:ext cx="457200" cy="457200"/>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00" dirty="0"/>
              </a:p>
            </p:txBody>
          </p:sp>
          <p:sp>
            <p:nvSpPr>
              <p:cNvPr id="22" name="Oval 21"/>
              <p:cNvSpPr/>
              <p:nvPr/>
            </p:nvSpPr>
            <p:spPr>
              <a:xfrm>
                <a:off x="8222601" y="5792328"/>
                <a:ext cx="365760" cy="365760"/>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00" dirty="0"/>
              </a:p>
            </p:txBody>
          </p:sp>
        </p:grpSp>
        <p:sp>
          <p:nvSpPr>
            <p:cNvPr id="14" name="TextBox 13"/>
            <p:cNvSpPr txBox="1"/>
            <p:nvPr/>
          </p:nvSpPr>
          <p:spPr>
            <a:xfrm>
              <a:off x="4349190" y="3888108"/>
              <a:ext cx="3246359" cy="371519"/>
            </a:xfrm>
            <a:prstGeom prst="rect">
              <a:avLst/>
            </a:prstGeom>
            <a:noFill/>
          </p:spPr>
          <p:txBody>
            <a:bodyPr wrap="none" rtlCol="0">
              <a:spAutoFit/>
            </a:bodyPr>
            <a:lstStyle/>
            <a:p>
              <a:r>
                <a:rPr lang="en-US" b="1" dirty="0">
                  <a:solidFill>
                    <a:srgbClr val="000099"/>
                  </a:solidFill>
                </a:rPr>
                <a:t>FRET Efficiency vs Distance</a:t>
              </a:r>
            </a:p>
          </p:txBody>
        </p:sp>
      </p:grpSp>
    </p:spTree>
    <p:extLst>
      <p:ext uri="{BB962C8B-B14F-4D97-AF65-F5344CB8AC3E}">
        <p14:creationId xmlns:p14="http://schemas.microsoft.com/office/powerpoint/2010/main" val="16183308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A00A1F-8F30-F144-AAE6-558CE1AF26B8}"/>
              </a:ext>
            </a:extLst>
          </p:cNvPr>
          <p:cNvPicPr>
            <a:picLocks noChangeAspect="1"/>
          </p:cNvPicPr>
          <p:nvPr/>
        </p:nvPicPr>
        <p:blipFill>
          <a:blip r:embed="rId3"/>
          <a:stretch>
            <a:fillRect/>
          </a:stretch>
        </p:blipFill>
        <p:spPr>
          <a:xfrm>
            <a:off x="7951051" y="1127536"/>
            <a:ext cx="4240949" cy="4376410"/>
          </a:xfrm>
          <a:prstGeom prst="rect">
            <a:avLst/>
          </a:prstGeom>
        </p:spPr>
      </p:pic>
      <p:grpSp>
        <p:nvGrpSpPr>
          <p:cNvPr id="11" name="Group 10">
            <a:extLst>
              <a:ext uri="{FF2B5EF4-FFF2-40B4-BE49-F238E27FC236}">
                <a16:creationId xmlns:a16="http://schemas.microsoft.com/office/drawing/2014/main" id="{59B09420-A087-7B42-AEA9-D1A9126E5961}"/>
              </a:ext>
            </a:extLst>
          </p:cNvPr>
          <p:cNvGrpSpPr/>
          <p:nvPr/>
        </p:nvGrpSpPr>
        <p:grpSpPr>
          <a:xfrm>
            <a:off x="5177562" y="621767"/>
            <a:ext cx="6357959" cy="5036068"/>
            <a:chOff x="5804199" y="860855"/>
            <a:chExt cx="6357959" cy="5036068"/>
          </a:xfrm>
        </p:grpSpPr>
        <p:sp>
          <p:nvSpPr>
            <p:cNvPr id="4" name="TextBox 3">
              <a:extLst>
                <a:ext uri="{FF2B5EF4-FFF2-40B4-BE49-F238E27FC236}">
                  <a16:creationId xmlns:a16="http://schemas.microsoft.com/office/drawing/2014/main" id="{5A576FAF-65CF-1D41-8D95-5DED5F0FBB15}"/>
                </a:ext>
              </a:extLst>
            </p:cNvPr>
            <p:cNvSpPr txBox="1"/>
            <p:nvPr/>
          </p:nvSpPr>
          <p:spPr>
            <a:xfrm>
              <a:off x="5804199" y="860855"/>
              <a:ext cx="6357959" cy="369332"/>
            </a:xfrm>
            <a:prstGeom prst="rect">
              <a:avLst/>
            </a:prstGeom>
            <a:noFill/>
          </p:spPr>
          <p:txBody>
            <a:bodyPr wrap="none" rtlCol="0">
              <a:spAutoFit/>
            </a:bodyPr>
            <a:lstStyle/>
            <a:p>
              <a:r>
                <a:rPr lang="en-US" dirty="0"/>
                <a:t>Manganese (#25) is a metal, with paramagnetic ions ([Ar] 3d</a:t>
              </a:r>
              <a:r>
                <a:rPr lang="en-US" baseline="30000" dirty="0"/>
                <a:t>5</a:t>
              </a:r>
              <a:r>
                <a:rPr lang="en-US" dirty="0"/>
                <a:t> 4s</a:t>
              </a:r>
              <a:r>
                <a:rPr lang="en-US" baseline="30000" dirty="0"/>
                <a:t>2</a:t>
              </a:r>
              <a:r>
                <a:rPr lang="en-US" dirty="0"/>
                <a:t>)</a:t>
              </a:r>
              <a:endParaRPr lang="en-US" baseline="30000" dirty="0"/>
            </a:p>
          </p:txBody>
        </p:sp>
        <p:grpSp>
          <p:nvGrpSpPr>
            <p:cNvPr id="8" name="Group 7">
              <a:extLst>
                <a:ext uri="{FF2B5EF4-FFF2-40B4-BE49-F238E27FC236}">
                  <a16:creationId xmlns:a16="http://schemas.microsoft.com/office/drawing/2014/main" id="{75AEDDAA-86C3-A94B-A62E-33CF639D9576}"/>
                </a:ext>
              </a:extLst>
            </p:cNvPr>
            <p:cNvGrpSpPr/>
            <p:nvPr/>
          </p:nvGrpSpPr>
          <p:grpSpPr>
            <a:xfrm>
              <a:off x="5804199" y="1461387"/>
              <a:ext cx="2540001" cy="2098020"/>
              <a:chOff x="5804199" y="1461387"/>
              <a:chExt cx="2540001" cy="2098020"/>
            </a:xfrm>
          </p:grpSpPr>
          <p:pic>
            <p:nvPicPr>
              <p:cNvPr id="5" name="Picture 4">
                <a:extLst>
                  <a:ext uri="{FF2B5EF4-FFF2-40B4-BE49-F238E27FC236}">
                    <a16:creationId xmlns:a16="http://schemas.microsoft.com/office/drawing/2014/main" id="{331EA98B-75FD-8A49-A786-FA7E742FB0E8}"/>
                  </a:ext>
                </a:extLst>
              </p:cNvPr>
              <p:cNvPicPr>
                <a:picLocks noChangeAspect="1"/>
              </p:cNvPicPr>
              <p:nvPr/>
            </p:nvPicPr>
            <p:blipFill>
              <a:blip r:embed="rId4"/>
              <a:stretch>
                <a:fillRect/>
              </a:stretch>
            </p:blipFill>
            <p:spPr>
              <a:xfrm>
                <a:off x="5804199" y="1461387"/>
                <a:ext cx="2540000" cy="1574800"/>
              </a:xfrm>
              <a:prstGeom prst="rect">
                <a:avLst/>
              </a:prstGeom>
            </p:spPr>
          </p:pic>
          <p:sp>
            <p:nvSpPr>
              <p:cNvPr id="7" name="Rectangle 6">
                <a:extLst>
                  <a:ext uri="{FF2B5EF4-FFF2-40B4-BE49-F238E27FC236}">
                    <a16:creationId xmlns:a16="http://schemas.microsoft.com/office/drawing/2014/main" id="{70A36847-6C67-8F40-AF2D-8F6BB3719D1B}"/>
                  </a:ext>
                </a:extLst>
              </p:cNvPr>
              <p:cNvSpPr/>
              <p:nvPr/>
            </p:nvSpPr>
            <p:spPr>
              <a:xfrm>
                <a:off x="5804200" y="3036187"/>
                <a:ext cx="2540000" cy="523220"/>
              </a:xfrm>
              <a:prstGeom prst="rect">
                <a:avLst/>
              </a:prstGeom>
            </p:spPr>
            <p:txBody>
              <a:bodyPr wrap="square">
                <a:spAutoFit/>
              </a:bodyPr>
              <a:lstStyle/>
              <a:p>
                <a:r>
                  <a:rPr lang="en-US" sz="1400" dirty="0">
                    <a:solidFill>
                      <a:srgbClr val="222222"/>
                    </a:solidFill>
                    <a:latin typeface="Arial" panose="020B0604020202020204" pitchFamily="34" charset="0"/>
                  </a:rPr>
                  <a:t>Manganese in pure form easily rust.</a:t>
                </a:r>
                <a:endParaRPr lang="en-US" sz="1400" dirty="0"/>
              </a:p>
            </p:txBody>
          </p:sp>
        </p:grpSp>
        <p:grpSp>
          <p:nvGrpSpPr>
            <p:cNvPr id="10" name="Group 9">
              <a:extLst>
                <a:ext uri="{FF2B5EF4-FFF2-40B4-BE49-F238E27FC236}">
                  <a16:creationId xmlns:a16="http://schemas.microsoft.com/office/drawing/2014/main" id="{5D685F2F-241C-E845-9274-21C48FDDE33C}"/>
                </a:ext>
              </a:extLst>
            </p:cNvPr>
            <p:cNvGrpSpPr/>
            <p:nvPr/>
          </p:nvGrpSpPr>
          <p:grpSpPr>
            <a:xfrm>
              <a:off x="5888077" y="3969062"/>
              <a:ext cx="2540000" cy="1927861"/>
              <a:chOff x="5888077" y="3969062"/>
              <a:chExt cx="2540000" cy="1927861"/>
            </a:xfrm>
          </p:grpSpPr>
          <p:pic>
            <p:nvPicPr>
              <p:cNvPr id="6" name="Picture 5">
                <a:extLst>
                  <a:ext uri="{FF2B5EF4-FFF2-40B4-BE49-F238E27FC236}">
                    <a16:creationId xmlns:a16="http://schemas.microsoft.com/office/drawing/2014/main" id="{EE8B350E-AC01-104C-9C5A-B4A85EDE6DD6}"/>
                  </a:ext>
                </a:extLst>
              </p:cNvPr>
              <p:cNvPicPr>
                <a:picLocks noChangeAspect="1"/>
              </p:cNvPicPr>
              <p:nvPr/>
            </p:nvPicPr>
            <p:blipFill>
              <a:blip r:embed="rId5"/>
              <a:stretch>
                <a:fillRect/>
              </a:stretch>
            </p:blipFill>
            <p:spPr>
              <a:xfrm>
                <a:off x="5888077" y="3969062"/>
                <a:ext cx="1767365" cy="1620084"/>
              </a:xfrm>
              <a:prstGeom prst="rect">
                <a:avLst/>
              </a:prstGeom>
            </p:spPr>
          </p:pic>
          <p:sp>
            <p:nvSpPr>
              <p:cNvPr id="9" name="Rectangle 8">
                <a:extLst>
                  <a:ext uri="{FF2B5EF4-FFF2-40B4-BE49-F238E27FC236}">
                    <a16:creationId xmlns:a16="http://schemas.microsoft.com/office/drawing/2014/main" id="{232496D6-E503-D54E-AD2F-D3E81AC70D97}"/>
                  </a:ext>
                </a:extLst>
              </p:cNvPr>
              <p:cNvSpPr/>
              <p:nvPr/>
            </p:nvSpPr>
            <p:spPr>
              <a:xfrm>
                <a:off x="5888077" y="5589146"/>
                <a:ext cx="2540000" cy="307777"/>
              </a:xfrm>
              <a:prstGeom prst="rect">
                <a:avLst/>
              </a:prstGeom>
            </p:spPr>
            <p:txBody>
              <a:bodyPr wrap="square">
                <a:spAutoFit/>
              </a:bodyPr>
              <a:lstStyle/>
              <a:p>
                <a:r>
                  <a:rPr lang="en-US" sz="1400" dirty="0"/>
                  <a:t>Manganese(II) chloride crystals</a:t>
                </a:r>
                <a:endParaRPr lang="en-US" sz="1100" dirty="0"/>
              </a:p>
            </p:txBody>
          </p:sp>
        </p:grpSp>
      </p:grpSp>
      <p:sp>
        <p:nvSpPr>
          <p:cNvPr id="13" name="Rectangle 12">
            <a:extLst>
              <a:ext uri="{FF2B5EF4-FFF2-40B4-BE49-F238E27FC236}">
                <a16:creationId xmlns:a16="http://schemas.microsoft.com/office/drawing/2014/main" id="{CC84F7DC-0FD5-C145-A8DE-C73DA0B0BD18}"/>
              </a:ext>
            </a:extLst>
          </p:cNvPr>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04800" indent="-304800" algn="ctr"/>
            <a:r>
              <a:rPr lang="en-US" dirty="0" err="1"/>
              <a:t>Ciuba</a:t>
            </a:r>
            <a:r>
              <a:rPr lang="en-US" dirty="0"/>
              <a:t>, M. A., &amp; </a:t>
            </a:r>
            <a:r>
              <a:rPr lang="en-US" dirty="0" err="1"/>
              <a:t>Levitus</a:t>
            </a:r>
            <a:r>
              <a:rPr lang="en-US" dirty="0"/>
              <a:t>, M. (2013). Manganese-Induced Triplet Blinking and Photobleaching of Single Molecule Cyanine Dyes</a:t>
            </a:r>
          </a:p>
        </p:txBody>
      </p:sp>
      <p:sp>
        <p:nvSpPr>
          <p:cNvPr id="14" name="Rectangle 13">
            <a:extLst>
              <a:ext uri="{FF2B5EF4-FFF2-40B4-BE49-F238E27FC236}">
                <a16:creationId xmlns:a16="http://schemas.microsoft.com/office/drawing/2014/main" id="{6E665A1B-BA0D-804A-AEF4-2AC28CC37FC8}"/>
              </a:ext>
            </a:extLst>
          </p:cNvPr>
          <p:cNvSpPr/>
          <p:nvPr/>
        </p:nvSpPr>
        <p:spPr>
          <a:xfrm>
            <a:off x="0" y="0"/>
            <a:ext cx="12192000" cy="438941"/>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Photophysics of the Cyanine Fluorophores</a:t>
            </a:r>
          </a:p>
        </p:txBody>
      </p:sp>
      <p:pic>
        <p:nvPicPr>
          <p:cNvPr id="18" name="Picture 17">
            <a:extLst>
              <a:ext uri="{FF2B5EF4-FFF2-40B4-BE49-F238E27FC236}">
                <a16:creationId xmlns:a16="http://schemas.microsoft.com/office/drawing/2014/main" id="{E44C623F-582F-E645-8691-A5C14E10AC36}"/>
              </a:ext>
            </a:extLst>
          </p:cNvPr>
          <p:cNvPicPr>
            <a:picLocks noChangeAspect="1"/>
          </p:cNvPicPr>
          <p:nvPr/>
        </p:nvPicPr>
        <p:blipFill>
          <a:blip r:embed="rId6"/>
          <a:stretch>
            <a:fillRect/>
          </a:stretch>
        </p:blipFill>
        <p:spPr>
          <a:xfrm>
            <a:off x="162669" y="509369"/>
            <a:ext cx="4242258" cy="4414629"/>
          </a:xfrm>
          <a:prstGeom prst="rect">
            <a:avLst/>
          </a:prstGeom>
        </p:spPr>
      </p:pic>
      <p:graphicFrame>
        <p:nvGraphicFramePr>
          <p:cNvPr id="19" name="Table 18">
            <a:extLst>
              <a:ext uri="{FF2B5EF4-FFF2-40B4-BE49-F238E27FC236}">
                <a16:creationId xmlns:a16="http://schemas.microsoft.com/office/drawing/2014/main" id="{82D8641B-E1A2-584A-94B1-DA5DEB24CC74}"/>
              </a:ext>
            </a:extLst>
          </p:cNvPr>
          <p:cNvGraphicFramePr>
            <a:graphicFrameLocks noGrp="1"/>
          </p:cNvGraphicFramePr>
          <p:nvPr>
            <p:extLst>
              <p:ext uri="{D42A27DB-BD31-4B8C-83A1-F6EECF244321}">
                <p14:modId xmlns:p14="http://schemas.microsoft.com/office/powerpoint/2010/main" val="3192675568"/>
              </p:ext>
            </p:extLst>
          </p:nvPr>
        </p:nvGraphicFramePr>
        <p:xfrm>
          <a:off x="721926" y="5122051"/>
          <a:ext cx="3683001" cy="1219200"/>
        </p:xfrm>
        <a:graphic>
          <a:graphicData uri="http://schemas.openxmlformats.org/drawingml/2006/table">
            <a:tbl>
              <a:tblPr firstRow="1" firstCol="1" bandRow="1">
                <a:tableStyleId>{5C22544A-7EE6-4342-B048-85BDC9FD1C3A}</a:tableStyleId>
              </a:tblPr>
              <a:tblGrid>
                <a:gridCol w="2545577">
                  <a:extLst>
                    <a:ext uri="{9D8B030D-6E8A-4147-A177-3AD203B41FA5}">
                      <a16:colId xmlns:a16="http://schemas.microsoft.com/office/drawing/2014/main" val="1582648783"/>
                    </a:ext>
                  </a:extLst>
                </a:gridCol>
                <a:gridCol w="1137424">
                  <a:extLst>
                    <a:ext uri="{9D8B030D-6E8A-4147-A177-3AD203B41FA5}">
                      <a16:colId xmlns:a16="http://schemas.microsoft.com/office/drawing/2014/main" val="3665265393"/>
                    </a:ext>
                  </a:extLst>
                </a:gridCol>
              </a:tblGrid>
              <a:tr h="177165">
                <a:tc>
                  <a:txBody>
                    <a:bodyPr/>
                    <a:lstStyle/>
                    <a:p>
                      <a:pPr marL="0" marR="0" algn="l">
                        <a:spcBef>
                          <a:spcPts val="0"/>
                        </a:spcBef>
                        <a:spcAft>
                          <a:spcPts val="0"/>
                        </a:spcAft>
                      </a:pPr>
                      <a:r>
                        <a:rPr lang="en-US" sz="1600" dirty="0">
                          <a:effectLst/>
                        </a:rPr>
                        <a:t>Construct/Condition</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600">
                          <a:effectLst/>
                        </a:rPr>
                        <a:t>t</a:t>
                      </a:r>
                      <a:r>
                        <a:rPr lang="en-US" sz="1600" baseline="-25000">
                          <a:effectLst/>
                        </a:rPr>
                        <a:t>1</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103137481"/>
                  </a:ext>
                </a:extLst>
              </a:tr>
              <a:tr h="184150">
                <a:tc>
                  <a:txBody>
                    <a:bodyPr/>
                    <a:lstStyle/>
                    <a:p>
                      <a:pPr marL="0" marR="0" algn="l">
                        <a:spcBef>
                          <a:spcPts val="0"/>
                        </a:spcBef>
                        <a:spcAft>
                          <a:spcPts val="0"/>
                        </a:spcAft>
                      </a:pPr>
                      <a:r>
                        <a:rPr lang="en-US" sz="1600" dirty="0">
                          <a:effectLst/>
                        </a:rPr>
                        <a:t>3’-p(dT)</a:t>
                      </a:r>
                      <a:r>
                        <a:rPr lang="en-US" sz="1600" baseline="-25000" dirty="0">
                          <a:effectLst/>
                        </a:rPr>
                        <a:t>15</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600" dirty="0">
                          <a:effectLst/>
                        </a:rPr>
                        <a:t>2.9 µSec</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781596469"/>
                  </a:ext>
                </a:extLst>
              </a:tr>
              <a:tr h="177165">
                <a:tc>
                  <a:txBody>
                    <a:bodyPr/>
                    <a:lstStyle/>
                    <a:p>
                      <a:pPr marL="0" marR="0" algn="l">
                        <a:spcBef>
                          <a:spcPts val="0"/>
                        </a:spcBef>
                        <a:spcAft>
                          <a:spcPts val="0"/>
                        </a:spcAft>
                      </a:pPr>
                      <a:r>
                        <a:rPr lang="en-US" sz="1600">
                          <a:effectLst/>
                        </a:rPr>
                        <a:t>3’-p(dT)</a:t>
                      </a:r>
                      <a:r>
                        <a:rPr lang="en-US" sz="1600" baseline="-25000">
                          <a:effectLst/>
                        </a:rPr>
                        <a:t>14</a:t>
                      </a:r>
                      <a:r>
                        <a:rPr lang="en-US" sz="1600">
                          <a:effectLst/>
                        </a:rPr>
                        <a:t> + 0.0 µM gp32</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600" dirty="0">
                          <a:effectLst/>
                        </a:rPr>
                        <a:t>2.7 µSec</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557512072"/>
                  </a:ext>
                </a:extLst>
              </a:tr>
              <a:tr h="177165">
                <a:tc>
                  <a:txBody>
                    <a:bodyPr/>
                    <a:lstStyle/>
                    <a:p>
                      <a:pPr marL="0" marR="0" algn="l">
                        <a:spcBef>
                          <a:spcPts val="0"/>
                        </a:spcBef>
                        <a:spcAft>
                          <a:spcPts val="0"/>
                        </a:spcAft>
                      </a:pPr>
                      <a:r>
                        <a:rPr lang="en-US" sz="1600">
                          <a:effectLst/>
                        </a:rPr>
                        <a:t>5’-p(dT)</a:t>
                      </a:r>
                      <a:r>
                        <a:rPr lang="en-US" sz="1600" baseline="-25000">
                          <a:effectLst/>
                        </a:rPr>
                        <a:t>15</a:t>
                      </a:r>
                      <a:r>
                        <a:rPr lang="en-US" sz="1600">
                          <a:effectLst/>
                        </a:rPr>
                        <a:t> + 0.0 µM gp32</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600" dirty="0">
                          <a:effectLst/>
                        </a:rPr>
                        <a:t>3.2 µSec</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927158569"/>
                  </a:ext>
                </a:extLst>
              </a:tr>
              <a:tr h="184150">
                <a:tc>
                  <a:txBody>
                    <a:bodyPr/>
                    <a:lstStyle/>
                    <a:p>
                      <a:pPr marL="0" marR="0" algn="l">
                        <a:spcBef>
                          <a:spcPts val="0"/>
                        </a:spcBef>
                        <a:spcAft>
                          <a:spcPts val="0"/>
                        </a:spcAft>
                      </a:pPr>
                      <a:r>
                        <a:rPr lang="en-US" sz="1600">
                          <a:effectLst/>
                        </a:rPr>
                        <a:t>5’-p(dT)</a:t>
                      </a:r>
                      <a:r>
                        <a:rPr lang="en-US" sz="1600" baseline="-25000">
                          <a:effectLst/>
                        </a:rPr>
                        <a:t>14</a:t>
                      </a:r>
                      <a:r>
                        <a:rPr lang="en-US" sz="1600">
                          <a:effectLst/>
                        </a:rPr>
                        <a:t> + 0.0 µM gp32</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600" dirty="0">
                          <a:effectLst/>
                        </a:rPr>
                        <a:t>3.0 µSec</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629970623"/>
                  </a:ext>
                </a:extLst>
              </a:tr>
            </a:tbl>
          </a:graphicData>
        </a:graphic>
      </p:graphicFrame>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D952D174-C977-6F42-8F03-BAF704947430}"/>
                  </a:ext>
                </a:extLst>
              </p:cNvPr>
              <p:cNvSpPr/>
              <p:nvPr/>
            </p:nvSpPr>
            <p:spPr>
              <a:xfrm>
                <a:off x="881783" y="3300983"/>
                <a:ext cx="2863853" cy="435056"/>
              </a:xfrm>
              <a:prstGeom prst="rect">
                <a:avLst/>
              </a:prstGeom>
            </p:spPr>
            <p:txBody>
              <a:bodyPr wrap="square">
                <a:spAutoFit/>
              </a:bodyPr>
              <a:lstStyle/>
              <a:p>
                <a14:m>
                  <m:oMath xmlns:m="http://schemas.openxmlformats.org/officeDocument/2006/math">
                    <m:sSubSup>
                      <m:sSubSupPr>
                        <m:ctrlPr>
                          <a:rPr lang="en-US" i="1" smtClean="0">
                            <a:solidFill>
                              <a:srgbClr val="3014FF"/>
                            </a:solidFill>
                            <a:latin typeface="Cambria Math" panose="02040503050406030204" pitchFamily="18" charset="0"/>
                          </a:rPr>
                        </m:ctrlPr>
                      </m:sSubSupPr>
                      <m:e>
                        <m:acc>
                          <m:accPr>
                            <m:chr m:val="̅"/>
                            <m:ctrlPr>
                              <a:rPr lang="en-US" i="1" smtClean="0">
                                <a:solidFill>
                                  <a:srgbClr val="3014FF"/>
                                </a:solidFill>
                                <a:latin typeface="Cambria Math" panose="02040503050406030204" pitchFamily="18" charset="0"/>
                              </a:rPr>
                            </m:ctrlPr>
                          </m:accPr>
                          <m:e>
                            <m:r>
                              <a:rPr lang="en-US" i="1">
                                <a:solidFill>
                                  <a:srgbClr val="3014FF"/>
                                </a:solidFill>
                                <a:latin typeface="Cambria Math" panose="02040503050406030204" pitchFamily="18" charset="0"/>
                              </a:rPr>
                              <m:t>𝐶</m:t>
                            </m:r>
                          </m:e>
                        </m:acc>
                      </m:e>
                      <m:sub>
                        <m:r>
                          <a:rPr lang="en-US" i="1">
                            <a:solidFill>
                              <a:srgbClr val="3014FF"/>
                            </a:solidFill>
                            <a:latin typeface="Cambria Math" panose="02040503050406030204" pitchFamily="18" charset="0"/>
                          </a:rPr>
                          <m:t>𝐸</m:t>
                        </m:r>
                      </m:sub>
                      <m:sup>
                        <m:d>
                          <m:dPr>
                            <m:ctrlPr>
                              <a:rPr lang="en-US" i="1">
                                <a:solidFill>
                                  <a:srgbClr val="3014FF"/>
                                </a:solidFill>
                                <a:latin typeface="Cambria Math" panose="02040503050406030204" pitchFamily="18" charset="0"/>
                              </a:rPr>
                            </m:ctrlPr>
                          </m:dPr>
                          <m:e>
                            <m:r>
                              <a:rPr lang="en-US" i="1">
                                <a:solidFill>
                                  <a:srgbClr val="3014FF"/>
                                </a:solidFill>
                                <a:latin typeface="Cambria Math" panose="02040503050406030204" pitchFamily="18" charset="0"/>
                              </a:rPr>
                              <m:t>2</m:t>
                            </m:r>
                          </m:e>
                        </m:d>
                      </m:sup>
                    </m:sSubSup>
                    <m:r>
                      <a:rPr lang="en-US" b="0" i="1" smtClean="0">
                        <a:solidFill>
                          <a:srgbClr val="3014FF"/>
                        </a:solidFill>
                        <a:latin typeface="Cambria Math" panose="02040503050406030204" pitchFamily="18" charset="0"/>
                      </a:rPr>
                      <m:t>(</m:t>
                    </m:r>
                    <m:r>
                      <a:rPr lang="en-US" b="0" i="1" smtClean="0">
                        <a:solidFill>
                          <a:srgbClr val="3014FF"/>
                        </a:solidFill>
                        <a:latin typeface="Cambria Math" panose="02040503050406030204" pitchFamily="18" charset="0"/>
                      </a:rPr>
                      <m:t>𝜏</m:t>
                    </m:r>
                    <m:r>
                      <a:rPr lang="en-US" b="0" i="1" smtClean="0">
                        <a:solidFill>
                          <a:srgbClr val="3014FF"/>
                        </a:solidFill>
                        <a:latin typeface="Cambria Math" panose="02040503050406030204" pitchFamily="18" charset="0"/>
                      </a:rPr>
                      <m:t>)</m:t>
                    </m:r>
                  </m:oMath>
                </a14:m>
                <a:r>
                  <a:rPr lang="en-US" dirty="0">
                    <a:solidFill>
                      <a:srgbClr val="3014FF"/>
                    </a:solidFill>
                  </a:rPr>
                  <a:t>= </a:t>
                </a:r>
                <a14:m>
                  <m:oMath xmlns:m="http://schemas.openxmlformats.org/officeDocument/2006/math">
                    <m:d>
                      <m:dPr>
                        <m:begChr m:val="⟨"/>
                        <m:endChr m:val=""/>
                        <m:ctrlPr>
                          <a:rPr lang="en-US" i="1">
                            <a:solidFill>
                              <a:srgbClr val="3014FF"/>
                            </a:solidFill>
                            <a:latin typeface="Cambria Math" panose="02040503050406030204" pitchFamily="18" charset="0"/>
                          </a:rPr>
                        </m:ctrlPr>
                      </m:dPr>
                      <m:e>
                        <m:r>
                          <a:rPr lang="en-US" i="1" smtClean="0">
                            <a:solidFill>
                              <a:srgbClr val="3014FF"/>
                            </a:solidFill>
                            <a:latin typeface="Cambria Math" panose="02040503050406030204" pitchFamily="18" charset="0"/>
                          </a:rPr>
                          <m:t>𝛿</m:t>
                        </m:r>
                        <m:r>
                          <a:rPr lang="en-US" i="1">
                            <a:solidFill>
                              <a:srgbClr val="3014FF"/>
                            </a:solidFill>
                            <a:latin typeface="Cambria Math" panose="02040503050406030204" pitchFamily="18" charset="0"/>
                          </a:rPr>
                          <m:t>𝐸</m:t>
                        </m:r>
                        <m:d>
                          <m:dPr>
                            <m:ctrlPr>
                              <a:rPr lang="en-US" i="1">
                                <a:solidFill>
                                  <a:srgbClr val="3014FF"/>
                                </a:solidFill>
                                <a:latin typeface="Cambria Math" panose="02040503050406030204" pitchFamily="18" charset="0"/>
                              </a:rPr>
                            </m:ctrlPr>
                          </m:dPr>
                          <m:e>
                            <m:r>
                              <a:rPr lang="en-US" i="1">
                                <a:solidFill>
                                  <a:srgbClr val="3014FF"/>
                                </a:solidFill>
                                <a:latin typeface="Cambria Math" panose="02040503050406030204" pitchFamily="18" charset="0"/>
                              </a:rPr>
                              <m:t>𝑡</m:t>
                            </m:r>
                          </m:e>
                        </m:d>
                        <m:r>
                          <a:rPr lang="en-US" i="1">
                            <a:solidFill>
                              <a:srgbClr val="3014FF"/>
                            </a:solidFill>
                            <a:latin typeface="Cambria Math" panose="02040503050406030204" pitchFamily="18" charset="0"/>
                          </a:rPr>
                          <m:t>𝛿</m:t>
                        </m:r>
                        <m:d>
                          <m:dPr>
                            <m:begChr m:val=""/>
                            <m:endChr m:val="⟩"/>
                            <m:ctrlPr>
                              <a:rPr lang="en-US" i="1">
                                <a:solidFill>
                                  <a:srgbClr val="3014FF"/>
                                </a:solidFill>
                                <a:latin typeface="Cambria Math" panose="02040503050406030204" pitchFamily="18" charset="0"/>
                              </a:rPr>
                            </m:ctrlPr>
                          </m:dPr>
                          <m:e>
                            <m:r>
                              <a:rPr lang="en-US" i="1">
                                <a:solidFill>
                                  <a:srgbClr val="3014FF"/>
                                </a:solidFill>
                                <a:latin typeface="Cambria Math" panose="02040503050406030204" pitchFamily="18" charset="0"/>
                              </a:rPr>
                              <m:t>𝐸</m:t>
                            </m:r>
                            <m:d>
                              <m:dPr>
                                <m:ctrlPr>
                                  <a:rPr lang="en-US" i="1">
                                    <a:solidFill>
                                      <a:srgbClr val="3014FF"/>
                                    </a:solidFill>
                                    <a:latin typeface="Cambria Math" panose="02040503050406030204" pitchFamily="18" charset="0"/>
                                  </a:rPr>
                                </m:ctrlPr>
                              </m:dPr>
                              <m:e>
                                <m:r>
                                  <a:rPr lang="en-US" i="1">
                                    <a:solidFill>
                                      <a:srgbClr val="3014FF"/>
                                    </a:solidFill>
                                    <a:latin typeface="Cambria Math" panose="02040503050406030204" pitchFamily="18" charset="0"/>
                                  </a:rPr>
                                  <m:t>𝑡</m:t>
                                </m:r>
                                <m:r>
                                  <a:rPr lang="en-US" i="1">
                                    <a:solidFill>
                                      <a:srgbClr val="3014FF"/>
                                    </a:solidFill>
                                    <a:latin typeface="Cambria Math" panose="02040503050406030204" pitchFamily="18" charset="0"/>
                                  </a:rPr>
                                  <m:t>+</m:t>
                                </m:r>
                                <m:r>
                                  <a:rPr lang="en-US" i="1">
                                    <a:solidFill>
                                      <a:srgbClr val="3014FF"/>
                                    </a:solidFill>
                                    <a:latin typeface="Cambria Math" panose="02040503050406030204" pitchFamily="18" charset="0"/>
                                  </a:rPr>
                                  <m:t>𝜏</m:t>
                                </m:r>
                              </m:e>
                            </m:d>
                          </m:e>
                        </m:d>
                        <m:r>
                          <a:rPr lang="en-US" b="1" i="1" smtClean="0">
                            <a:solidFill>
                              <a:srgbClr val="3014FF"/>
                            </a:solidFill>
                            <a:latin typeface="Cambria Math" panose="02040503050406030204" pitchFamily="18" charset="0"/>
                          </a:rPr>
                          <m:t> </m:t>
                        </m:r>
                      </m:e>
                    </m:d>
                  </m:oMath>
                </a14:m>
                <a:endParaRPr lang="en-US" dirty="0">
                  <a:solidFill>
                    <a:srgbClr val="3014FF"/>
                  </a:solidFill>
                </a:endParaRPr>
              </a:p>
            </p:txBody>
          </p:sp>
        </mc:Choice>
        <mc:Fallback xmlns="">
          <p:sp>
            <p:nvSpPr>
              <p:cNvPr id="20" name="Rectangle 19">
                <a:extLst>
                  <a:ext uri="{FF2B5EF4-FFF2-40B4-BE49-F238E27FC236}">
                    <a16:creationId xmlns:a16="http://schemas.microsoft.com/office/drawing/2014/main" id="{D952D174-C977-6F42-8F03-BAF704947430}"/>
                  </a:ext>
                </a:extLst>
              </p:cNvPr>
              <p:cNvSpPr>
                <a:spLocks noRot="1" noChangeAspect="1" noMove="1" noResize="1" noEditPoints="1" noAdjustHandles="1" noChangeArrowheads="1" noChangeShapeType="1" noTextEdit="1"/>
              </p:cNvSpPr>
              <p:nvPr/>
            </p:nvSpPr>
            <p:spPr>
              <a:xfrm>
                <a:off x="881783" y="3300983"/>
                <a:ext cx="2863853" cy="435056"/>
              </a:xfrm>
              <a:prstGeom prst="rect">
                <a:avLst/>
              </a:prstGeom>
              <a:blipFill>
                <a:blip r:embed="rId7"/>
                <a:stretch>
                  <a:fillRect t="-80000" r="-3084" b="-14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7CD3E3FA-6E06-FB4B-A327-15FFF47B183F}"/>
                  </a:ext>
                </a:extLst>
              </p:cNvPr>
              <p:cNvSpPr/>
              <p:nvPr/>
            </p:nvSpPr>
            <p:spPr>
              <a:xfrm>
                <a:off x="807553" y="3716564"/>
                <a:ext cx="2388987" cy="7645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smtClean="0">
                              <a:solidFill>
                                <a:srgbClr val="FF0000"/>
                              </a:solidFill>
                              <a:latin typeface="Cambria Math" panose="02040503050406030204" pitchFamily="18" charset="0"/>
                            </a:rPr>
                          </m:ctrlPr>
                        </m:sSupPr>
                        <m:e>
                          <m:acc>
                            <m:accPr>
                              <m:chr m:val="̅"/>
                              <m:ctrlPr>
                                <a:rPr lang="en-US" i="1">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𝐶</m:t>
                              </m:r>
                            </m:e>
                          </m:acc>
                        </m:e>
                        <m:sup>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2</m:t>
                              </m:r>
                            </m:e>
                          </m:d>
                        </m:sup>
                      </m:sSup>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ea typeface="Cambria Math" panose="02040503050406030204" pitchFamily="18" charset="0"/>
                            </a:rPr>
                            <m:t>𝜏</m:t>
                          </m:r>
                        </m:e>
                      </m:d>
                      <m:r>
                        <a:rPr lang="en-US" b="0" i="1" smtClean="0">
                          <a:solidFill>
                            <a:srgbClr val="FF0000"/>
                          </a:solidFill>
                          <a:latin typeface="Cambria Math" panose="02040503050406030204" pitchFamily="18" charset="0"/>
                          <a:ea typeface="Cambria Math" panose="02040503050406030204" pitchFamily="18" charset="0"/>
                        </a:rPr>
                        <m:t>=</m:t>
                      </m:r>
                      <m:nary>
                        <m:naryPr>
                          <m:chr m:val="∑"/>
                          <m:supHide m:val="on"/>
                          <m:ctrlPr>
                            <a:rPr lang="en-US" i="1" dirty="0">
                              <a:solidFill>
                                <a:srgbClr val="FF0000"/>
                              </a:solidFill>
                              <a:latin typeface="Cambria Math" panose="02040503050406030204" pitchFamily="18" charset="0"/>
                            </a:rPr>
                          </m:ctrlPr>
                        </m:naryPr>
                        <m:sub>
                          <m:r>
                            <m:rPr>
                              <m:brk m:alnAt="7"/>
                            </m:rPr>
                            <a:rPr lang="en-US" i="1" dirty="0">
                              <a:solidFill>
                                <a:srgbClr val="FF0000"/>
                              </a:solidFill>
                              <a:latin typeface="Cambria Math" panose="02040503050406030204" pitchFamily="18" charset="0"/>
                            </a:rPr>
                            <m:t>𝑖</m:t>
                          </m:r>
                        </m:sub>
                        <m:sup/>
                        <m:e>
                          <m:sSup>
                            <m:sSupPr>
                              <m:ctrlPr>
                                <a:rPr lang="en-US" i="1" dirty="0">
                                  <a:solidFill>
                                    <a:srgbClr val="FF0000"/>
                                  </a:solidFill>
                                  <a:latin typeface="Cambria Math" panose="02040503050406030204" pitchFamily="18" charset="0"/>
                                  <a:ea typeface="Cambria Math" panose="02040503050406030204" pitchFamily="18" charset="0"/>
                                </a:rPr>
                              </m:ctrlPr>
                            </m:sSupPr>
                            <m:e>
                              <m:sSub>
                                <m:sSubPr>
                                  <m:ctrlPr>
                                    <a:rPr lang="en-US" i="1">
                                      <a:solidFill>
                                        <a:srgbClr val="FF0000"/>
                                      </a:solidFill>
                                      <a:latin typeface="Cambria Math" panose="02040503050406030204" pitchFamily="18" charset="0"/>
                                      <a:ea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𝐴</m:t>
                                  </m:r>
                                </m:e>
                                <m:sub>
                                  <m:r>
                                    <a:rPr lang="en-US" i="1">
                                      <a:solidFill>
                                        <a:srgbClr val="FF0000"/>
                                      </a:solidFill>
                                      <a:latin typeface="Cambria Math" panose="02040503050406030204" pitchFamily="18" charset="0"/>
                                      <a:ea typeface="Cambria Math" panose="02040503050406030204" pitchFamily="18" charset="0"/>
                                    </a:rPr>
                                    <m:t>𝑖</m:t>
                                  </m:r>
                                </m:sub>
                              </m:sSub>
                              <m:r>
                                <a:rPr lang="en-US" i="1" dirty="0">
                                  <a:solidFill>
                                    <a:srgbClr val="FF0000"/>
                                  </a:solidFill>
                                  <a:latin typeface="Cambria Math" panose="02040503050406030204" pitchFamily="18" charset="0"/>
                                  <a:ea typeface="Cambria Math" panose="02040503050406030204" pitchFamily="18" charset="0"/>
                                </a:rPr>
                                <m:t>𝑒</m:t>
                              </m:r>
                            </m:e>
                            <m:sup>
                              <m:r>
                                <a:rPr lang="en-US" i="1" dirty="0">
                                  <a:solidFill>
                                    <a:srgbClr val="FF0000"/>
                                  </a:solidFill>
                                  <a:latin typeface="Cambria Math" panose="02040503050406030204" pitchFamily="18" charset="0"/>
                                  <a:ea typeface="Cambria Math" panose="02040503050406030204" pitchFamily="18" charset="0"/>
                                </a:rPr>
                                <m:t>−</m:t>
                              </m:r>
                              <m:sSub>
                                <m:sSubPr>
                                  <m:ctrlPr>
                                    <a:rPr lang="en-US" b="1" i="1" dirty="0">
                                      <a:solidFill>
                                        <a:srgbClr val="FF0000"/>
                                      </a:solidFill>
                                      <a:latin typeface="Cambria Math" panose="02040503050406030204" pitchFamily="18" charset="0"/>
                                    </a:rPr>
                                  </m:ctrlPr>
                                </m:sSubPr>
                                <m:e>
                                  <m:r>
                                    <a:rPr lang="en-US" b="1" i="1" dirty="0">
                                      <a:solidFill>
                                        <a:srgbClr val="FF0000"/>
                                      </a:solidFill>
                                      <a:latin typeface="Cambria Math" panose="02040503050406030204" pitchFamily="18" charset="0"/>
                                      <a:ea typeface="Cambria Math" panose="02040503050406030204" pitchFamily="18" charset="0"/>
                                    </a:rPr>
                                    <m:t>𝝀</m:t>
                                  </m:r>
                                </m:e>
                                <m:sub>
                                  <m:r>
                                    <a:rPr lang="en-US" b="1" i="1" dirty="0">
                                      <a:solidFill>
                                        <a:srgbClr val="FF0000"/>
                                      </a:solidFill>
                                      <a:latin typeface="Cambria Math" panose="02040503050406030204" pitchFamily="18" charset="0"/>
                                      <a:ea typeface="Cambria Math" panose="02040503050406030204" pitchFamily="18" charset="0"/>
                                    </a:rPr>
                                    <m:t>𝒊</m:t>
                                  </m:r>
                                </m:sub>
                              </m:sSub>
                              <m:sSub>
                                <m:sSubPr>
                                  <m:ctrlPr>
                                    <a:rPr lang="en-US" i="1" dirty="0">
                                      <a:solidFill>
                                        <a:srgbClr val="FF0000"/>
                                      </a:solidFill>
                                      <a:latin typeface="Cambria Math" panose="02040503050406030204" pitchFamily="18" charset="0"/>
                                    </a:rPr>
                                  </m:ctrlPr>
                                </m:sSubPr>
                                <m:e>
                                  <m:r>
                                    <a:rPr lang="en-US" i="1" dirty="0">
                                      <a:solidFill>
                                        <a:srgbClr val="FF0000"/>
                                      </a:solidFill>
                                      <a:latin typeface="Cambria Math" panose="02040503050406030204" pitchFamily="18" charset="0"/>
                                      <a:ea typeface="Cambria Math" panose="02040503050406030204" pitchFamily="18" charset="0"/>
                                    </a:rPr>
                                    <m:t>𝜏</m:t>
                                  </m:r>
                                </m:e>
                                <m:sub>
                                  <m:r>
                                    <a:rPr lang="en-US" i="1" dirty="0">
                                      <a:solidFill>
                                        <a:srgbClr val="FF0000"/>
                                      </a:solidFill>
                                      <a:latin typeface="Cambria Math" panose="02040503050406030204" pitchFamily="18" charset="0"/>
                                      <a:ea typeface="Cambria Math" panose="02040503050406030204" pitchFamily="18" charset="0"/>
                                    </a:rPr>
                                    <m:t>1</m:t>
                                  </m:r>
                                </m:sub>
                              </m:sSub>
                            </m:sup>
                          </m:sSup>
                        </m:e>
                      </m:nary>
                    </m:oMath>
                  </m:oMathPara>
                </a14:m>
                <a:endParaRPr lang="en-US" dirty="0">
                  <a:solidFill>
                    <a:srgbClr val="FF0000"/>
                  </a:solidFill>
                </a:endParaRPr>
              </a:p>
            </p:txBody>
          </p:sp>
        </mc:Choice>
        <mc:Fallback xmlns="">
          <p:sp>
            <p:nvSpPr>
              <p:cNvPr id="21" name="Rectangle 20">
                <a:extLst>
                  <a:ext uri="{FF2B5EF4-FFF2-40B4-BE49-F238E27FC236}">
                    <a16:creationId xmlns:a16="http://schemas.microsoft.com/office/drawing/2014/main" id="{7CD3E3FA-6E06-FB4B-A327-15FFF47B183F}"/>
                  </a:ext>
                </a:extLst>
              </p:cNvPr>
              <p:cNvSpPr>
                <a:spLocks noRot="1" noChangeAspect="1" noMove="1" noResize="1" noEditPoints="1" noAdjustHandles="1" noChangeArrowheads="1" noChangeShapeType="1" noTextEdit="1"/>
              </p:cNvSpPr>
              <p:nvPr/>
            </p:nvSpPr>
            <p:spPr>
              <a:xfrm>
                <a:off x="807553" y="3716564"/>
                <a:ext cx="2388987" cy="764568"/>
              </a:xfrm>
              <a:prstGeom prst="rect">
                <a:avLst/>
              </a:prstGeom>
              <a:blipFill>
                <a:blip r:embed="rId8"/>
                <a:stretch>
                  <a:fillRect t="-122951" b="-168852"/>
                </a:stretch>
              </a:blipFill>
            </p:spPr>
            <p:txBody>
              <a:bodyPr/>
              <a:lstStyle/>
              <a:p>
                <a:r>
                  <a:rPr lang="en-US">
                    <a:noFill/>
                  </a:rPr>
                  <a:t> </a:t>
                </a:r>
              </a:p>
            </p:txBody>
          </p:sp>
        </mc:Fallback>
      </mc:AlternateContent>
    </p:spTree>
    <p:extLst>
      <p:ext uri="{BB962C8B-B14F-4D97-AF65-F5344CB8AC3E}">
        <p14:creationId xmlns:p14="http://schemas.microsoft.com/office/powerpoint/2010/main" val="269682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40CB155-033E-2F4A-9000-D3CFEE96B8E0}"/>
              </a:ext>
            </a:extLst>
          </p:cNvPr>
          <p:cNvGrpSpPr/>
          <p:nvPr/>
        </p:nvGrpSpPr>
        <p:grpSpPr>
          <a:xfrm>
            <a:off x="727008" y="670803"/>
            <a:ext cx="1393927" cy="4183817"/>
            <a:chOff x="36033526" y="16814833"/>
            <a:chExt cx="748531" cy="1560046"/>
          </a:xfrm>
        </p:grpSpPr>
        <p:sp>
          <p:nvSpPr>
            <p:cNvPr id="3" name="Line 1">
              <a:extLst>
                <a:ext uri="{FF2B5EF4-FFF2-40B4-BE49-F238E27FC236}">
                  <a16:creationId xmlns:a16="http://schemas.microsoft.com/office/drawing/2014/main" id="{50E47E1B-0822-2544-8219-DF3E77339240}"/>
                </a:ext>
              </a:extLst>
            </p:cNvPr>
            <p:cNvSpPr>
              <a:spLocks noChangeShapeType="1"/>
            </p:cNvSpPr>
            <p:nvPr/>
          </p:nvSpPr>
          <p:spPr bwMode="auto">
            <a:xfrm flipH="1">
              <a:off x="36325522" y="17804635"/>
              <a:ext cx="3014" cy="416992"/>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4" name="Line 5">
              <a:extLst>
                <a:ext uri="{FF2B5EF4-FFF2-40B4-BE49-F238E27FC236}">
                  <a16:creationId xmlns:a16="http://schemas.microsoft.com/office/drawing/2014/main" id="{3534323F-59A3-5343-AFA1-578F0AFA5845}"/>
                </a:ext>
              </a:extLst>
            </p:cNvPr>
            <p:cNvSpPr>
              <a:spLocks noChangeShapeType="1"/>
            </p:cNvSpPr>
            <p:nvPr/>
          </p:nvSpPr>
          <p:spPr bwMode="auto">
            <a:xfrm flipH="1">
              <a:off x="36677885" y="17809489"/>
              <a:ext cx="5931" cy="412138"/>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649" dirty="0"/>
            </a:p>
          </p:txBody>
        </p:sp>
        <p:sp>
          <p:nvSpPr>
            <p:cNvPr id="5" name="Rectangle 4">
              <a:extLst>
                <a:ext uri="{FF2B5EF4-FFF2-40B4-BE49-F238E27FC236}">
                  <a16:creationId xmlns:a16="http://schemas.microsoft.com/office/drawing/2014/main" id="{6D5A2EE3-6FBA-6643-A2E6-9D3C6879E5E5}"/>
                </a:ext>
              </a:extLst>
            </p:cNvPr>
            <p:cNvSpPr>
              <a:spLocks/>
            </p:cNvSpPr>
            <p:nvPr/>
          </p:nvSpPr>
          <p:spPr bwMode="auto">
            <a:xfrm>
              <a:off x="36740176" y="18314677"/>
              <a:ext cx="35" cy="60202"/>
            </a:xfrm>
            <a:prstGeom prst="rect">
              <a:avLst/>
            </a:prstGeom>
            <a:noFill/>
            <a:ln>
              <a:noFill/>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 uri="{91240B29-F687-4f45-9708-019B960494DF}">
                <a14:hiddenLine xmlns:mc="http://schemas.openxmlformats.org/markup-compatibility/2006" xmlns:mv="urn:schemas-microsoft-com:mac:vml"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1049" dirty="0">
                <a:solidFill>
                  <a:schemeClr val="tx1"/>
                </a:solidFill>
                <a:cs typeface="Gill Sans" charset="0"/>
              </a:endParaRPr>
            </a:p>
          </p:txBody>
        </p:sp>
        <p:sp>
          <p:nvSpPr>
            <p:cNvPr id="6" name="Oval 5">
              <a:extLst>
                <a:ext uri="{FF2B5EF4-FFF2-40B4-BE49-F238E27FC236}">
                  <a16:creationId xmlns:a16="http://schemas.microsoft.com/office/drawing/2014/main" id="{71E16914-30F6-9D48-97AE-67E273C8F7D2}"/>
                </a:ext>
              </a:extLst>
            </p:cNvPr>
            <p:cNvSpPr>
              <a:spLocks/>
            </p:cNvSpPr>
            <p:nvPr/>
          </p:nvSpPr>
          <p:spPr bwMode="auto">
            <a:xfrm rot="6540714">
              <a:off x="36631767" y="17673092"/>
              <a:ext cx="176935" cy="123645"/>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dirty="0">
                  <a:solidFill>
                    <a:srgbClr val="FFFFFF"/>
                  </a:solidFill>
                  <a:effectLst>
                    <a:outerShdw blurRad="38100" dist="38100" dir="2700000" algn="tl">
                      <a:srgbClr val="000000"/>
                    </a:outerShdw>
                  </a:effectLst>
                  <a:ea typeface="Gill Sans" charset="0"/>
                  <a:cs typeface="Gill Sans" charset="0"/>
                </a:rPr>
                <a:t>Cy5</a:t>
              </a:r>
            </a:p>
          </p:txBody>
        </p:sp>
        <p:sp>
          <p:nvSpPr>
            <p:cNvPr id="7" name="Line 13">
              <a:extLst>
                <a:ext uri="{FF2B5EF4-FFF2-40B4-BE49-F238E27FC236}">
                  <a16:creationId xmlns:a16="http://schemas.microsoft.com/office/drawing/2014/main" id="{66F5C4CC-5CC4-2E4C-9AF3-FFE695DAC3DA}"/>
                </a:ext>
              </a:extLst>
            </p:cNvPr>
            <p:cNvSpPr>
              <a:spLocks noChangeShapeType="1"/>
            </p:cNvSpPr>
            <p:nvPr/>
          </p:nvSpPr>
          <p:spPr bwMode="auto">
            <a:xfrm>
              <a:off x="36331198" y="18165452"/>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grpSp>
          <p:nvGrpSpPr>
            <p:cNvPr id="8" name="Group 7">
              <a:extLst>
                <a:ext uri="{FF2B5EF4-FFF2-40B4-BE49-F238E27FC236}">
                  <a16:creationId xmlns:a16="http://schemas.microsoft.com/office/drawing/2014/main" id="{DB493958-4D6F-3347-9996-7D9266DB93D4}"/>
                </a:ext>
              </a:extLst>
            </p:cNvPr>
            <p:cNvGrpSpPr/>
            <p:nvPr/>
          </p:nvGrpSpPr>
          <p:grpSpPr>
            <a:xfrm flipH="1">
              <a:off x="36033526" y="16814833"/>
              <a:ext cx="702068" cy="992785"/>
              <a:chOff x="36153167" y="16820364"/>
              <a:chExt cx="934093" cy="992785"/>
            </a:xfrm>
          </p:grpSpPr>
          <p:sp>
            <p:nvSpPr>
              <p:cNvPr id="18" name="Freeform 17">
                <a:extLst>
                  <a:ext uri="{FF2B5EF4-FFF2-40B4-BE49-F238E27FC236}">
                    <a16:creationId xmlns:a16="http://schemas.microsoft.com/office/drawing/2014/main" id="{3CA5CAA7-F989-874A-8D7C-CCEF593B14E5}"/>
                  </a:ext>
                </a:extLst>
              </p:cNvPr>
              <p:cNvSpPr/>
              <p:nvPr/>
            </p:nvSpPr>
            <p:spPr>
              <a:xfrm>
                <a:off x="36379520" y="16990862"/>
                <a:ext cx="609195" cy="822287"/>
              </a:xfrm>
              <a:custGeom>
                <a:avLst/>
                <a:gdLst>
                  <a:gd name="connsiteX0" fmla="*/ 447472 w 867254"/>
                  <a:gd name="connsiteY0" fmla="*/ 1478604 h 1478604"/>
                  <a:gd name="connsiteX1" fmla="*/ 321013 w 867254"/>
                  <a:gd name="connsiteY1" fmla="*/ 865762 h 1478604"/>
                  <a:gd name="connsiteX2" fmla="*/ 865762 w 867254"/>
                  <a:gd name="connsiteY2" fmla="*/ 612843 h 1478604"/>
                  <a:gd name="connsiteX3" fmla="*/ 466928 w 867254"/>
                  <a:gd name="connsiteY3" fmla="*/ 165370 h 1478604"/>
                  <a:gd name="connsiteX4" fmla="*/ 0 w 867254"/>
                  <a:gd name="connsiteY4" fmla="*/ 0 h 1478604"/>
                  <a:gd name="connsiteX5" fmla="*/ 0 w 867254"/>
                  <a:gd name="connsiteY5" fmla="*/ 0 h 147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254" h="1478604">
                    <a:moveTo>
                      <a:pt x="447472" y="1478604"/>
                    </a:moveTo>
                    <a:cubicBezTo>
                      <a:pt x="349385" y="1244329"/>
                      <a:pt x="251298" y="1010055"/>
                      <a:pt x="321013" y="865762"/>
                    </a:cubicBezTo>
                    <a:cubicBezTo>
                      <a:pt x="390728" y="721469"/>
                      <a:pt x="841443" y="729575"/>
                      <a:pt x="865762" y="612843"/>
                    </a:cubicBezTo>
                    <a:cubicBezTo>
                      <a:pt x="890081" y="496111"/>
                      <a:pt x="611222" y="267510"/>
                      <a:pt x="466928" y="165370"/>
                    </a:cubicBezTo>
                    <a:cubicBezTo>
                      <a:pt x="322634" y="63230"/>
                      <a:pt x="0" y="0"/>
                      <a:pt x="0" y="0"/>
                    </a:cubicBez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9" dirty="0"/>
              </a:p>
            </p:txBody>
          </p:sp>
          <p:sp>
            <p:nvSpPr>
              <p:cNvPr id="19" name="Line 28">
                <a:extLst>
                  <a:ext uri="{FF2B5EF4-FFF2-40B4-BE49-F238E27FC236}">
                    <a16:creationId xmlns:a16="http://schemas.microsoft.com/office/drawing/2014/main" id="{ECFB8665-F4EC-D543-B5D6-A9F622012A0A}"/>
                  </a:ext>
                </a:extLst>
              </p:cNvPr>
              <p:cNvSpPr>
                <a:spLocks noChangeShapeType="1"/>
              </p:cNvSpPr>
              <p:nvPr/>
            </p:nvSpPr>
            <p:spPr bwMode="auto">
              <a:xfrm>
                <a:off x="36550492" y="17755081"/>
                <a:ext cx="143013" cy="5002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0" name="Line 28">
                <a:extLst>
                  <a:ext uri="{FF2B5EF4-FFF2-40B4-BE49-F238E27FC236}">
                    <a16:creationId xmlns:a16="http://schemas.microsoft.com/office/drawing/2014/main" id="{889069CA-3814-834F-8506-CC1950B4821B}"/>
                  </a:ext>
                </a:extLst>
              </p:cNvPr>
              <p:cNvSpPr>
                <a:spLocks noChangeShapeType="1"/>
              </p:cNvSpPr>
              <p:nvPr/>
            </p:nvSpPr>
            <p:spPr bwMode="auto">
              <a:xfrm>
                <a:off x="36522718" y="17618793"/>
                <a:ext cx="113064" cy="8653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1" name="Line 28">
                <a:extLst>
                  <a:ext uri="{FF2B5EF4-FFF2-40B4-BE49-F238E27FC236}">
                    <a16:creationId xmlns:a16="http://schemas.microsoft.com/office/drawing/2014/main" id="{9CC6DA5A-32EA-984A-91DA-CE66D1ED4626}"/>
                  </a:ext>
                </a:extLst>
              </p:cNvPr>
              <p:cNvSpPr>
                <a:spLocks noChangeShapeType="1"/>
              </p:cNvSpPr>
              <p:nvPr/>
            </p:nvSpPr>
            <p:spPr bwMode="auto">
              <a:xfrm flipH="1">
                <a:off x="36598895" y="17512431"/>
                <a:ext cx="121230" cy="55793"/>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2" name="Line 28">
                <a:extLst>
                  <a:ext uri="{FF2B5EF4-FFF2-40B4-BE49-F238E27FC236}">
                    <a16:creationId xmlns:a16="http://schemas.microsoft.com/office/drawing/2014/main" id="{F82E7465-3C83-7843-A379-56C4862416E6}"/>
                  </a:ext>
                </a:extLst>
              </p:cNvPr>
              <p:cNvSpPr>
                <a:spLocks noChangeShapeType="1"/>
              </p:cNvSpPr>
              <p:nvPr/>
            </p:nvSpPr>
            <p:spPr bwMode="auto">
              <a:xfrm>
                <a:off x="36522718" y="17339108"/>
                <a:ext cx="94339" cy="11441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3" name="Line 28">
                <a:extLst>
                  <a:ext uri="{FF2B5EF4-FFF2-40B4-BE49-F238E27FC236}">
                    <a16:creationId xmlns:a16="http://schemas.microsoft.com/office/drawing/2014/main" id="{036C40C5-A1C0-914A-99F1-415439F6D8DE}"/>
                  </a:ext>
                </a:extLst>
              </p:cNvPr>
              <p:cNvSpPr>
                <a:spLocks noChangeShapeType="1"/>
              </p:cNvSpPr>
              <p:nvPr/>
            </p:nvSpPr>
            <p:spPr bwMode="auto">
              <a:xfrm>
                <a:off x="36693505" y="17292998"/>
                <a:ext cx="16522" cy="12258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4" name="Line 28">
                <a:extLst>
                  <a:ext uri="{FF2B5EF4-FFF2-40B4-BE49-F238E27FC236}">
                    <a16:creationId xmlns:a16="http://schemas.microsoft.com/office/drawing/2014/main" id="{B64B3B1C-0DDA-1348-B1E5-CF061F3B97E5}"/>
                  </a:ext>
                </a:extLst>
              </p:cNvPr>
              <p:cNvSpPr>
                <a:spLocks noChangeShapeType="1"/>
              </p:cNvSpPr>
              <p:nvPr/>
            </p:nvSpPr>
            <p:spPr bwMode="auto">
              <a:xfrm flipH="1" flipV="1">
                <a:off x="36817101" y="17394946"/>
                <a:ext cx="147190" cy="46635"/>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5" name="Line 28">
                <a:extLst>
                  <a:ext uri="{FF2B5EF4-FFF2-40B4-BE49-F238E27FC236}">
                    <a16:creationId xmlns:a16="http://schemas.microsoft.com/office/drawing/2014/main" id="{E5417761-74B9-264D-955C-A3DE36011B47}"/>
                  </a:ext>
                </a:extLst>
              </p:cNvPr>
              <p:cNvSpPr>
                <a:spLocks noChangeShapeType="1"/>
              </p:cNvSpPr>
              <p:nvPr/>
            </p:nvSpPr>
            <p:spPr bwMode="auto">
              <a:xfrm>
                <a:off x="36873269" y="17291784"/>
                <a:ext cx="113590" cy="2146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6" name="Line 28">
                <a:extLst>
                  <a:ext uri="{FF2B5EF4-FFF2-40B4-BE49-F238E27FC236}">
                    <a16:creationId xmlns:a16="http://schemas.microsoft.com/office/drawing/2014/main" id="{525B8287-1BE6-C643-9352-6A29FB769DEB}"/>
                  </a:ext>
                </a:extLst>
              </p:cNvPr>
              <p:cNvSpPr>
                <a:spLocks noChangeShapeType="1"/>
              </p:cNvSpPr>
              <p:nvPr/>
            </p:nvSpPr>
            <p:spPr bwMode="auto">
              <a:xfrm flipH="1">
                <a:off x="36964290" y="17184612"/>
                <a:ext cx="75227" cy="8163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7" name="Line 28">
                <a:extLst>
                  <a:ext uri="{FF2B5EF4-FFF2-40B4-BE49-F238E27FC236}">
                    <a16:creationId xmlns:a16="http://schemas.microsoft.com/office/drawing/2014/main" id="{FCB650AE-92ED-D946-9BA7-08573399FCD1}"/>
                  </a:ext>
                </a:extLst>
              </p:cNvPr>
              <p:cNvSpPr>
                <a:spLocks noChangeShapeType="1"/>
              </p:cNvSpPr>
              <p:nvPr/>
            </p:nvSpPr>
            <p:spPr bwMode="auto">
              <a:xfrm>
                <a:off x="36646146" y="17148490"/>
                <a:ext cx="173446" cy="444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8" name="Line 28">
                <a:extLst>
                  <a:ext uri="{FF2B5EF4-FFF2-40B4-BE49-F238E27FC236}">
                    <a16:creationId xmlns:a16="http://schemas.microsoft.com/office/drawing/2014/main" id="{558C9D8B-EEB2-BB4B-AF52-FBD26A5A9882}"/>
                  </a:ext>
                </a:extLst>
              </p:cNvPr>
              <p:cNvSpPr>
                <a:spLocks noChangeShapeType="1"/>
              </p:cNvSpPr>
              <p:nvPr/>
            </p:nvSpPr>
            <p:spPr bwMode="auto">
              <a:xfrm>
                <a:off x="36512481" y="17076332"/>
                <a:ext cx="206112" cy="1719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9" name="Line 28">
                <a:extLst>
                  <a:ext uri="{FF2B5EF4-FFF2-40B4-BE49-F238E27FC236}">
                    <a16:creationId xmlns:a16="http://schemas.microsoft.com/office/drawing/2014/main" id="{88DCF201-AB54-BA4A-AAE4-1BA16D229861}"/>
                  </a:ext>
                </a:extLst>
              </p:cNvPr>
              <p:cNvSpPr>
                <a:spLocks noChangeShapeType="1"/>
              </p:cNvSpPr>
              <p:nvPr/>
            </p:nvSpPr>
            <p:spPr bwMode="auto">
              <a:xfrm flipH="1" flipV="1">
                <a:off x="36470513" y="16914585"/>
                <a:ext cx="44032" cy="10284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0" name="Line 28">
                <a:extLst>
                  <a:ext uri="{FF2B5EF4-FFF2-40B4-BE49-F238E27FC236}">
                    <a16:creationId xmlns:a16="http://schemas.microsoft.com/office/drawing/2014/main" id="{2B757F46-3F7F-924D-95A6-B300FB8E0183}"/>
                  </a:ext>
                </a:extLst>
              </p:cNvPr>
              <p:cNvSpPr>
                <a:spLocks noChangeShapeType="1"/>
              </p:cNvSpPr>
              <p:nvPr/>
            </p:nvSpPr>
            <p:spPr bwMode="auto">
              <a:xfrm flipH="1">
                <a:off x="36371969" y="16997601"/>
                <a:ext cx="36644" cy="69602"/>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1" name="Line 28">
                <a:extLst>
                  <a:ext uri="{FF2B5EF4-FFF2-40B4-BE49-F238E27FC236}">
                    <a16:creationId xmlns:a16="http://schemas.microsoft.com/office/drawing/2014/main" id="{24640091-C42E-D449-8DB7-2AB6C2B77462}"/>
                  </a:ext>
                </a:extLst>
              </p:cNvPr>
              <p:cNvSpPr>
                <a:spLocks noChangeShapeType="1"/>
              </p:cNvSpPr>
              <p:nvPr/>
            </p:nvSpPr>
            <p:spPr bwMode="auto">
              <a:xfrm>
                <a:off x="36598894" y="16971230"/>
                <a:ext cx="12096" cy="7147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2" name="Line 28">
                <a:extLst>
                  <a:ext uri="{FF2B5EF4-FFF2-40B4-BE49-F238E27FC236}">
                    <a16:creationId xmlns:a16="http://schemas.microsoft.com/office/drawing/2014/main" id="{261EC7ED-E1B1-2B4B-AD34-000DBA5F499B}"/>
                  </a:ext>
                </a:extLst>
              </p:cNvPr>
              <p:cNvSpPr>
                <a:spLocks noChangeShapeType="1"/>
              </p:cNvSpPr>
              <p:nvPr/>
            </p:nvSpPr>
            <p:spPr bwMode="auto">
              <a:xfrm flipH="1">
                <a:off x="36918364" y="17331373"/>
                <a:ext cx="168896" cy="4508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3" name="Line 28">
                <a:extLst>
                  <a:ext uri="{FF2B5EF4-FFF2-40B4-BE49-F238E27FC236}">
                    <a16:creationId xmlns:a16="http://schemas.microsoft.com/office/drawing/2014/main" id="{19955EBA-BF1E-0440-A13A-E2358A05EE5F}"/>
                  </a:ext>
                </a:extLst>
              </p:cNvPr>
              <p:cNvSpPr>
                <a:spLocks noChangeShapeType="1"/>
              </p:cNvSpPr>
              <p:nvPr/>
            </p:nvSpPr>
            <p:spPr bwMode="auto">
              <a:xfrm>
                <a:off x="36893202" y="17094420"/>
                <a:ext cx="25423" cy="13629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5" name="Oval 34">
                <a:extLst>
                  <a:ext uri="{FF2B5EF4-FFF2-40B4-BE49-F238E27FC236}">
                    <a16:creationId xmlns:a16="http://schemas.microsoft.com/office/drawing/2014/main" id="{2EAA1EA1-EF70-4E4B-A63D-636D521ED69F}"/>
                  </a:ext>
                </a:extLst>
              </p:cNvPr>
              <p:cNvSpPr>
                <a:spLocks/>
              </p:cNvSpPr>
              <p:nvPr/>
            </p:nvSpPr>
            <p:spPr bwMode="auto">
              <a:xfrm rot="2811128">
                <a:off x="36146181" y="16827350"/>
                <a:ext cx="199656" cy="185683"/>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dirty="0">
                    <a:solidFill>
                      <a:srgbClr val="FFFFFF"/>
                    </a:solidFill>
                    <a:effectLst>
                      <a:outerShdw blurRad="38100" dist="38100" dir="2700000" algn="tl">
                        <a:srgbClr val="000000"/>
                      </a:outerShdw>
                    </a:effectLst>
                    <a:ea typeface="Gill Sans" charset="0"/>
                    <a:cs typeface="Gill Sans" charset="0"/>
                  </a:rPr>
                  <a:t>Cy3</a:t>
                </a:r>
              </a:p>
            </p:txBody>
          </p:sp>
        </p:grpSp>
        <p:sp>
          <p:nvSpPr>
            <p:cNvPr id="10" name="Line 13">
              <a:extLst>
                <a:ext uri="{FF2B5EF4-FFF2-40B4-BE49-F238E27FC236}">
                  <a16:creationId xmlns:a16="http://schemas.microsoft.com/office/drawing/2014/main" id="{17149E63-0B65-8F40-B2A5-CFE49967D194}"/>
                </a:ext>
              </a:extLst>
            </p:cNvPr>
            <p:cNvSpPr>
              <a:spLocks noChangeShapeType="1"/>
            </p:cNvSpPr>
            <p:nvPr/>
          </p:nvSpPr>
          <p:spPr bwMode="auto">
            <a:xfrm>
              <a:off x="36340229" y="18067821"/>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11" name="Line 13">
              <a:extLst>
                <a:ext uri="{FF2B5EF4-FFF2-40B4-BE49-F238E27FC236}">
                  <a16:creationId xmlns:a16="http://schemas.microsoft.com/office/drawing/2014/main" id="{44A122E6-FAE4-8048-BB6B-B22207CBAD38}"/>
                </a:ext>
              </a:extLst>
            </p:cNvPr>
            <p:cNvSpPr>
              <a:spLocks noChangeShapeType="1"/>
            </p:cNvSpPr>
            <p:nvPr/>
          </p:nvSpPr>
          <p:spPr bwMode="auto">
            <a:xfrm>
              <a:off x="36340229" y="17963047"/>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12" name="Line 13">
              <a:extLst>
                <a:ext uri="{FF2B5EF4-FFF2-40B4-BE49-F238E27FC236}">
                  <a16:creationId xmlns:a16="http://schemas.microsoft.com/office/drawing/2014/main" id="{9C773B2C-E5A3-9D41-9F1E-A2AF53452599}"/>
                </a:ext>
              </a:extLst>
            </p:cNvPr>
            <p:cNvSpPr>
              <a:spLocks noChangeShapeType="1"/>
            </p:cNvSpPr>
            <p:nvPr/>
          </p:nvSpPr>
          <p:spPr bwMode="auto">
            <a:xfrm>
              <a:off x="36331198" y="17863658"/>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3" name="Line 13">
              <a:extLst>
                <a:ext uri="{FF2B5EF4-FFF2-40B4-BE49-F238E27FC236}">
                  <a16:creationId xmlns:a16="http://schemas.microsoft.com/office/drawing/2014/main" id="{F9CD1846-FF90-6F49-9ECF-206D7A016000}"/>
                </a:ext>
              </a:extLst>
            </p:cNvPr>
            <p:cNvSpPr>
              <a:spLocks noChangeShapeType="1"/>
            </p:cNvSpPr>
            <p:nvPr/>
          </p:nvSpPr>
          <p:spPr bwMode="auto">
            <a:xfrm>
              <a:off x="36506805" y="18165452"/>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14" name="Line 13">
              <a:extLst>
                <a:ext uri="{FF2B5EF4-FFF2-40B4-BE49-F238E27FC236}">
                  <a16:creationId xmlns:a16="http://schemas.microsoft.com/office/drawing/2014/main" id="{D24C87AE-7CC9-504A-9C1F-DBA0A6FD9678}"/>
                </a:ext>
              </a:extLst>
            </p:cNvPr>
            <p:cNvSpPr>
              <a:spLocks noChangeShapeType="1"/>
            </p:cNvSpPr>
            <p:nvPr/>
          </p:nvSpPr>
          <p:spPr bwMode="auto">
            <a:xfrm>
              <a:off x="36517407" y="18072324"/>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5" name="Line 13">
              <a:extLst>
                <a:ext uri="{FF2B5EF4-FFF2-40B4-BE49-F238E27FC236}">
                  <a16:creationId xmlns:a16="http://schemas.microsoft.com/office/drawing/2014/main" id="{FECF7CB9-BCFE-6542-803B-88C115226868}"/>
                </a:ext>
              </a:extLst>
            </p:cNvPr>
            <p:cNvSpPr>
              <a:spLocks noChangeShapeType="1"/>
            </p:cNvSpPr>
            <p:nvPr/>
          </p:nvSpPr>
          <p:spPr bwMode="auto">
            <a:xfrm>
              <a:off x="36507716" y="17963047"/>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6" name="Line 13">
              <a:extLst>
                <a:ext uri="{FF2B5EF4-FFF2-40B4-BE49-F238E27FC236}">
                  <a16:creationId xmlns:a16="http://schemas.microsoft.com/office/drawing/2014/main" id="{F45A97C3-F45A-DF4A-88F7-E4C6304664C0}"/>
                </a:ext>
              </a:extLst>
            </p:cNvPr>
            <p:cNvSpPr>
              <a:spLocks noChangeShapeType="1"/>
            </p:cNvSpPr>
            <p:nvPr/>
          </p:nvSpPr>
          <p:spPr bwMode="auto">
            <a:xfrm>
              <a:off x="36507716" y="17863658"/>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grpSp>
      <p:sp>
        <p:nvSpPr>
          <p:cNvPr id="36" name="Rectangle 35">
            <a:extLst>
              <a:ext uri="{FF2B5EF4-FFF2-40B4-BE49-F238E27FC236}">
                <a16:creationId xmlns:a16="http://schemas.microsoft.com/office/drawing/2014/main" id="{26BC8E39-E35B-2945-93BA-E16B37E1629A}"/>
              </a:ext>
            </a:extLst>
          </p:cNvPr>
          <p:cNvSpPr/>
          <p:nvPr/>
        </p:nvSpPr>
        <p:spPr>
          <a:xfrm>
            <a:off x="0" y="0"/>
            <a:ext cx="12192000" cy="416794"/>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Hierarchy of possible fluctuations in DNA</a:t>
            </a:r>
          </a:p>
        </p:txBody>
      </p:sp>
      <p:sp>
        <p:nvSpPr>
          <p:cNvPr id="38" name="TextBox 37">
            <a:extLst>
              <a:ext uri="{FF2B5EF4-FFF2-40B4-BE49-F238E27FC236}">
                <a16:creationId xmlns:a16="http://schemas.microsoft.com/office/drawing/2014/main" id="{A13E85BF-1938-2C48-8B3A-C57C951E5BF1}"/>
              </a:ext>
            </a:extLst>
          </p:cNvPr>
          <p:cNvSpPr txBox="1"/>
          <p:nvPr/>
        </p:nvSpPr>
        <p:spPr>
          <a:xfrm>
            <a:off x="2992387" y="1068832"/>
            <a:ext cx="3688958" cy="646331"/>
          </a:xfrm>
          <a:prstGeom prst="rect">
            <a:avLst/>
          </a:prstGeom>
          <a:noFill/>
        </p:spPr>
        <p:txBody>
          <a:bodyPr wrap="square" rtlCol="0">
            <a:spAutoFit/>
          </a:bodyPr>
          <a:lstStyle/>
          <a:p>
            <a:r>
              <a:rPr lang="en-US" dirty="0">
                <a:solidFill>
                  <a:schemeClr val="bg1">
                    <a:lumMod val="50000"/>
                  </a:schemeClr>
                </a:solidFill>
              </a:rPr>
              <a:t>1) Photophysics of the dyes (nanosecond-microseconds)</a:t>
            </a:r>
          </a:p>
        </p:txBody>
      </p:sp>
      <p:sp>
        <p:nvSpPr>
          <p:cNvPr id="41" name="TextBox 40">
            <a:extLst>
              <a:ext uri="{FF2B5EF4-FFF2-40B4-BE49-F238E27FC236}">
                <a16:creationId xmlns:a16="http://schemas.microsoft.com/office/drawing/2014/main" id="{E9BC71A9-B071-C14A-9C2C-7C6BC2A6B298}"/>
              </a:ext>
            </a:extLst>
          </p:cNvPr>
          <p:cNvSpPr txBox="1"/>
          <p:nvPr/>
        </p:nvSpPr>
        <p:spPr>
          <a:xfrm>
            <a:off x="2992386" y="2216429"/>
            <a:ext cx="4152932" cy="646331"/>
          </a:xfrm>
          <a:prstGeom prst="rect">
            <a:avLst/>
          </a:prstGeom>
          <a:noFill/>
        </p:spPr>
        <p:txBody>
          <a:bodyPr wrap="none" rtlCol="0">
            <a:spAutoFit/>
          </a:bodyPr>
          <a:lstStyle/>
          <a:p>
            <a:r>
              <a:rPr lang="en-US" dirty="0"/>
              <a:t>2) </a:t>
            </a:r>
            <a:r>
              <a:rPr lang="en-US" b="1" dirty="0"/>
              <a:t>Local Stacking /Unstacking Interactions</a:t>
            </a:r>
            <a:br>
              <a:rPr lang="en-US" b="1" dirty="0"/>
            </a:br>
            <a:r>
              <a:rPr lang="en-US" dirty="0"/>
              <a:t>(10’s of microseconds)</a:t>
            </a:r>
          </a:p>
        </p:txBody>
      </p:sp>
      <p:sp>
        <p:nvSpPr>
          <p:cNvPr id="40" name="Rectangle 39">
            <a:extLst>
              <a:ext uri="{FF2B5EF4-FFF2-40B4-BE49-F238E27FC236}">
                <a16:creationId xmlns:a16="http://schemas.microsoft.com/office/drawing/2014/main" id="{87CF09B0-A9A0-6D46-9519-53455E640477}"/>
              </a:ext>
            </a:extLst>
          </p:cNvPr>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Base stacking/unstacking</a:t>
            </a:r>
          </a:p>
        </p:txBody>
      </p:sp>
      <p:pic>
        <p:nvPicPr>
          <p:cNvPr id="42" name="Picture 41">
            <a:extLst>
              <a:ext uri="{FF2B5EF4-FFF2-40B4-BE49-F238E27FC236}">
                <a16:creationId xmlns:a16="http://schemas.microsoft.com/office/drawing/2014/main" id="{5572DBA5-8877-A546-BFB5-56D9AFF47455}"/>
              </a:ext>
            </a:extLst>
          </p:cNvPr>
          <p:cNvPicPr>
            <a:picLocks noChangeAspect="1"/>
          </p:cNvPicPr>
          <p:nvPr/>
        </p:nvPicPr>
        <p:blipFill>
          <a:blip r:embed="rId3"/>
          <a:stretch>
            <a:fillRect/>
          </a:stretch>
        </p:blipFill>
        <p:spPr>
          <a:xfrm>
            <a:off x="7782267" y="480427"/>
            <a:ext cx="3637714" cy="3812540"/>
          </a:xfrm>
          <a:prstGeom prst="rect">
            <a:avLst/>
          </a:prstGeom>
        </p:spPr>
      </p:pic>
      <p:sp>
        <p:nvSpPr>
          <p:cNvPr id="44" name="Oval 43">
            <a:extLst>
              <a:ext uri="{FF2B5EF4-FFF2-40B4-BE49-F238E27FC236}">
                <a16:creationId xmlns:a16="http://schemas.microsoft.com/office/drawing/2014/main" id="{60C2502E-5C96-B045-96F1-33DDB8D76B81}"/>
              </a:ext>
            </a:extLst>
          </p:cNvPr>
          <p:cNvSpPr/>
          <p:nvPr/>
        </p:nvSpPr>
        <p:spPr>
          <a:xfrm>
            <a:off x="8030592" y="749255"/>
            <a:ext cx="762038" cy="795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6593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40CB155-033E-2F4A-9000-D3CFEE96B8E0}"/>
              </a:ext>
            </a:extLst>
          </p:cNvPr>
          <p:cNvGrpSpPr/>
          <p:nvPr/>
        </p:nvGrpSpPr>
        <p:grpSpPr>
          <a:xfrm>
            <a:off x="727008" y="923491"/>
            <a:ext cx="1393927" cy="3931130"/>
            <a:chOff x="36033526" y="16909054"/>
            <a:chExt cx="748531" cy="1465825"/>
          </a:xfrm>
        </p:grpSpPr>
        <p:sp>
          <p:nvSpPr>
            <p:cNvPr id="3" name="Line 1">
              <a:extLst>
                <a:ext uri="{FF2B5EF4-FFF2-40B4-BE49-F238E27FC236}">
                  <a16:creationId xmlns:a16="http://schemas.microsoft.com/office/drawing/2014/main" id="{50E47E1B-0822-2544-8219-DF3E77339240}"/>
                </a:ext>
              </a:extLst>
            </p:cNvPr>
            <p:cNvSpPr>
              <a:spLocks noChangeShapeType="1"/>
            </p:cNvSpPr>
            <p:nvPr/>
          </p:nvSpPr>
          <p:spPr bwMode="auto">
            <a:xfrm flipH="1">
              <a:off x="36325522" y="17804635"/>
              <a:ext cx="3014" cy="416992"/>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4" name="Line 5">
              <a:extLst>
                <a:ext uri="{FF2B5EF4-FFF2-40B4-BE49-F238E27FC236}">
                  <a16:creationId xmlns:a16="http://schemas.microsoft.com/office/drawing/2014/main" id="{3534323F-59A3-5343-AFA1-578F0AFA5845}"/>
                </a:ext>
              </a:extLst>
            </p:cNvPr>
            <p:cNvSpPr>
              <a:spLocks noChangeShapeType="1"/>
            </p:cNvSpPr>
            <p:nvPr/>
          </p:nvSpPr>
          <p:spPr bwMode="auto">
            <a:xfrm flipH="1">
              <a:off x="36677885" y="17809489"/>
              <a:ext cx="5931" cy="412138"/>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649" dirty="0"/>
            </a:p>
          </p:txBody>
        </p:sp>
        <p:sp>
          <p:nvSpPr>
            <p:cNvPr id="5" name="Rectangle 4">
              <a:extLst>
                <a:ext uri="{FF2B5EF4-FFF2-40B4-BE49-F238E27FC236}">
                  <a16:creationId xmlns:a16="http://schemas.microsoft.com/office/drawing/2014/main" id="{6D5A2EE3-6FBA-6643-A2E6-9D3C6879E5E5}"/>
                </a:ext>
              </a:extLst>
            </p:cNvPr>
            <p:cNvSpPr>
              <a:spLocks/>
            </p:cNvSpPr>
            <p:nvPr/>
          </p:nvSpPr>
          <p:spPr bwMode="auto">
            <a:xfrm>
              <a:off x="36740176" y="18314677"/>
              <a:ext cx="35" cy="60202"/>
            </a:xfrm>
            <a:prstGeom prst="rect">
              <a:avLst/>
            </a:prstGeom>
            <a:noFill/>
            <a:ln>
              <a:noFill/>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 uri="{91240B29-F687-4f45-9708-019B960494DF}">
                <a14:hiddenLine xmlns:mc="http://schemas.openxmlformats.org/markup-compatibility/2006" xmlns:mv="urn:schemas-microsoft-com:mac:vml"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1049" dirty="0">
                <a:solidFill>
                  <a:schemeClr val="tx1"/>
                </a:solidFill>
                <a:cs typeface="Gill Sans" charset="0"/>
              </a:endParaRPr>
            </a:p>
          </p:txBody>
        </p:sp>
        <p:sp>
          <p:nvSpPr>
            <p:cNvPr id="6" name="Oval 5">
              <a:extLst>
                <a:ext uri="{FF2B5EF4-FFF2-40B4-BE49-F238E27FC236}">
                  <a16:creationId xmlns:a16="http://schemas.microsoft.com/office/drawing/2014/main" id="{71E16914-30F6-9D48-97AE-67E273C8F7D2}"/>
                </a:ext>
              </a:extLst>
            </p:cNvPr>
            <p:cNvSpPr>
              <a:spLocks/>
            </p:cNvSpPr>
            <p:nvPr/>
          </p:nvSpPr>
          <p:spPr bwMode="auto">
            <a:xfrm rot="6540714">
              <a:off x="36631767" y="17673092"/>
              <a:ext cx="176935" cy="123645"/>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dirty="0">
                  <a:solidFill>
                    <a:srgbClr val="FFFFFF"/>
                  </a:solidFill>
                  <a:effectLst>
                    <a:outerShdw blurRad="38100" dist="38100" dir="2700000" algn="tl">
                      <a:srgbClr val="000000"/>
                    </a:outerShdw>
                  </a:effectLst>
                  <a:ea typeface="Gill Sans" charset="0"/>
                  <a:cs typeface="Gill Sans" charset="0"/>
                </a:rPr>
                <a:t>Cy5</a:t>
              </a:r>
            </a:p>
          </p:txBody>
        </p:sp>
        <p:sp>
          <p:nvSpPr>
            <p:cNvPr id="7" name="Line 13">
              <a:extLst>
                <a:ext uri="{FF2B5EF4-FFF2-40B4-BE49-F238E27FC236}">
                  <a16:creationId xmlns:a16="http://schemas.microsoft.com/office/drawing/2014/main" id="{66F5C4CC-5CC4-2E4C-9AF3-FFE695DAC3DA}"/>
                </a:ext>
              </a:extLst>
            </p:cNvPr>
            <p:cNvSpPr>
              <a:spLocks noChangeShapeType="1"/>
            </p:cNvSpPr>
            <p:nvPr/>
          </p:nvSpPr>
          <p:spPr bwMode="auto">
            <a:xfrm>
              <a:off x="36331198" y="18165452"/>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grpSp>
          <p:nvGrpSpPr>
            <p:cNvPr id="8" name="Group 7">
              <a:extLst>
                <a:ext uri="{FF2B5EF4-FFF2-40B4-BE49-F238E27FC236}">
                  <a16:creationId xmlns:a16="http://schemas.microsoft.com/office/drawing/2014/main" id="{DB493958-4D6F-3347-9996-7D9266DB93D4}"/>
                </a:ext>
              </a:extLst>
            </p:cNvPr>
            <p:cNvGrpSpPr/>
            <p:nvPr/>
          </p:nvGrpSpPr>
          <p:grpSpPr>
            <a:xfrm flipH="1">
              <a:off x="36033526" y="16909054"/>
              <a:ext cx="714123" cy="898564"/>
              <a:chOff x="36137128" y="16914585"/>
              <a:chExt cx="950132" cy="898564"/>
            </a:xfrm>
          </p:grpSpPr>
          <p:sp>
            <p:nvSpPr>
              <p:cNvPr id="18" name="Freeform 17">
                <a:extLst>
                  <a:ext uri="{FF2B5EF4-FFF2-40B4-BE49-F238E27FC236}">
                    <a16:creationId xmlns:a16="http://schemas.microsoft.com/office/drawing/2014/main" id="{3CA5CAA7-F989-874A-8D7C-CCEF593B14E5}"/>
                  </a:ext>
                </a:extLst>
              </p:cNvPr>
              <p:cNvSpPr/>
              <p:nvPr/>
            </p:nvSpPr>
            <p:spPr>
              <a:xfrm>
                <a:off x="36379520" y="16990862"/>
                <a:ext cx="609195" cy="822287"/>
              </a:xfrm>
              <a:custGeom>
                <a:avLst/>
                <a:gdLst>
                  <a:gd name="connsiteX0" fmla="*/ 447472 w 867254"/>
                  <a:gd name="connsiteY0" fmla="*/ 1478604 h 1478604"/>
                  <a:gd name="connsiteX1" fmla="*/ 321013 w 867254"/>
                  <a:gd name="connsiteY1" fmla="*/ 865762 h 1478604"/>
                  <a:gd name="connsiteX2" fmla="*/ 865762 w 867254"/>
                  <a:gd name="connsiteY2" fmla="*/ 612843 h 1478604"/>
                  <a:gd name="connsiteX3" fmla="*/ 466928 w 867254"/>
                  <a:gd name="connsiteY3" fmla="*/ 165370 h 1478604"/>
                  <a:gd name="connsiteX4" fmla="*/ 0 w 867254"/>
                  <a:gd name="connsiteY4" fmla="*/ 0 h 1478604"/>
                  <a:gd name="connsiteX5" fmla="*/ 0 w 867254"/>
                  <a:gd name="connsiteY5" fmla="*/ 0 h 147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254" h="1478604">
                    <a:moveTo>
                      <a:pt x="447472" y="1478604"/>
                    </a:moveTo>
                    <a:cubicBezTo>
                      <a:pt x="349385" y="1244329"/>
                      <a:pt x="251298" y="1010055"/>
                      <a:pt x="321013" y="865762"/>
                    </a:cubicBezTo>
                    <a:cubicBezTo>
                      <a:pt x="390728" y="721469"/>
                      <a:pt x="841443" y="729575"/>
                      <a:pt x="865762" y="612843"/>
                    </a:cubicBezTo>
                    <a:cubicBezTo>
                      <a:pt x="890081" y="496111"/>
                      <a:pt x="611222" y="267510"/>
                      <a:pt x="466928" y="165370"/>
                    </a:cubicBezTo>
                    <a:cubicBezTo>
                      <a:pt x="322634" y="63230"/>
                      <a:pt x="0" y="0"/>
                      <a:pt x="0" y="0"/>
                    </a:cubicBez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9" dirty="0"/>
              </a:p>
            </p:txBody>
          </p:sp>
          <p:sp>
            <p:nvSpPr>
              <p:cNvPr id="19" name="Line 28">
                <a:extLst>
                  <a:ext uri="{FF2B5EF4-FFF2-40B4-BE49-F238E27FC236}">
                    <a16:creationId xmlns:a16="http://schemas.microsoft.com/office/drawing/2014/main" id="{ECFB8665-F4EC-D543-B5D6-A9F622012A0A}"/>
                  </a:ext>
                </a:extLst>
              </p:cNvPr>
              <p:cNvSpPr>
                <a:spLocks noChangeShapeType="1"/>
              </p:cNvSpPr>
              <p:nvPr/>
            </p:nvSpPr>
            <p:spPr bwMode="auto">
              <a:xfrm>
                <a:off x="36550492" y="17755081"/>
                <a:ext cx="143013" cy="5002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0" name="Line 28">
                <a:extLst>
                  <a:ext uri="{FF2B5EF4-FFF2-40B4-BE49-F238E27FC236}">
                    <a16:creationId xmlns:a16="http://schemas.microsoft.com/office/drawing/2014/main" id="{889069CA-3814-834F-8506-CC1950B4821B}"/>
                  </a:ext>
                </a:extLst>
              </p:cNvPr>
              <p:cNvSpPr>
                <a:spLocks noChangeShapeType="1"/>
              </p:cNvSpPr>
              <p:nvPr/>
            </p:nvSpPr>
            <p:spPr bwMode="auto">
              <a:xfrm>
                <a:off x="36522718" y="17618793"/>
                <a:ext cx="113064" cy="8653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1" name="Line 28">
                <a:extLst>
                  <a:ext uri="{FF2B5EF4-FFF2-40B4-BE49-F238E27FC236}">
                    <a16:creationId xmlns:a16="http://schemas.microsoft.com/office/drawing/2014/main" id="{9CC6DA5A-32EA-984A-91DA-CE66D1ED4626}"/>
                  </a:ext>
                </a:extLst>
              </p:cNvPr>
              <p:cNvSpPr>
                <a:spLocks noChangeShapeType="1"/>
              </p:cNvSpPr>
              <p:nvPr/>
            </p:nvSpPr>
            <p:spPr bwMode="auto">
              <a:xfrm flipH="1">
                <a:off x="36598895" y="17512431"/>
                <a:ext cx="121230" cy="55793"/>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2" name="Line 28">
                <a:extLst>
                  <a:ext uri="{FF2B5EF4-FFF2-40B4-BE49-F238E27FC236}">
                    <a16:creationId xmlns:a16="http://schemas.microsoft.com/office/drawing/2014/main" id="{F82E7465-3C83-7843-A379-56C4862416E6}"/>
                  </a:ext>
                </a:extLst>
              </p:cNvPr>
              <p:cNvSpPr>
                <a:spLocks noChangeShapeType="1"/>
              </p:cNvSpPr>
              <p:nvPr/>
            </p:nvSpPr>
            <p:spPr bwMode="auto">
              <a:xfrm>
                <a:off x="36522718" y="17339108"/>
                <a:ext cx="94339" cy="11441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3" name="Line 28">
                <a:extLst>
                  <a:ext uri="{FF2B5EF4-FFF2-40B4-BE49-F238E27FC236}">
                    <a16:creationId xmlns:a16="http://schemas.microsoft.com/office/drawing/2014/main" id="{036C40C5-A1C0-914A-99F1-415439F6D8DE}"/>
                  </a:ext>
                </a:extLst>
              </p:cNvPr>
              <p:cNvSpPr>
                <a:spLocks noChangeShapeType="1"/>
              </p:cNvSpPr>
              <p:nvPr/>
            </p:nvSpPr>
            <p:spPr bwMode="auto">
              <a:xfrm>
                <a:off x="36693505" y="17292998"/>
                <a:ext cx="16522" cy="12258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4" name="Line 28">
                <a:extLst>
                  <a:ext uri="{FF2B5EF4-FFF2-40B4-BE49-F238E27FC236}">
                    <a16:creationId xmlns:a16="http://schemas.microsoft.com/office/drawing/2014/main" id="{B64B3B1C-0DDA-1348-B1E5-CF061F3B97E5}"/>
                  </a:ext>
                </a:extLst>
              </p:cNvPr>
              <p:cNvSpPr>
                <a:spLocks noChangeShapeType="1"/>
              </p:cNvSpPr>
              <p:nvPr/>
            </p:nvSpPr>
            <p:spPr bwMode="auto">
              <a:xfrm flipH="1" flipV="1">
                <a:off x="36817101" y="17394946"/>
                <a:ext cx="147190" cy="46635"/>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5" name="Line 28">
                <a:extLst>
                  <a:ext uri="{FF2B5EF4-FFF2-40B4-BE49-F238E27FC236}">
                    <a16:creationId xmlns:a16="http://schemas.microsoft.com/office/drawing/2014/main" id="{E5417761-74B9-264D-955C-A3DE36011B47}"/>
                  </a:ext>
                </a:extLst>
              </p:cNvPr>
              <p:cNvSpPr>
                <a:spLocks noChangeShapeType="1"/>
              </p:cNvSpPr>
              <p:nvPr/>
            </p:nvSpPr>
            <p:spPr bwMode="auto">
              <a:xfrm>
                <a:off x="36873269" y="17291784"/>
                <a:ext cx="113590" cy="2146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6" name="Line 28">
                <a:extLst>
                  <a:ext uri="{FF2B5EF4-FFF2-40B4-BE49-F238E27FC236}">
                    <a16:creationId xmlns:a16="http://schemas.microsoft.com/office/drawing/2014/main" id="{525B8287-1BE6-C643-9352-6A29FB769DEB}"/>
                  </a:ext>
                </a:extLst>
              </p:cNvPr>
              <p:cNvSpPr>
                <a:spLocks noChangeShapeType="1"/>
              </p:cNvSpPr>
              <p:nvPr/>
            </p:nvSpPr>
            <p:spPr bwMode="auto">
              <a:xfrm flipH="1">
                <a:off x="36964290" y="17184612"/>
                <a:ext cx="75227" cy="8163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7" name="Line 28">
                <a:extLst>
                  <a:ext uri="{FF2B5EF4-FFF2-40B4-BE49-F238E27FC236}">
                    <a16:creationId xmlns:a16="http://schemas.microsoft.com/office/drawing/2014/main" id="{FCB650AE-92ED-D946-9BA7-08573399FCD1}"/>
                  </a:ext>
                </a:extLst>
              </p:cNvPr>
              <p:cNvSpPr>
                <a:spLocks noChangeShapeType="1"/>
              </p:cNvSpPr>
              <p:nvPr/>
            </p:nvSpPr>
            <p:spPr bwMode="auto">
              <a:xfrm>
                <a:off x="36646146" y="17148490"/>
                <a:ext cx="173446" cy="444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8" name="Line 28">
                <a:extLst>
                  <a:ext uri="{FF2B5EF4-FFF2-40B4-BE49-F238E27FC236}">
                    <a16:creationId xmlns:a16="http://schemas.microsoft.com/office/drawing/2014/main" id="{558C9D8B-EEB2-BB4B-AF52-FBD26A5A9882}"/>
                  </a:ext>
                </a:extLst>
              </p:cNvPr>
              <p:cNvSpPr>
                <a:spLocks noChangeShapeType="1"/>
              </p:cNvSpPr>
              <p:nvPr/>
            </p:nvSpPr>
            <p:spPr bwMode="auto">
              <a:xfrm>
                <a:off x="36512481" y="17076332"/>
                <a:ext cx="206112" cy="1719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9" name="Line 28">
                <a:extLst>
                  <a:ext uri="{FF2B5EF4-FFF2-40B4-BE49-F238E27FC236}">
                    <a16:creationId xmlns:a16="http://schemas.microsoft.com/office/drawing/2014/main" id="{88DCF201-AB54-BA4A-AAE4-1BA16D229861}"/>
                  </a:ext>
                </a:extLst>
              </p:cNvPr>
              <p:cNvSpPr>
                <a:spLocks noChangeShapeType="1"/>
              </p:cNvSpPr>
              <p:nvPr/>
            </p:nvSpPr>
            <p:spPr bwMode="auto">
              <a:xfrm flipH="1" flipV="1">
                <a:off x="36470513" y="16914585"/>
                <a:ext cx="44032" cy="10284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0" name="Line 28">
                <a:extLst>
                  <a:ext uri="{FF2B5EF4-FFF2-40B4-BE49-F238E27FC236}">
                    <a16:creationId xmlns:a16="http://schemas.microsoft.com/office/drawing/2014/main" id="{2B757F46-3F7F-924D-95A6-B300FB8E0183}"/>
                  </a:ext>
                </a:extLst>
              </p:cNvPr>
              <p:cNvSpPr>
                <a:spLocks noChangeShapeType="1"/>
              </p:cNvSpPr>
              <p:nvPr/>
            </p:nvSpPr>
            <p:spPr bwMode="auto">
              <a:xfrm flipH="1">
                <a:off x="36371969" y="16997601"/>
                <a:ext cx="36644" cy="69602"/>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1" name="Line 28">
                <a:extLst>
                  <a:ext uri="{FF2B5EF4-FFF2-40B4-BE49-F238E27FC236}">
                    <a16:creationId xmlns:a16="http://schemas.microsoft.com/office/drawing/2014/main" id="{24640091-C42E-D449-8DB7-2AB6C2B77462}"/>
                  </a:ext>
                </a:extLst>
              </p:cNvPr>
              <p:cNvSpPr>
                <a:spLocks noChangeShapeType="1"/>
              </p:cNvSpPr>
              <p:nvPr/>
            </p:nvSpPr>
            <p:spPr bwMode="auto">
              <a:xfrm>
                <a:off x="36598894" y="16971230"/>
                <a:ext cx="12096" cy="7147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2" name="Line 28">
                <a:extLst>
                  <a:ext uri="{FF2B5EF4-FFF2-40B4-BE49-F238E27FC236}">
                    <a16:creationId xmlns:a16="http://schemas.microsoft.com/office/drawing/2014/main" id="{261EC7ED-E1B1-2B4B-AD34-000DBA5F499B}"/>
                  </a:ext>
                </a:extLst>
              </p:cNvPr>
              <p:cNvSpPr>
                <a:spLocks noChangeShapeType="1"/>
              </p:cNvSpPr>
              <p:nvPr/>
            </p:nvSpPr>
            <p:spPr bwMode="auto">
              <a:xfrm flipH="1">
                <a:off x="36918364" y="17331373"/>
                <a:ext cx="168896" cy="4508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3" name="Line 28">
                <a:extLst>
                  <a:ext uri="{FF2B5EF4-FFF2-40B4-BE49-F238E27FC236}">
                    <a16:creationId xmlns:a16="http://schemas.microsoft.com/office/drawing/2014/main" id="{19955EBA-BF1E-0440-A13A-E2358A05EE5F}"/>
                  </a:ext>
                </a:extLst>
              </p:cNvPr>
              <p:cNvSpPr>
                <a:spLocks noChangeShapeType="1"/>
              </p:cNvSpPr>
              <p:nvPr/>
            </p:nvSpPr>
            <p:spPr bwMode="auto">
              <a:xfrm>
                <a:off x="36893202" y="17094420"/>
                <a:ext cx="25423" cy="13629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5" name="Oval 34">
                <a:extLst>
                  <a:ext uri="{FF2B5EF4-FFF2-40B4-BE49-F238E27FC236}">
                    <a16:creationId xmlns:a16="http://schemas.microsoft.com/office/drawing/2014/main" id="{2EAA1EA1-EF70-4E4B-A63D-636D521ED69F}"/>
                  </a:ext>
                </a:extLst>
              </p:cNvPr>
              <p:cNvSpPr>
                <a:spLocks/>
              </p:cNvSpPr>
              <p:nvPr/>
            </p:nvSpPr>
            <p:spPr bwMode="auto">
              <a:xfrm rot="18626637">
                <a:off x="36130142" y="16952372"/>
                <a:ext cx="199656" cy="185683"/>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dirty="0">
                    <a:solidFill>
                      <a:srgbClr val="FFFFFF"/>
                    </a:solidFill>
                    <a:effectLst>
                      <a:outerShdw blurRad="38100" dist="38100" dir="2700000" algn="tl">
                        <a:srgbClr val="000000"/>
                      </a:outerShdw>
                    </a:effectLst>
                    <a:ea typeface="Gill Sans" charset="0"/>
                    <a:cs typeface="Gill Sans" charset="0"/>
                  </a:rPr>
                  <a:t>Cy3</a:t>
                </a:r>
              </a:p>
            </p:txBody>
          </p:sp>
        </p:grpSp>
        <p:sp>
          <p:nvSpPr>
            <p:cNvPr id="10" name="Line 13">
              <a:extLst>
                <a:ext uri="{FF2B5EF4-FFF2-40B4-BE49-F238E27FC236}">
                  <a16:creationId xmlns:a16="http://schemas.microsoft.com/office/drawing/2014/main" id="{17149E63-0B65-8F40-B2A5-CFE49967D194}"/>
                </a:ext>
              </a:extLst>
            </p:cNvPr>
            <p:cNvSpPr>
              <a:spLocks noChangeShapeType="1"/>
            </p:cNvSpPr>
            <p:nvPr/>
          </p:nvSpPr>
          <p:spPr bwMode="auto">
            <a:xfrm>
              <a:off x="36340229" y="18067821"/>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11" name="Line 13">
              <a:extLst>
                <a:ext uri="{FF2B5EF4-FFF2-40B4-BE49-F238E27FC236}">
                  <a16:creationId xmlns:a16="http://schemas.microsoft.com/office/drawing/2014/main" id="{44A122E6-FAE4-8048-BB6B-B22207CBAD38}"/>
                </a:ext>
              </a:extLst>
            </p:cNvPr>
            <p:cNvSpPr>
              <a:spLocks noChangeShapeType="1"/>
            </p:cNvSpPr>
            <p:nvPr/>
          </p:nvSpPr>
          <p:spPr bwMode="auto">
            <a:xfrm>
              <a:off x="36340229" y="17963047"/>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12" name="Line 13">
              <a:extLst>
                <a:ext uri="{FF2B5EF4-FFF2-40B4-BE49-F238E27FC236}">
                  <a16:creationId xmlns:a16="http://schemas.microsoft.com/office/drawing/2014/main" id="{9C773B2C-E5A3-9D41-9F1E-A2AF53452599}"/>
                </a:ext>
              </a:extLst>
            </p:cNvPr>
            <p:cNvSpPr>
              <a:spLocks noChangeShapeType="1"/>
            </p:cNvSpPr>
            <p:nvPr/>
          </p:nvSpPr>
          <p:spPr bwMode="auto">
            <a:xfrm>
              <a:off x="36331198" y="17863658"/>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3" name="Line 13">
              <a:extLst>
                <a:ext uri="{FF2B5EF4-FFF2-40B4-BE49-F238E27FC236}">
                  <a16:creationId xmlns:a16="http://schemas.microsoft.com/office/drawing/2014/main" id="{F9CD1846-FF90-6F49-9ECF-206D7A016000}"/>
                </a:ext>
              </a:extLst>
            </p:cNvPr>
            <p:cNvSpPr>
              <a:spLocks noChangeShapeType="1"/>
            </p:cNvSpPr>
            <p:nvPr/>
          </p:nvSpPr>
          <p:spPr bwMode="auto">
            <a:xfrm>
              <a:off x="36506805" y="18165452"/>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14" name="Line 13">
              <a:extLst>
                <a:ext uri="{FF2B5EF4-FFF2-40B4-BE49-F238E27FC236}">
                  <a16:creationId xmlns:a16="http://schemas.microsoft.com/office/drawing/2014/main" id="{D24C87AE-7CC9-504A-9C1F-DBA0A6FD9678}"/>
                </a:ext>
              </a:extLst>
            </p:cNvPr>
            <p:cNvSpPr>
              <a:spLocks noChangeShapeType="1"/>
            </p:cNvSpPr>
            <p:nvPr/>
          </p:nvSpPr>
          <p:spPr bwMode="auto">
            <a:xfrm>
              <a:off x="36517407" y="18072324"/>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5" name="Line 13">
              <a:extLst>
                <a:ext uri="{FF2B5EF4-FFF2-40B4-BE49-F238E27FC236}">
                  <a16:creationId xmlns:a16="http://schemas.microsoft.com/office/drawing/2014/main" id="{FECF7CB9-BCFE-6542-803B-88C115226868}"/>
                </a:ext>
              </a:extLst>
            </p:cNvPr>
            <p:cNvSpPr>
              <a:spLocks noChangeShapeType="1"/>
            </p:cNvSpPr>
            <p:nvPr/>
          </p:nvSpPr>
          <p:spPr bwMode="auto">
            <a:xfrm>
              <a:off x="36507716" y="17963047"/>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6" name="Line 13">
              <a:extLst>
                <a:ext uri="{FF2B5EF4-FFF2-40B4-BE49-F238E27FC236}">
                  <a16:creationId xmlns:a16="http://schemas.microsoft.com/office/drawing/2014/main" id="{F45A97C3-F45A-DF4A-88F7-E4C6304664C0}"/>
                </a:ext>
              </a:extLst>
            </p:cNvPr>
            <p:cNvSpPr>
              <a:spLocks noChangeShapeType="1"/>
            </p:cNvSpPr>
            <p:nvPr/>
          </p:nvSpPr>
          <p:spPr bwMode="auto">
            <a:xfrm>
              <a:off x="36507716" y="17863658"/>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grpSp>
      <p:sp>
        <p:nvSpPr>
          <p:cNvPr id="36" name="Rectangle 35">
            <a:extLst>
              <a:ext uri="{FF2B5EF4-FFF2-40B4-BE49-F238E27FC236}">
                <a16:creationId xmlns:a16="http://schemas.microsoft.com/office/drawing/2014/main" id="{26BC8E39-E35B-2945-93BA-E16B37E1629A}"/>
              </a:ext>
            </a:extLst>
          </p:cNvPr>
          <p:cNvSpPr/>
          <p:nvPr/>
        </p:nvSpPr>
        <p:spPr>
          <a:xfrm>
            <a:off x="0" y="0"/>
            <a:ext cx="12192000" cy="416794"/>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Hierarchy of possible fluctuations in DNA</a:t>
            </a:r>
          </a:p>
        </p:txBody>
      </p:sp>
      <p:sp>
        <p:nvSpPr>
          <p:cNvPr id="38" name="TextBox 37">
            <a:extLst>
              <a:ext uri="{FF2B5EF4-FFF2-40B4-BE49-F238E27FC236}">
                <a16:creationId xmlns:a16="http://schemas.microsoft.com/office/drawing/2014/main" id="{A13E85BF-1938-2C48-8B3A-C57C951E5BF1}"/>
              </a:ext>
            </a:extLst>
          </p:cNvPr>
          <p:cNvSpPr txBox="1"/>
          <p:nvPr/>
        </p:nvSpPr>
        <p:spPr>
          <a:xfrm>
            <a:off x="2992387" y="1068832"/>
            <a:ext cx="3688958" cy="646331"/>
          </a:xfrm>
          <a:prstGeom prst="rect">
            <a:avLst/>
          </a:prstGeom>
          <a:noFill/>
        </p:spPr>
        <p:txBody>
          <a:bodyPr wrap="square" rtlCol="0">
            <a:spAutoFit/>
          </a:bodyPr>
          <a:lstStyle/>
          <a:p>
            <a:r>
              <a:rPr lang="en-US" dirty="0">
                <a:solidFill>
                  <a:schemeClr val="bg1">
                    <a:lumMod val="50000"/>
                  </a:schemeClr>
                </a:solidFill>
              </a:rPr>
              <a:t>1) Photophysics of the dyes (nanosecond-microseconds)</a:t>
            </a:r>
          </a:p>
        </p:txBody>
      </p:sp>
      <p:sp>
        <p:nvSpPr>
          <p:cNvPr id="41" name="TextBox 40">
            <a:extLst>
              <a:ext uri="{FF2B5EF4-FFF2-40B4-BE49-F238E27FC236}">
                <a16:creationId xmlns:a16="http://schemas.microsoft.com/office/drawing/2014/main" id="{E9BC71A9-B071-C14A-9C2C-7C6BC2A6B298}"/>
              </a:ext>
            </a:extLst>
          </p:cNvPr>
          <p:cNvSpPr txBox="1"/>
          <p:nvPr/>
        </p:nvSpPr>
        <p:spPr>
          <a:xfrm>
            <a:off x="2992386" y="2216429"/>
            <a:ext cx="4152932" cy="646331"/>
          </a:xfrm>
          <a:prstGeom prst="rect">
            <a:avLst/>
          </a:prstGeom>
          <a:noFill/>
        </p:spPr>
        <p:txBody>
          <a:bodyPr wrap="none" rtlCol="0">
            <a:spAutoFit/>
          </a:bodyPr>
          <a:lstStyle/>
          <a:p>
            <a:r>
              <a:rPr lang="en-US" dirty="0"/>
              <a:t>2) </a:t>
            </a:r>
            <a:r>
              <a:rPr lang="en-US" b="1" dirty="0"/>
              <a:t>Local Stacking /Unstacking Interactions</a:t>
            </a:r>
            <a:br>
              <a:rPr lang="en-US" b="1" dirty="0"/>
            </a:br>
            <a:r>
              <a:rPr lang="en-US" dirty="0"/>
              <a:t>(10’s of microseconds)</a:t>
            </a:r>
          </a:p>
        </p:txBody>
      </p:sp>
      <p:sp>
        <p:nvSpPr>
          <p:cNvPr id="37" name="Rectangle 36">
            <a:extLst>
              <a:ext uri="{FF2B5EF4-FFF2-40B4-BE49-F238E27FC236}">
                <a16:creationId xmlns:a16="http://schemas.microsoft.com/office/drawing/2014/main" id="{1C84AA97-2907-3748-B66A-565487B42DA7}"/>
              </a:ext>
            </a:extLst>
          </p:cNvPr>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Base stacking/unstacking</a:t>
            </a:r>
          </a:p>
        </p:txBody>
      </p:sp>
      <p:pic>
        <p:nvPicPr>
          <p:cNvPr id="39" name="Picture 38">
            <a:extLst>
              <a:ext uri="{FF2B5EF4-FFF2-40B4-BE49-F238E27FC236}">
                <a16:creationId xmlns:a16="http://schemas.microsoft.com/office/drawing/2014/main" id="{F08EF317-4053-C547-A5FA-C33E95D24FF3}"/>
              </a:ext>
            </a:extLst>
          </p:cNvPr>
          <p:cNvPicPr>
            <a:picLocks noChangeAspect="1"/>
          </p:cNvPicPr>
          <p:nvPr/>
        </p:nvPicPr>
        <p:blipFill>
          <a:blip r:embed="rId3"/>
          <a:stretch>
            <a:fillRect/>
          </a:stretch>
        </p:blipFill>
        <p:spPr>
          <a:xfrm>
            <a:off x="7782267" y="480427"/>
            <a:ext cx="3637714" cy="3812540"/>
          </a:xfrm>
          <a:prstGeom prst="rect">
            <a:avLst/>
          </a:prstGeom>
        </p:spPr>
      </p:pic>
      <p:sp>
        <p:nvSpPr>
          <p:cNvPr id="40" name="Oval 39">
            <a:extLst>
              <a:ext uri="{FF2B5EF4-FFF2-40B4-BE49-F238E27FC236}">
                <a16:creationId xmlns:a16="http://schemas.microsoft.com/office/drawing/2014/main" id="{3B14D537-B0C1-3D40-BBC6-725D1AE6A2A5}"/>
              </a:ext>
            </a:extLst>
          </p:cNvPr>
          <p:cNvSpPr/>
          <p:nvPr/>
        </p:nvSpPr>
        <p:spPr>
          <a:xfrm>
            <a:off x="8030592" y="749255"/>
            <a:ext cx="762038" cy="795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3692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26BC8E39-E35B-2945-93BA-E16B37E1629A}"/>
              </a:ext>
            </a:extLst>
          </p:cNvPr>
          <p:cNvSpPr/>
          <p:nvPr/>
        </p:nvSpPr>
        <p:spPr>
          <a:xfrm>
            <a:off x="0" y="0"/>
            <a:ext cx="12192000" cy="416794"/>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Hierarchy of possible fluctuations in DNA</a:t>
            </a:r>
          </a:p>
        </p:txBody>
      </p:sp>
      <p:sp>
        <p:nvSpPr>
          <p:cNvPr id="38" name="TextBox 37">
            <a:extLst>
              <a:ext uri="{FF2B5EF4-FFF2-40B4-BE49-F238E27FC236}">
                <a16:creationId xmlns:a16="http://schemas.microsoft.com/office/drawing/2014/main" id="{A13E85BF-1938-2C48-8B3A-C57C951E5BF1}"/>
              </a:ext>
            </a:extLst>
          </p:cNvPr>
          <p:cNvSpPr txBox="1"/>
          <p:nvPr/>
        </p:nvSpPr>
        <p:spPr>
          <a:xfrm>
            <a:off x="2992387" y="1068832"/>
            <a:ext cx="3688958" cy="646331"/>
          </a:xfrm>
          <a:prstGeom prst="rect">
            <a:avLst/>
          </a:prstGeom>
          <a:noFill/>
        </p:spPr>
        <p:txBody>
          <a:bodyPr wrap="square" rtlCol="0">
            <a:spAutoFit/>
          </a:bodyPr>
          <a:lstStyle/>
          <a:p>
            <a:r>
              <a:rPr lang="en-US" dirty="0">
                <a:solidFill>
                  <a:schemeClr val="bg1">
                    <a:lumMod val="50000"/>
                  </a:schemeClr>
                </a:solidFill>
              </a:rPr>
              <a:t>1) Photophysics of the dyes (nanosecond-microseconds)</a:t>
            </a:r>
          </a:p>
        </p:txBody>
      </p:sp>
      <p:sp>
        <p:nvSpPr>
          <p:cNvPr id="41" name="TextBox 40">
            <a:extLst>
              <a:ext uri="{FF2B5EF4-FFF2-40B4-BE49-F238E27FC236}">
                <a16:creationId xmlns:a16="http://schemas.microsoft.com/office/drawing/2014/main" id="{E9BC71A9-B071-C14A-9C2C-7C6BC2A6B298}"/>
              </a:ext>
            </a:extLst>
          </p:cNvPr>
          <p:cNvSpPr txBox="1"/>
          <p:nvPr/>
        </p:nvSpPr>
        <p:spPr>
          <a:xfrm>
            <a:off x="2992386" y="2216429"/>
            <a:ext cx="4152932" cy="646331"/>
          </a:xfrm>
          <a:prstGeom prst="rect">
            <a:avLst/>
          </a:prstGeom>
          <a:noFill/>
        </p:spPr>
        <p:txBody>
          <a:bodyPr wrap="none" rtlCol="0">
            <a:spAutoFit/>
          </a:bodyPr>
          <a:lstStyle/>
          <a:p>
            <a:r>
              <a:rPr lang="en-US" dirty="0"/>
              <a:t>2) </a:t>
            </a:r>
            <a:r>
              <a:rPr lang="en-US" b="1" dirty="0"/>
              <a:t>Local Stacking /Unstacking Interactions</a:t>
            </a:r>
            <a:br>
              <a:rPr lang="en-US" b="1" dirty="0"/>
            </a:br>
            <a:r>
              <a:rPr lang="en-US" dirty="0"/>
              <a:t>(10’s of microseconds)</a:t>
            </a:r>
          </a:p>
        </p:txBody>
      </p:sp>
      <p:grpSp>
        <p:nvGrpSpPr>
          <p:cNvPr id="9" name="Group 8">
            <a:extLst>
              <a:ext uri="{FF2B5EF4-FFF2-40B4-BE49-F238E27FC236}">
                <a16:creationId xmlns:a16="http://schemas.microsoft.com/office/drawing/2014/main" id="{37CBE5B6-6BCF-8D43-B044-E61B25ED43B2}"/>
              </a:ext>
            </a:extLst>
          </p:cNvPr>
          <p:cNvGrpSpPr/>
          <p:nvPr/>
        </p:nvGrpSpPr>
        <p:grpSpPr>
          <a:xfrm>
            <a:off x="727008" y="670803"/>
            <a:ext cx="1393927" cy="4183817"/>
            <a:chOff x="727008" y="670803"/>
            <a:chExt cx="1393927" cy="4183817"/>
          </a:xfrm>
        </p:grpSpPr>
        <p:grpSp>
          <p:nvGrpSpPr>
            <p:cNvPr id="2" name="Group 1">
              <a:extLst>
                <a:ext uri="{FF2B5EF4-FFF2-40B4-BE49-F238E27FC236}">
                  <a16:creationId xmlns:a16="http://schemas.microsoft.com/office/drawing/2014/main" id="{D40CB155-033E-2F4A-9000-D3CFEE96B8E0}"/>
                </a:ext>
              </a:extLst>
            </p:cNvPr>
            <p:cNvGrpSpPr/>
            <p:nvPr/>
          </p:nvGrpSpPr>
          <p:grpSpPr>
            <a:xfrm>
              <a:off x="727008" y="670803"/>
              <a:ext cx="1393927" cy="4183817"/>
              <a:chOff x="36033526" y="16814833"/>
              <a:chExt cx="748531" cy="1560046"/>
            </a:xfrm>
          </p:grpSpPr>
          <p:sp>
            <p:nvSpPr>
              <p:cNvPr id="3" name="Line 1">
                <a:extLst>
                  <a:ext uri="{FF2B5EF4-FFF2-40B4-BE49-F238E27FC236}">
                    <a16:creationId xmlns:a16="http://schemas.microsoft.com/office/drawing/2014/main" id="{50E47E1B-0822-2544-8219-DF3E77339240}"/>
                  </a:ext>
                </a:extLst>
              </p:cNvPr>
              <p:cNvSpPr>
                <a:spLocks noChangeShapeType="1"/>
              </p:cNvSpPr>
              <p:nvPr/>
            </p:nvSpPr>
            <p:spPr bwMode="auto">
              <a:xfrm flipH="1">
                <a:off x="36325522" y="17804635"/>
                <a:ext cx="3014" cy="416992"/>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4" name="Line 5">
                <a:extLst>
                  <a:ext uri="{FF2B5EF4-FFF2-40B4-BE49-F238E27FC236}">
                    <a16:creationId xmlns:a16="http://schemas.microsoft.com/office/drawing/2014/main" id="{3534323F-59A3-5343-AFA1-578F0AFA5845}"/>
                  </a:ext>
                </a:extLst>
              </p:cNvPr>
              <p:cNvSpPr>
                <a:spLocks noChangeShapeType="1"/>
              </p:cNvSpPr>
              <p:nvPr/>
            </p:nvSpPr>
            <p:spPr bwMode="auto">
              <a:xfrm flipH="1">
                <a:off x="36677885" y="17809489"/>
                <a:ext cx="5931" cy="412138"/>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649" dirty="0"/>
              </a:p>
            </p:txBody>
          </p:sp>
          <p:sp>
            <p:nvSpPr>
              <p:cNvPr id="5" name="Rectangle 4">
                <a:extLst>
                  <a:ext uri="{FF2B5EF4-FFF2-40B4-BE49-F238E27FC236}">
                    <a16:creationId xmlns:a16="http://schemas.microsoft.com/office/drawing/2014/main" id="{6D5A2EE3-6FBA-6643-A2E6-9D3C6879E5E5}"/>
                  </a:ext>
                </a:extLst>
              </p:cNvPr>
              <p:cNvSpPr>
                <a:spLocks/>
              </p:cNvSpPr>
              <p:nvPr/>
            </p:nvSpPr>
            <p:spPr bwMode="auto">
              <a:xfrm>
                <a:off x="36740176" y="18314677"/>
                <a:ext cx="35" cy="60202"/>
              </a:xfrm>
              <a:prstGeom prst="rect">
                <a:avLst/>
              </a:prstGeom>
              <a:noFill/>
              <a:ln>
                <a:noFill/>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 uri="{91240B29-F687-4f45-9708-019B960494DF}">
                  <a14:hiddenLine xmlns:mc="http://schemas.openxmlformats.org/markup-compatibility/2006" xmlns:mv="urn:schemas-microsoft-com:mac:vml"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1049" dirty="0">
                  <a:solidFill>
                    <a:schemeClr val="tx1"/>
                  </a:solidFill>
                  <a:cs typeface="Gill Sans" charset="0"/>
                </a:endParaRPr>
              </a:p>
            </p:txBody>
          </p:sp>
          <p:sp>
            <p:nvSpPr>
              <p:cNvPr id="6" name="Oval 5">
                <a:extLst>
                  <a:ext uri="{FF2B5EF4-FFF2-40B4-BE49-F238E27FC236}">
                    <a16:creationId xmlns:a16="http://schemas.microsoft.com/office/drawing/2014/main" id="{71E16914-30F6-9D48-97AE-67E273C8F7D2}"/>
                  </a:ext>
                </a:extLst>
              </p:cNvPr>
              <p:cNvSpPr>
                <a:spLocks/>
              </p:cNvSpPr>
              <p:nvPr/>
            </p:nvSpPr>
            <p:spPr bwMode="auto">
              <a:xfrm rot="6540714">
                <a:off x="36631767" y="17673092"/>
                <a:ext cx="176935" cy="123645"/>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dirty="0">
                    <a:solidFill>
                      <a:srgbClr val="FFFFFF"/>
                    </a:solidFill>
                    <a:effectLst>
                      <a:outerShdw blurRad="38100" dist="38100" dir="2700000" algn="tl">
                        <a:srgbClr val="000000"/>
                      </a:outerShdw>
                    </a:effectLst>
                    <a:ea typeface="Gill Sans" charset="0"/>
                    <a:cs typeface="Gill Sans" charset="0"/>
                  </a:rPr>
                  <a:t>Cy5</a:t>
                </a:r>
              </a:p>
            </p:txBody>
          </p:sp>
          <p:sp>
            <p:nvSpPr>
              <p:cNvPr id="7" name="Line 13">
                <a:extLst>
                  <a:ext uri="{FF2B5EF4-FFF2-40B4-BE49-F238E27FC236}">
                    <a16:creationId xmlns:a16="http://schemas.microsoft.com/office/drawing/2014/main" id="{66F5C4CC-5CC4-2E4C-9AF3-FFE695DAC3DA}"/>
                  </a:ext>
                </a:extLst>
              </p:cNvPr>
              <p:cNvSpPr>
                <a:spLocks noChangeShapeType="1"/>
              </p:cNvSpPr>
              <p:nvPr/>
            </p:nvSpPr>
            <p:spPr bwMode="auto">
              <a:xfrm>
                <a:off x="36331198" y="18165452"/>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grpSp>
            <p:nvGrpSpPr>
              <p:cNvPr id="8" name="Group 7">
                <a:extLst>
                  <a:ext uri="{FF2B5EF4-FFF2-40B4-BE49-F238E27FC236}">
                    <a16:creationId xmlns:a16="http://schemas.microsoft.com/office/drawing/2014/main" id="{DB493958-4D6F-3347-9996-7D9266DB93D4}"/>
                  </a:ext>
                </a:extLst>
              </p:cNvPr>
              <p:cNvGrpSpPr/>
              <p:nvPr/>
            </p:nvGrpSpPr>
            <p:grpSpPr>
              <a:xfrm flipH="1">
                <a:off x="36033526" y="16814833"/>
                <a:ext cx="702068" cy="992785"/>
                <a:chOff x="36153167" y="16820364"/>
                <a:chExt cx="934093" cy="992785"/>
              </a:xfrm>
            </p:grpSpPr>
            <p:sp>
              <p:nvSpPr>
                <p:cNvPr id="18" name="Freeform 17">
                  <a:extLst>
                    <a:ext uri="{FF2B5EF4-FFF2-40B4-BE49-F238E27FC236}">
                      <a16:creationId xmlns:a16="http://schemas.microsoft.com/office/drawing/2014/main" id="{3CA5CAA7-F989-874A-8D7C-CCEF593B14E5}"/>
                    </a:ext>
                  </a:extLst>
                </p:cNvPr>
                <p:cNvSpPr/>
                <p:nvPr/>
              </p:nvSpPr>
              <p:spPr>
                <a:xfrm>
                  <a:off x="36379520" y="16990862"/>
                  <a:ext cx="609195" cy="822287"/>
                </a:xfrm>
                <a:custGeom>
                  <a:avLst/>
                  <a:gdLst>
                    <a:gd name="connsiteX0" fmla="*/ 447472 w 867254"/>
                    <a:gd name="connsiteY0" fmla="*/ 1478604 h 1478604"/>
                    <a:gd name="connsiteX1" fmla="*/ 321013 w 867254"/>
                    <a:gd name="connsiteY1" fmla="*/ 865762 h 1478604"/>
                    <a:gd name="connsiteX2" fmla="*/ 865762 w 867254"/>
                    <a:gd name="connsiteY2" fmla="*/ 612843 h 1478604"/>
                    <a:gd name="connsiteX3" fmla="*/ 466928 w 867254"/>
                    <a:gd name="connsiteY3" fmla="*/ 165370 h 1478604"/>
                    <a:gd name="connsiteX4" fmla="*/ 0 w 867254"/>
                    <a:gd name="connsiteY4" fmla="*/ 0 h 1478604"/>
                    <a:gd name="connsiteX5" fmla="*/ 0 w 867254"/>
                    <a:gd name="connsiteY5" fmla="*/ 0 h 147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254" h="1478604">
                      <a:moveTo>
                        <a:pt x="447472" y="1478604"/>
                      </a:moveTo>
                      <a:cubicBezTo>
                        <a:pt x="349385" y="1244329"/>
                        <a:pt x="251298" y="1010055"/>
                        <a:pt x="321013" y="865762"/>
                      </a:cubicBezTo>
                      <a:cubicBezTo>
                        <a:pt x="390728" y="721469"/>
                        <a:pt x="841443" y="729575"/>
                        <a:pt x="865762" y="612843"/>
                      </a:cubicBezTo>
                      <a:cubicBezTo>
                        <a:pt x="890081" y="496111"/>
                        <a:pt x="611222" y="267510"/>
                        <a:pt x="466928" y="165370"/>
                      </a:cubicBezTo>
                      <a:cubicBezTo>
                        <a:pt x="322634" y="63230"/>
                        <a:pt x="0" y="0"/>
                        <a:pt x="0" y="0"/>
                      </a:cubicBez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9" dirty="0"/>
                </a:p>
              </p:txBody>
            </p:sp>
            <p:sp>
              <p:nvSpPr>
                <p:cNvPr id="19" name="Line 28">
                  <a:extLst>
                    <a:ext uri="{FF2B5EF4-FFF2-40B4-BE49-F238E27FC236}">
                      <a16:creationId xmlns:a16="http://schemas.microsoft.com/office/drawing/2014/main" id="{ECFB8665-F4EC-D543-B5D6-A9F622012A0A}"/>
                    </a:ext>
                  </a:extLst>
                </p:cNvPr>
                <p:cNvSpPr>
                  <a:spLocks noChangeShapeType="1"/>
                </p:cNvSpPr>
                <p:nvPr/>
              </p:nvSpPr>
              <p:spPr bwMode="auto">
                <a:xfrm>
                  <a:off x="36550492" y="17755081"/>
                  <a:ext cx="143013" cy="5002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0" name="Line 28">
                  <a:extLst>
                    <a:ext uri="{FF2B5EF4-FFF2-40B4-BE49-F238E27FC236}">
                      <a16:creationId xmlns:a16="http://schemas.microsoft.com/office/drawing/2014/main" id="{889069CA-3814-834F-8506-CC1950B4821B}"/>
                    </a:ext>
                  </a:extLst>
                </p:cNvPr>
                <p:cNvSpPr>
                  <a:spLocks noChangeShapeType="1"/>
                </p:cNvSpPr>
                <p:nvPr/>
              </p:nvSpPr>
              <p:spPr bwMode="auto">
                <a:xfrm>
                  <a:off x="36522718" y="17618793"/>
                  <a:ext cx="113064" cy="8653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1" name="Line 28">
                  <a:extLst>
                    <a:ext uri="{FF2B5EF4-FFF2-40B4-BE49-F238E27FC236}">
                      <a16:creationId xmlns:a16="http://schemas.microsoft.com/office/drawing/2014/main" id="{9CC6DA5A-32EA-984A-91DA-CE66D1ED4626}"/>
                    </a:ext>
                  </a:extLst>
                </p:cNvPr>
                <p:cNvSpPr>
                  <a:spLocks noChangeShapeType="1"/>
                </p:cNvSpPr>
                <p:nvPr/>
              </p:nvSpPr>
              <p:spPr bwMode="auto">
                <a:xfrm flipH="1">
                  <a:off x="36598895" y="17512431"/>
                  <a:ext cx="121230" cy="55793"/>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2" name="Line 28">
                  <a:extLst>
                    <a:ext uri="{FF2B5EF4-FFF2-40B4-BE49-F238E27FC236}">
                      <a16:creationId xmlns:a16="http://schemas.microsoft.com/office/drawing/2014/main" id="{F82E7465-3C83-7843-A379-56C4862416E6}"/>
                    </a:ext>
                  </a:extLst>
                </p:cNvPr>
                <p:cNvSpPr>
                  <a:spLocks noChangeShapeType="1"/>
                </p:cNvSpPr>
                <p:nvPr/>
              </p:nvSpPr>
              <p:spPr bwMode="auto">
                <a:xfrm>
                  <a:off x="36522718" y="17339108"/>
                  <a:ext cx="94339" cy="11441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3" name="Line 28">
                  <a:extLst>
                    <a:ext uri="{FF2B5EF4-FFF2-40B4-BE49-F238E27FC236}">
                      <a16:creationId xmlns:a16="http://schemas.microsoft.com/office/drawing/2014/main" id="{036C40C5-A1C0-914A-99F1-415439F6D8DE}"/>
                    </a:ext>
                  </a:extLst>
                </p:cNvPr>
                <p:cNvSpPr>
                  <a:spLocks noChangeShapeType="1"/>
                </p:cNvSpPr>
                <p:nvPr/>
              </p:nvSpPr>
              <p:spPr bwMode="auto">
                <a:xfrm>
                  <a:off x="36693505" y="17292998"/>
                  <a:ext cx="16522" cy="12258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5" name="Line 28">
                  <a:extLst>
                    <a:ext uri="{FF2B5EF4-FFF2-40B4-BE49-F238E27FC236}">
                      <a16:creationId xmlns:a16="http://schemas.microsoft.com/office/drawing/2014/main" id="{E5417761-74B9-264D-955C-A3DE36011B47}"/>
                    </a:ext>
                  </a:extLst>
                </p:cNvPr>
                <p:cNvSpPr>
                  <a:spLocks noChangeShapeType="1"/>
                </p:cNvSpPr>
                <p:nvPr/>
              </p:nvSpPr>
              <p:spPr bwMode="auto">
                <a:xfrm>
                  <a:off x="36873269" y="17291784"/>
                  <a:ext cx="113590" cy="2146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6" name="Line 28">
                  <a:extLst>
                    <a:ext uri="{FF2B5EF4-FFF2-40B4-BE49-F238E27FC236}">
                      <a16:creationId xmlns:a16="http://schemas.microsoft.com/office/drawing/2014/main" id="{525B8287-1BE6-C643-9352-6A29FB769DEB}"/>
                    </a:ext>
                  </a:extLst>
                </p:cNvPr>
                <p:cNvSpPr>
                  <a:spLocks noChangeShapeType="1"/>
                </p:cNvSpPr>
                <p:nvPr/>
              </p:nvSpPr>
              <p:spPr bwMode="auto">
                <a:xfrm flipH="1">
                  <a:off x="36964290" y="17184612"/>
                  <a:ext cx="75227" cy="8163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7" name="Line 28">
                  <a:extLst>
                    <a:ext uri="{FF2B5EF4-FFF2-40B4-BE49-F238E27FC236}">
                      <a16:creationId xmlns:a16="http://schemas.microsoft.com/office/drawing/2014/main" id="{FCB650AE-92ED-D946-9BA7-08573399FCD1}"/>
                    </a:ext>
                  </a:extLst>
                </p:cNvPr>
                <p:cNvSpPr>
                  <a:spLocks noChangeShapeType="1"/>
                </p:cNvSpPr>
                <p:nvPr/>
              </p:nvSpPr>
              <p:spPr bwMode="auto">
                <a:xfrm>
                  <a:off x="36646146" y="17148490"/>
                  <a:ext cx="173446" cy="444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8" name="Line 28">
                  <a:extLst>
                    <a:ext uri="{FF2B5EF4-FFF2-40B4-BE49-F238E27FC236}">
                      <a16:creationId xmlns:a16="http://schemas.microsoft.com/office/drawing/2014/main" id="{558C9D8B-EEB2-BB4B-AF52-FBD26A5A9882}"/>
                    </a:ext>
                  </a:extLst>
                </p:cNvPr>
                <p:cNvSpPr>
                  <a:spLocks noChangeShapeType="1"/>
                </p:cNvSpPr>
                <p:nvPr/>
              </p:nvSpPr>
              <p:spPr bwMode="auto">
                <a:xfrm>
                  <a:off x="36512481" y="17076332"/>
                  <a:ext cx="206112" cy="1719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9" name="Line 28">
                  <a:extLst>
                    <a:ext uri="{FF2B5EF4-FFF2-40B4-BE49-F238E27FC236}">
                      <a16:creationId xmlns:a16="http://schemas.microsoft.com/office/drawing/2014/main" id="{88DCF201-AB54-BA4A-AAE4-1BA16D229861}"/>
                    </a:ext>
                  </a:extLst>
                </p:cNvPr>
                <p:cNvSpPr>
                  <a:spLocks noChangeShapeType="1"/>
                </p:cNvSpPr>
                <p:nvPr/>
              </p:nvSpPr>
              <p:spPr bwMode="auto">
                <a:xfrm flipH="1" flipV="1">
                  <a:off x="36470513" y="16914585"/>
                  <a:ext cx="44032" cy="10284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0" name="Line 28">
                  <a:extLst>
                    <a:ext uri="{FF2B5EF4-FFF2-40B4-BE49-F238E27FC236}">
                      <a16:creationId xmlns:a16="http://schemas.microsoft.com/office/drawing/2014/main" id="{2B757F46-3F7F-924D-95A6-B300FB8E0183}"/>
                    </a:ext>
                  </a:extLst>
                </p:cNvPr>
                <p:cNvSpPr>
                  <a:spLocks noChangeShapeType="1"/>
                </p:cNvSpPr>
                <p:nvPr/>
              </p:nvSpPr>
              <p:spPr bwMode="auto">
                <a:xfrm flipH="1">
                  <a:off x="36371969" y="16997601"/>
                  <a:ext cx="36644" cy="69602"/>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1" name="Line 28">
                  <a:extLst>
                    <a:ext uri="{FF2B5EF4-FFF2-40B4-BE49-F238E27FC236}">
                      <a16:creationId xmlns:a16="http://schemas.microsoft.com/office/drawing/2014/main" id="{24640091-C42E-D449-8DB7-2AB6C2B77462}"/>
                    </a:ext>
                  </a:extLst>
                </p:cNvPr>
                <p:cNvSpPr>
                  <a:spLocks noChangeShapeType="1"/>
                </p:cNvSpPr>
                <p:nvPr/>
              </p:nvSpPr>
              <p:spPr bwMode="auto">
                <a:xfrm>
                  <a:off x="36598894" y="16971230"/>
                  <a:ext cx="12096" cy="7147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2" name="Line 28">
                  <a:extLst>
                    <a:ext uri="{FF2B5EF4-FFF2-40B4-BE49-F238E27FC236}">
                      <a16:creationId xmlns:a16="http://schemas.microsoft.com/office/drawing/2014/main" id="{261EC7ED-E1B1-2B4B-AD34-000DBA5F499B}"/>
                    </a:ext>
                  </a:extLst>
                </p:cNvPr>
                <p:cNvSpPr>
                  <a:spLocks noChangeShapeType="1"/>
                </p:cNvSpPr>
                <p:nvPr/>
              </p:nvSpPr>
              <p:spPr bwMode="auto">
                <a:xfrm flipH="1">
                  <a:off x="36918364" y="17331373"/>
                  <a:ext cx="168896" cy="4508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3" name="Line 28">
                  <a:extLst>
                    <a:ext uri="{FF2B5EF4-FFF2-40B4-BE49-F238E27FC236}">
                      <a16:creationId xmlns:a16="http://schemas.microsoft.com/office/drawing/2014/main" id="{19955EBA-BF1E-0440-A13A-E2358A05EE5F}"/>
                    </a:ext>
                  </a:extLst>
                </p:cNvPr>
                <p:cNvSpPr>
                  <a:spLocks noChangeShapeType="1"/>
                </p:cNvSpPr>
                <p:nvPr/>
              </p:nvSpPr>
              <p:spPr bwMode="auto">
                <a:xfrm>
                  <a:off x="36893202" y="17094420"/>
                  <a:ext cx="25423" cy="13629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5" name="Oval 34">
                  <a:extLst>
                    <a:ext uri="{FF2B5EF4-FFF2-40B4-BE49-F238E27FC236}">
                      <a16:creationId xmlns:a16="http://schemas.microsoft.com/office/drawing/2014/main" id="{2EAA1EA1-EF70-4E4B-A63D-636D521ED69F}"/>
                    </a:ext>
                  </a:extLst>
                </p:cNvPr>
                <p:cNvSpPr>
                  <a:spLocks/>
                </p:cNvSpPr>
                <p:nvPr/>
              </p:nvSpPr>
              <p:spPr bwMode="auto">
                <a:xfrm rot="2811128">
                  <a:off x="36146181" y="16827350"/>
                  <a:ext cx="199656" cy="185683"/>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dirty="0">
                      <a:solidFill>
                        <a:srgbClr val="FFFFFF"/>
                      </a:solidFill>
                      <a:effectLst>
                        <a:outerShdw blurRad="38100" dist="38100" dir="2700000" algn="tl">
                          <a:srgbClr val="000000"/>
                        </a:outerShdw>
                      </a:effectLst>
                      <a:ea typeface="Gill Sans" charset="0"/>
                      <a:cs typeface="Gill Sans" charset="0"/>
                    </a:rPr>
                    <a:t>Cy3</a:t>
                  </a:r>
                </a:p>
              </p:txBody>
            </p:sp>
          </p:grpSp>
          <p:sp>
            <p:nvSpPr>
              <p:cNvPr id="10" name="Line 13">
                <a:extLst>
                  <a:ext uri="{FF2B5EF4-FFF2-40B4-BE49-F238E27FC236}">
                    <a16:creationId xmlns:a16="http://schemas.microsoft.com/office/drawing/2014/main" id="{17149E63-0B65-8F40-B2A5-CFE49967D194}"/>
                  </a:ext>
                </a:extLst>
              </p:cNvPr>
              <p:cNvSpPr>
                <a:spLocks noChangeShapeType="1"/>
              </p:cNvSpPr>
              <p:nvPr/>
            </p:nvSpPr>
            <p:spPr bwMode="auto">
              <a:xfrm>
                <a:off x="36340229" y="18067821"/>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11" name="Line 13">
                <a:extLst>
                  <a:ext uri="{FF2B5EF4-FFF2-40B4-BE49-F238E27FC236}">
                    <a16:creationId xmlns:a16="http://schemas.microsoft.com/office/drawing/2014/main" id="{44A122E6-FAE4-8048-BB6B-B22207CBAD38}"/>
                  </a:ext>
                </a:extLst>
              </p:cNvPr>
              <p:cNvSpPr>
                <a:spLocks noChangeShapeType="1"/>
              </p:cNvSpPr>
              <p:nvPr/>
            </p:nvSpPr>
            <p:spPr bwMode="auto">
              <a:xfrm>
                <a:off x="36340229" y="17963047"/>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12" name="Line 13">
                <a:extLst>
                  <a:ext uri="{FF2B5EF4-FFF2-40B4-BE49-F238E27FC236}">
                    <a16:creationId xmlns:a16="http://schemas.microsoft.com/office/drawing/2014/main" id="{9C773B2C-E5A3-9D41-9F1E-A2AF53452599}"/>
                  </a:ext>
                </a:extLst>
              </p:cNvPr>
              <p:cNvSpPr>
                <a:spLocks noChangeShapeType="1"/>
              </p:cNvSpPr>
              <p:nvPr/>
            </p:nvSpPr>
            <p:spPr bwMode="auto">
              <a:xfrm>
                <a:off x="36331198" y="17863658"/>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3" name="Line 13">
                <a:extLst>
                  <a:ext uri="{FF2B5EF4-FFF2-40B4-BE49-F238E27FC236}">
                    <a16:creationId xmlns:a16="http://schemas.microsoft.com/office/drawing/2014/main" id="{F9CD1846-FF90-6F49-9ECF-206D7A016000}"/>
                  </a:ext>
                </a:extLst>
              </p:cNvPr>
              <p:cNvSpPr>
                <a:spLocks noChangeShapeType="1"/>
              </p:cNvSpPr>
              <p:nvPr/>
            </p:nvSpPr>
            <p:spPr bwMode="auto">
              <a:xfrm>
                <a:off x="36506805" y="18165452"/>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14" name="Line 13">
                <a:extLst>
                  <a:ext uri="{FF2B5EF4-FFF2-40B4-BE49-F238E27FC236}">
                    <a16:creationId xmlns:a16="http://schemas.microsoft.com/office/drawing/2014/main" id="{D24C87AE-7CC9-504A-9C1F-DBA0A6FD9678}"/>
                  </a:ext>
                </a:extLst>
              </p:cNvPr>
              <p:cNvSpPr>
                <a:spLocks noChangeShapeType="1"/>
              </p:cNvSpPr>
              <p:nvPr/>
            </p:nvSpPr>
            <p:spPr bwMode="auto">
              <a:xfrm>
                <a:off x="36517407" y="18072324"/>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5" name="Line 13">
                <a:extLst>
                  <a:ext uri="{FF2B5EF4-FFF2-40B4-BE49-F238E27FC236}">
                    <a16:creationId xmlns:a16="http://schemas.microsoft.com/office/drawing/2014/main" id="{FECF7CB9-BCFE-6542-803B-88C115226868}"/>
                  </a:ext>
                </a:extLst>
              </p:cNvPr>
              <p:cNvSpPr>
                <a:spLocks noChangeShapeType="1"/>
              </p:cNvSpPr>
              <p:nvPr/>
            </p:nvSpPr>
            <p:spPr bwMode="auto">
              <a:xfrm>
                <a:off x="36507716" y="17963047"/>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6" name="Line 13">
                <a:extLst>
                  <a:ext uri="{FF2B5EF4-FFF2-40B4-BE49-F238E27FC236}">
                    <a16:creationId xmlns:a16="http://schemas.microsoft.com/office/drawing/2014/main" id="{F45A97C3-F45A-DF4A-88F7-E4C6304664C0}"/>
                  </a:ext>
                </a:extLst>
              </p:cNvPr>
              <p:cNvSpPr>
                <a:spLocks noChangeShapeType="1"/>
              </p:cNvSpPr>
              <p:nvPr/>
            </p:nvSpPr>
            <p:spPr bwMode="auto">
              <a:xfrm>
                <a:off x="36507716" y="17863658"/>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grpSp>
        <p:sp>
          <p:nvSpPr>
            <p:cNvPr id="37" name="Line 28">
              <a:extLst>
                <a:ext uri="{FF2B5EF4-FFF2-40B4-BE49-F238E27FC236}">
                  <a16:creationId xmlns:a16="http://schemas.microsoft.com/office/drawing/2014/main" id="{48827E07-3218-874B-BD2D-F8C3EDE6FA99}"/>
                </a:ext>
              </a:extLst>
            </p:cNvPr>
            <p:cNvSpPr>
              <a:spLocks noChangeShapeType="1"/>
            </p:cNvSpPr>
            <p:nvPr/>
          </p:nvSpPr>
          <p:spPr bwMode="auto">
            <a:xfrm flipV="1">
              <a:off x="899122" y="2211749"/>
              <a:ext cx="206014" cy="125068"/>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grpSp>
      <p:sp>
        <p:nvSpPr>
          <p:cNvPr id="39" name="Rectangle 38">
            <a:extLst>
              <a:ext uri="{FF2B5EF4-FFF2-40B4-BE49-F238E27FC236}">
                <a16:creationId xmlns:a16="http://schemas.microsoft.com/office/drawing/2014/main" id="{0001E869-6C36-D943-BB9A-17C03D1EB34A}"/>
              </a:ext>
            </a:extLst>
          </p:cNvPr>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Base stacking/unstacking</a:t>
            </a:r>
          </a:p>
        </p:txBody>
      </p:sp>
      <p:pic>
        <p:nvPicPr>
          <p:cNvPr id="40" name="Picture 39">
            <a:extLst>
              <a:ext uri="{FF2B5EF4-FFF2-40B4-BE49-F238E27FC236}">
                <a16:creationId xmlns:a16="http://schemas.microsoft.com/office/drawing/2014/main" id="{0655750E-0E8D-AD4B-8A68-E426888A98F4}"/>
              </a:ext>
            </a:extLst>
          </p:cNvPr>
          <p:cNvPicPr>
            <a:picLocks noChangeAspect="1"/>
          </p:cNvPicPr>
          <p:nvPr/>
        </p:nvPicPr>
        <p:blipFill>
          <a:blip r:embed="rId3"/>
          <a:stretch>
            <a:fillRect/>
          </a:stretch>
        </p:blipFill>
        <p:spPr>
          <a:xfrm>
            <a:off x="7782267" y="480427"/>
            <a:ext cx="3637714" cy="3812540"/>
          </a:xfrm>
          <a:prstGeom prst="rect">
            <a:avLst/>
          </a:prstGeom>
        </p:spPr>
      </p:pic>
      <p:graphicFrame>
        <p:nvGraphicFramePr>
          <p:cNvPr id="43" name="Table 42">
            <a:extLst>
              <a:ext uri="{FF2B5EF4-FFF2-40B4-BE49-F238E27FC236}">
                <a16:creationId xmlns:a16="http://schemas.microsoft.com/office/drawing/2014/main" id="{1EBC38E4-4E81-AD46-B929-6EA022046721}"/>
              </a:ext>
            </a:extLst>
          </p:cNvPr>
          <p:cNvGraphicFramePr>
            <a:graphicFrameLocks noGrp="1"/>
          </p:cNvGraphicFramePr>
          <p:nvPr>
            <p:extLst>
              <p:ext uri="{D42A27DB-BD31-4B8C-83A1-F6EECF244321}">
                <p14:modId xmlns:p14="http://schemas.microsoft.com/office/powerpoint/2010/main" val="1787195972"/>
              </p:ext>
            </p:extLst>
          </p:nvPr>
        </p:nvGraphicFramePr>
        <p:xfrm>
          <a:off x="7782267" y="4791503"/>
          <a:ext cx="4054750" cy="1219200"/>
        </p:xfrm>
        <a:graphic>
          <a:graphicData uri="http://schemas.openxmlformats.org/drawingml/2006/table">
            <a:tbl>
              <a:tblPr firstRow="1" firstCol="1" bandRow="1">
                <a:tableStyleId>{5C22544A-7EE6-4342-B048-85BDC9FD1C3A}</a:tableStyleId>
              </a:tblPr>
              <a:tblGrid>
                <a:gridCol w="2362683">
                  <a:extLst>
                    <a:ext uri="{9D8B030D-6E8A-4147-A177-3AD203B41FA5}">
                      <a16:colId xmlns:a16="http://schemas.microsoft.com/office/drawing/2014/main" val="1522832527"/>
                    </a:ext>
                  </a:extLst>
                </a:gridCol>
                <a:gridCol w="1692067">
                  <a:extLst>
                    <a:ext uri="{9D8B030D-6E8A-4147-A177-3AD203B41FA5}">
                      <a16:colId xmlns:a16="http://schemas.microsoft.com/office/drawing/2014/main" val="3108686686"/>
                    </a:ext>
                  </a:extLst>
                </a:gridCol>
              </a:tblGrid>
              <a:tr h="177165">
                <a:tc>
                  <a:txBody>
                    <a:bodyPr/>
                    <a:lstStyle/>
                    <a:p>
                      <a:pPr marL="0" marR="0" algn="ctr">
                        <a:spcBef>
                          <a:spcPts val="0"/>
                        </a:spcBef>
                        <a:spcAft>
                          <a:spcPts val="0"/>
                        </a:spcAft>
                      </a:pPr>
                      <a:r>
                        <a:rPr lang="en-US" sz="1600" dirty="0">
                          <a:effectLst/>
                        </a:rPr>
                        <a:t>Construct/Condition</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t</a:t>
                      </a:r>
                      <a:r>
                        <a:rPr lang="en-US" sz="1600" baseline="-25000">
                          <a:effectLst/>
                        </a:rPr>
                        <a:t>2</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45577762"/>
                  </a:ext>
                </a:extLst>
              </a:tr>
              <a:tr h="184150">
                <a:tc>
                  <a:txBody>
                    <a:bodyPr/>
                    <a:lstStyle/>
                    <a:p>
                      <a:pPr marL="0" marR="0">
                        <a:spcBef>
                          <a:spcPts val="0"/>
                        </a:spcBef>
                        <a:spcAft>
                          <a:spcPts val="0"/>
                        </a:spcAft>
                      </a:pPr>
                      <a:r>
                        <a:rPr lang="en-US" sz="1600" dirty="0">
                          <a:effectLst/>
                        </a:rPr>
                        <a:t>3’-p(dT)</a:t>
                      </a:r>
                      <a:r>
                        <a:rPr lang="en-US" sz="1600" baseline="-25000" dirty="0">
                          <a:effectLst/>
                        </a:rPr>
                        <a:t>15</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chemeClr val="accent4">
                              <a:lumMod val="75000"/>
                            </a:schemeClr>
                          </a:solidFill>
                          <a:effectLst/>
                        </a:rPr>
                        <a:t>82 µSec</a:t>
                      </a:r>
                      <a:endParaRPr lang="en-US" sz="1600" dirty="0">
                        <a:solidFill>
                          <a:schemeClr val="accent4">
                            <a:lumMod val="75000"/>
                          </a:schemeClr>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889218415"/>
                  </a:ext>
                </a:extLst>
              </a:tr>
              <a:tr h="177165">
                <a:tc>
                  <a:txBody>
                    <a:bodyPr/>
                    <a:lstStyle/>
                    <a:p>
                      <a:pPr marL="0" marR="0">
                        <a:spcBef>
                          <a:spcPts val="0"/>
                        </a:spcBef>
                        <a:spcAft>
                          <a:spcPts val="0"/>
                        </a:spcAft>
                      </a:pPr>
                      <a:r>
                        <a:rPr lang="en-US" sz="1600" dirty="0">
                          <a:effectLst/>
                        </a:rPr>
                        <a:t>3’-p(dT)</a:t>
                      </a:r>
                      <a:r>
                        <a:rPr lang="en-US" sz="1600" baseline="-25000" dirty="0">
                          <a:effectLst/>
                        </a:rPr>
                        <a:t>14</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chemeClr val="accent4">
                              <a:lumMod val="75000"/>
                            </a:schemeClr>
                          </a:solidFill>
                          <a:effectLst/>
                        </a:rPr>
                        <a:t>46 µSec</a:t>
                      </a:r>
                      <a:endParaRPr lang="en-US" sz="1600" dirty="0">
                        <a:solidFill>
                          <a:schemeClr val="accent4">
                            <a:lumMod val="75000"/>
                          </a:schemeClr>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688146449"/>
                  </a:ext>
                </a:extLst>
              </a:tr>
              <a:tr h="177165">
                <a:tc>
                  <a:txBody>
                    <a:bodyPr/>
                    <a:lstStyle/>
                    <a:p>
                      <a:pPr marL="0" marR="0">
                        <a:spcBef>
                          <a:spcPts val="0"/>
                        </a:spcBef>
                        <a:spcAft>
                          <a:spcPts val="0"/>
                        </a:spcAft>
                      </a:pPr>
                      <a:r>
                        <a:rPr lang="en-US" sz="1600">
                          <a:effectLst/>
                        </a:rPr>
                        <a:t>5’-p(dT)</a:t>
                      </a:r>
                      <a:r>
                        <a:rPr lang="en-US" sz="1600" baseline="-25000">
                          <a:effectLst/>
                        </a:rPr>
                        <a:t>15</a:t>
                      </a:r>
                      <a:r>
                        <a:rPr lang="en-US" sz="1600">
                          <a:effectLst/>
                        </a:rPr>
                        <a:t> + 0.0 µM gp32</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chemeClr val="accent4">
                              <a:lumMod val="75000"/>
                            </a:schemeClr>
                          </a:solidFill>
                          <a:effectLst/>
                        </a:rPr>
                        <a:t>22 µSec</a:t>
                      </a:r>
                      <a:endParaRPr lang="en-US" sz="1600" dirty="0">
                        <a:solidFill>
                          <a:schemeClr val="accent4">
                            <a:lumMod val="75000"/>
                          </a:schemeClr>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962800163"/>
                  </a:ext>
                </a:extLst>
              </a:tr>
              <a:tr h="184150">
                <a:tc>
                  <a:txBody>
                    <a:bodyPr/>
                    <a:lstStyle/>
                    <a:p>
                      <a:pPr marL="0" marR="0">
                        <a:spcBef>
                          <a:spcPts val="0"/>
                        </a:spcBef>
                        <a:spcAft>
                          <a:spcPts val="0"/>
                        </a:spcAft>
                      </a:pPr>
                      <a:r>
                        <a:rPr lang="en-US" sz="1600" dirty="0">
                          <a:effectLst/>
                        </a:rPr>
                        <a:t>5’-p(dT)</a:t>
                      </a:r>
                      <a:r>
                        <a:rPr lang="en-US" sz="1600" baseline="-25000" dirty="0">
                          <a:effectLst/>
                        </a:rPr>
                        <a:t>14</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chemeClr val="accent4">
                              <a:lumMod val="75000"/>
                            </a:schemeClr>
                          </a:solidFill>
                          <a:effectLst/>
                        </a:rPr>
                        <a:t>36 µSec</a:t>
                      </a:r>
                      <a:endParaRPr lang="en-US" sz="1600" dirty="0">
                        <a:solidFill>
                          <a:schemeClr val="accent4">
                            <a:lumMod val="75000"/>
                          </a:schemeClr>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818681230"/>
                  </a:ext>
                </a:extLst>
              </a:tr>
            </a:tbl>
          </a:graphicData>
        </a:graphic>
      </p:graphicFrame>
      <p:sp>
        <p:nvSpPr>
          <p:cNvPr id="44" name="Oval 43">
            <a:extLst>
              <a:ext uri="{FF2B5EF4-FFF2-40B4-BE49-F238E27FC236}">
                <a16:creationId xmlns:a16="http://schemas.microsoft.com/office/drawing/2014/main" id="{D4A70274-4AD5-9142-9B23-8534D9D1270F}"/>
              </a:ext>
            </a:extLst>
          </p:cNvPr>
          <p:cNvSpPr/>
          <p:nvPr/>
        </p:nvSpPr>
        <p:spPr>
          <a:xfrm>
            <a:off x="8030592" y="749255"/>
            <a:ext cx="762038" cy="795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10126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40CB155-033E-2F4A-9000-D3CFEE96B8E0}"/>
              </a:ext>
            </a:extLst>
          </p:cNvPr>
          <p:cNvGrpSpPr/>
          <p:nvPr/>
        </p:nvGrpSpPr>
        <p:grpSpPr>
          <a:xfrm>
            <a:off x="717942" y="851086"/>
            <a:ext cx="1515623" cy="4003526"/>
            <a:chOff x="36028654" y="16882059"/>
            <a:chExt cx="813881" cy="1492820"/>
          </a:xfrm>
        </p:grpSpPr>
        <p:sp>
          <p:nvSpPr>
            <p:cNvPr id="3" name="Line 1">
              <a:extLst>
                <a:ext uri="{FF2B5EF4-FFF2-40B4-BE49-F238E27FC236}">
                  <a16:creationId xmlns:a16="http://schemas.microsoft.com/office/drawing/2014/main" id="{50E47E1B-0822-2544-8219-DF3E77339240}"/>
                </a:ext>
              </a:extLst>
            </p:cNvPr>
            <p:cNvSpPr>
              <a:spLocks noChangeShapeType="1"/>
            </p:cNvSpPr>
            <p:nvPr/>
          </p:nvSpPr>
          <p:spPr bwMode="auto">
            <a:xfrm flipH="1">
              <a:off x="36325522" y="17804635"/>
              <a:ext cx="3014" cy="416992"/>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4" name="Line 5">
              <a:extLst>
                <a:ext uri="{FF2B5EF4-FFF2-40B4-BE49-F238E27FC236}">
                  <a16:creationId xmlns:a16="http://schemas.microsoft.com/office/drawing/2014/main" id="{3534323F-59A3-5343-AFA1-578F0AFA5845}"/>
                </a:ext>
              </a:extLst>
            </p:cNvPr>
            <p:cNvSpPr>
              <a:spLocks noChangeShapeType="1"/>
            </p:cNvSpPr>
            <p:nvPr/>
          </p:nvSpPr>
          <p:spPr bwMode="auto">
            <a:xfrm flipH="1">
              <a:off x="36677885" y="17809489"/>
              <a:ext cx="5931" cy="412138"/>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649" dirty="0"/>
            </a:p>
          </p:txBody>
        </p:sp>
        <p:sp>
          <p:nvSpPr>
            <p:cNvPr id="5" name="Rectangle 4">
              <a:extLst>
                <a:ext uri="{FF2B5EF4-FFF2-40B4-BE49-F238E27FC236}">
                  <a16:creationId xmlns:a16="http://schemas.microsoft.com/office/drawing/2014/main" id="{6D5A2EE3-6FBA-6643-A2E6-9D3C6879E5E5}"/>
                </a:ext>
              </a:extLst>
            </p:cNvPr>
            <p:cNvSpPr>
              <a:spLocks/>
            </p:cNvSpPr>
            <p:nvPr/>
          </p:nvSpPr>
          <p:spPr bwMode="auto">
            <a:xfrm>
              <a:off x="36740176" y="18314677"/>
              <a:ext cx="35" cy="60202"/>
            </a:xfrm>
            <a:prstGeom prst="rect">
              <a:avLst/>
            </a:prstGeom>
            <a:noFill/>
            <a:ln>
              <a:noFill/>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 uri="{91240B29-F687-4f45-9708-019B960494DF}">
                <a14:hiddenLine xmlns:mc="http://schemas.openxmlformats.org/markup-compatibility/2006" xmlns:mv="urn:schemas-microsoft-com:mac:vml"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1049" dirty="0">
                <a:solidFill>
                  <a:schemeClr val="tx1"/>
                </a:solidFill>
                <a:cs typeface="Gill Sans" charset="0"/>
              </a:endParaRPr>
            </a:p>
          </p:txBody>
        </p:sp>
        <p:sp>
          <p:nvSpPr>
            <p:cNvPr id="6" name="Oval 5">
              <a:extLst>
                <a:ext uri="{FF2B5EF4-FFF2-40B4-BE49-F238E27FC236}">
                  <a16:creationId xmlns:a16="http://schemas.microsoft.com/office/drawing/2014/main" id="{71E16914-30F6-9D48-97AE-67E273C8F7D2}"/>
                </a:ext>
              </a:extLst>
            </p:cNvPr>
            <p:cNvSpPr>
              <a:spLocks/>
            </p:cNvSpPr>
            <p:nvPr/>
          </p:nvSpPr>
          <p:spPr bwMode="auto">
            <a:xfrm rot="6540714">
              <a:off x="36631767" y="17673092"/>
              <a:ext cx="176935" cy="123645"/>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dirty="0">
                  <a:solidFill>
                    <a:srgbClr val="FFFFFF"/>
                  </a:solidFill>
                  <a:effectLst>
                    <a:outerShdw blurRad="38100" dist="38100" dir="2700000" algn="tl">
                      <a:srgbClr val="000000"/>
                    </a:outerShdw>
                  </a:effectLst>
                  <a:ea typeface="Gill Sans" charset="0"/>
                  <a:cs typeface="Gill Sans" charset="0"/>
                </a:rPr>
                <a:t>Cy5</a:t>
              </a:r>
            </a:p>
          </p:txBody>
        </p:sp>
        <p:sp>
          <p:nvSpPr>
            <p:cNvPr id="7" name="Line 13">
              <a:extLst>
                <a:ext uri="{FF2B5EF4-FFF2-40B4-BE49-F238E27FC236}">
                  <a16:creationId xmlns:a16="http://schemas.microsoft.com/office/drawing/2014/main" id="{66F5C4CC-5CC4-2E4C-9AF3-FFE695DAC3DA}"/>
                </a:ext>
              </a:extLst>
            </p:cNvPr>
            <p:cNvSpPr>
              <a:spLocks noChangeShapeType="1"/>
            </p:cNvSpPr>
            <p:nvPr/>
          </p:nvSpPr>
          <p:spPr bwMode="auto">
            <a:xfrm>
              <a:off x="36331198" y="18165452"/>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grpSp>
          <p:nvGrpSpPr>
            <p:cNvPr id="8" name="Group 7">
              <a:extLst>
                <a:ext uri="{FF2B5EF4-FFF2-40B4-BE49-F238E27FC236}">
                  <a16:creationId xmlns:a16="http://schemas.microsoft.com/office/drawing/2014/main" id="{DB493958-4D6F-3347-9996-7D9266DB93D4}"/>
                </a:ext>
              </a:extLst>
            </p:cNvPr>
            <p:cNvGrpSpPr/>
            <p:nvPr/>
          </p:nvGrpSpPr>
          <p:grpSpPr>
            <a:xfrm flipH="1">
              <a:off x="36028654" y="16882059"/>
              <a:ext cx="813881" cy="925559"/>
              <a:chOff x="36010822" y="16887590"/>
              <a:chExt cx="1082857" cy="925559"/>
            </a:xfrm>
          </p:grpSpPr>
          <p:sp>
            <p:nvSpPr>
              <p:cNvPr id="18" name="Freeform 17">
                <a:extLst>
                  <a:ext uri="{FF2B5EF4-FFF2-40B4-BE49-F238E27FC236}">
                    <a16:creationId xmlns:a16="http://schemas.microsoft.com/office/drawing/2014/main" id="{3CA5CAA7-F989-874A-8D7C-CCEF593B14E5}"/>
                  </a:ext>
                </a:extLst>
              </p:cNvPr>
              <p:cNvSpPr/>
              <p:nvPr/>
            </p:nvSpPr>
            <p:spPr>
              <a:xfrm>
                <a:off x="36379520" y="16971230"/>
                <a:ext cx="609195" cy="841919"/>
              </a:xfrm>
              <a:custGeom>
                <a:avLst/>
                <a:gdLst>
                  <a:gd name="connsiteX0" fmla="*/ 447472 w 867254"/>
                  <a:gd name="connsiteY0" fmla="*/ 1478604 h 1478604"/>
                  <a:gd name="connsiteX1" fmla="*/ 321013 w 867254"/>
                  <a:gd name="connsiteY1" fmla="*/ 865762 h 1478604"/>
                  <a:gd name="connsiteX2" fmla="*/ 865762 w 867254"/>
                  <a:gd name="connsiteY2" fmla="*/ 612843 h 1478604"/>
                  <a:gd name="connsiteX3" fmla="*/ 466928 w 867254"/>
                  <a:gd name="connsiteY3" fmla="*/ 165370 h 1478604"/>
                  <a:gd name="connsiteX4" fmla="*/ 0 w 867254"/>
                  <a:gd name="connsiteY4" fmla="*/ 0 h 1478604"/>
                  <a:gd name="connsiteX5" fmla="*/ 0 w 867254"/>
                  <a:gd name="connsiteY5" fmla="*/ 0 h 147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254" h="1478604">
                    <a:moveTo>
                      <a:pt x="447472" y="1478604"/>
                    </a:moveTo>
                    <a:cubicBezTo>
                      <a:pt x="349385" y="1244329"/>
                      <a:pt x="251298" y="1010055"/>
                      <a:pt x="321013" y="865762"/>
                    </a:cubicBezTo>
                    <a:cubicBezTo>
                      <a:pt x="390728" y="721469"/>
                      <a:pt x="841443" y="729575"/>
                      <a:pt x="865762" y="612843"/>
                    </a:cubicBezTo>
                    <a:cubicBezTo>
                      <a:pt x="890081" y="496111"/>
                      <a:pt x="611222" y="267510"/>
                      <a:pt x="466928" y="165370"/>
                    </a:cubicBezTo>
                    <a:cubicBezTo>
                      <a:pt x="322634" y="63230"/>
                      <a:pt x="0" y="0"/>
                      <a:pt x="0" y="0"/>
                    </a:cubicBez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9" dirty="0"/>
              </a:p>
            </p:txBody>
          </p:sp>
          <p:sp>
            <p:nvSpPr>
              <p:cNvPr id="19" name="Line 28">
                <a:extLst>
                  <a:ext uri="{FF2B5EF4-FFF2-40B4-BE49-F238E27FC236}">
                    <a16:creationId xmlns:a16="http://schemas.microsoft.com/office/drawing/2014/main" id="{ECFB8665-F4EC-D543-B5D6-A9F622012A0A}"/>
                  </a:ext>
                </a:extLst>
              </p:cNvPr>
              <p:cNvSpPr>
                <a:spLocks noChangeShapeType="1"/>
              </p:cNvSpPr>
              <p:nvPr/>
            </p:nvSpPr>
            <p:spPr bwMode="auto">
              <a:xfrm>
                <a:off x="36550492" y="17755081"/>
                <a:ext cx="143013" cy="5002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0" name="Line 28">
                <a:extLst>
                  <a:ext uri="{FF2B5EF4-FFF2-40B4-BE49-F238E27FC236}">
                    <a16:creationId xmlns:a16="http://schemas.microsoft.com/office/drawing/2014/main" id="{889069CA-3814-834F-8506-CC1950B4821B}"/>
                  </a:ext>
                </a:extLst>
              </p:cNvPr>
              <p:cNvSpPr>
                <a:spLocks noChangeShapeType="1"/>
              </p:cNvSpPr>
              <p:nvPr/>
            </p:nvSpPr>
            <p:spPr bwMode="auto">
              <a:xfrm>
                <a:off x="36522718" y="17618793"/>
                <a:ext cx="113064" cy="8653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1" name="Line 28">
                <a:extLst>
                  <a:ext uri="{FF2B5EF4-FFF2-40B4-BE49-F238E27FC236}">
                    <a16:creationId xmlns:a16="http://schemas.microsoft.com/office/drawing/2014/main" id="{9CC6DA5A-32EA-984A-91DA-CE66D1ED4626}"/>
                  </a:ext>
                </a:extLst>
              </p:cNvPr>
              <p:cNvSpPr>
                <a:spLocks noChangeShapeType="1"/>
              </p:cNvSpPr>
              <p:nvPr/>
            </p:nvSpPr>
            <p:spPr bwMode="auto">
              <a:xfrm flipH="1">
                <a:off x="36598895" y="17512431"/>
                <a:ext cx="121230" cy="55793"/>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2" name="Line 28">
                <a:extLst>
                  <a:ext uri="{FF2B5EF4-FFF2-40B4-BE49-F238E27FC236}">
                    <a16:creationId xmlns:a16="http://schemas.microsoft.com/office/drawing/2014/main" id="{F82E7465-3C83-7843-A379-56C4862416E6}"/>
                  </a:ext>
                </a:extLst>
              </p:cNvPr>
              <p:cNvSpPr>
                <a:spLocks noChangeShapeType="1"/>
              </p:cNvSpPr>
              <p:nvPr/>
            </p:nvSpPr>
            <p:spPr bwMode="auto">
              <a:xfrm>
                <a:off x="36522718" y="17339108"/>
                <a:ext cx="94339" cy="11441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3" name="Line 28">
                <a:extLst>
                  <a:ext uri="{FF2B5EF4-FFF2-40B4-BE49-F238E27FC236}">
                    <a16:creationId xmlns:a16="http://schemas.microsoft.com/office/drawing/2014/main" id="{036C40C5-A1C0-914A-99F1-415439F6D8DE}"/>
                  </a:ext>
                </a:extLst>
              </p:cNvPr>
              <p:cNvSpPr>
                <a:spLocks noChangeShapeType="1"/>
              </p:cNvSpPr>
              <p:nvPr/>
            </p:nvSpPr>
            <p:spPr bwMode="auto">
              <a:xfrm flipH="1" flipV="1">
                <a:off x="36705642" y="17411009"/>
                <a:ext cx="163242" cy="4448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4" name="Line 28">
                <a:extLst>
                  <a:ext uri="{FF2B5EF4-FFF2-40B4-BE49-F238E27FC236}">
                    <a16:creationId xmlns:a16="http://schemas.microsoft.com/office/drawing/2014/main" id="{B64B3B1C-0DDA-1348-B1E5-CF061F3B97E5}"/>
                  </a:ext>
                </a:extLst>
              </p:cNvPr>
              <p:cNvSpPr>
                <a:spLocks noChangeShapeType="1"/>
              </p:cNvSpPr>
              <p:nvPr/>
            </p:nvSpPr>
            <p:spPr bwMode="auto">
              <a:xfrm flipH="1" flipV="1">
                <a:off x="36817101" y="17388082"/>
                <a:ext cx="147190" cy="46635"/>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5" name="Line 28">
                <a:extLst>
                  <a:ext uri="{FF2B5EF4-FFF2-40B4-BE49-F238E27FC236}">
                    <a16:creationId xmlns:a16="http://schemas.microsoft.com/office/drawing/2014/main" id="{E5417761-74B9-264D-955C-A3DE36011B47}"/>
                  </a:ext>
                </a:extLst>
              </p:cNvPr>
              <p:cNvSpPr>
                <a:spLocks noChangeShapeType="1"/>
              </p:cNvSpPr>
              <p:nvPr/>
            </p:nvSpPr>
            <p:spPr bwMode="auto">
              <a:xfrm>
                <a:off x="36873269" y="17291784"/>
                <a:ext cx="113590" cy="2146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6" name="Line 28">
                <a:extLst>
                  <a:ext uri="{FF2B5EF4-FFF2-40B4-BE49-F238E27FC236}">
                    <a16:creationId xmlns:a16="http://schemas.microsoft.com/office/drawing/2014/main" id="{525B8287-1BE6-C643-9352-6A29FB769DEB}"/>
                  </a:ext>
                </a:extLst>
              </p:cNvPr>
              <p:cNvSpPr>
                <a:spLocks noChangeShapeType="1"/>
              </p:cNvSpPr>
              <p:nvPr/>
            </p:nvSpPr>
            <p:spPr bwMode="auto">
              <a:xfrm flipH="1">
                <a:off x="36964290" y="17184612"/>
                <a:ext cx="75227" cy="8163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7" name="Line 28">
                <a:extLst>
                  <a:ext uri="{FF2B5EF4-FFF2-40B4-BE49-F238E27FC236}">
                    <a16:creationId xmlns:a16="http://schemas.microsoft.com/office/drawing/2014/main" id="{FCB650AE-92ED-D946-9BA7-08573399FCD1}"/>
                  </a:ext>
                </a:extLst>
              </p:cNvPr>
              <p:cNvSpPr>
                <a:spLocks noChangeShapeType="1"/>
              </p:cNvSpPr>
              <p:nvPr/>
            </p:nvSpPr>
            <p:spPr bwMode="auto">
              <a:xfrm>
                <a:off x="36646146" y="17141626"/>
                <a:ext cx="173446" cy="444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8" name="Line 28">
                <a:extLst>
                  <a:ext uri="{FF2B5EF4-FFF2-40B4-BE49-F238E27FC236}">
                    <a16:creationId xmlns:a16="http://schemas.microsoft.com/office/drawing/2014/main" id="{558C9D8B-EEB2-BB4B-AF52-FBD26A5A9882}"/>
                  </a:ext>
                </a:extLst>
              </p:cNvPr>
              <p:cNvSpPr>
                <a:spLocks noChangeShapeType="1"/>
              </p:cNvSpPr>
              <p:nvPr/>
            </p:nvSpPr>
            <p:spPr bwMode="auto">
              <a:xfrm>
                <a:off x="36525632" y="17064892"/>
                <a:ext cx="206112" cy="1719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9" name="Line 28">
                <a:extLst>
                  <a:ext uri="{FF2B5EF4-FFF2-40B4-BE49-F238E27FC236}">
                    <a16:creationId xmlns:a16="http://schemas.microsoft.com/office/drawing/2014/main" id="{88DCF201-AB54-BA4A-AAE4-1BA16D229861}"/>
                  </a:ext>
                </a:extLst>
              </p:cNvPr>
              <p:cNvSpPr>
                <a:spLocks noChangeShapeType="1"/>
              </p:cNvSpPr>
              <p:nvPr/>
            </p:nvSpPr>
            <p:spPr bwMode="auto">
              <a:xfrm flipH="1" flipV="1">
                <a:off x="36470514" y="16900857"/>
                <a:ext cx="44032" cy="10284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0" name="Line 28">
                <a:extLst>
                  <a:ext uri="{FF2B5EF4-FFF2-40B4-BE49-F238E27FC236}">
                    <a16:creationId xmlns:a16="http://schemas.microsoft.com/office/drawing/2014/main" id="{2B757F46-3F7F-924D-95A6-B300FB8E0183}"/>
                  </a:ext>
                </a:extLst>
              </p:cNvPr>
              <p:cNvSpPr>
                <a:spLocks noChangeShapeType="1"/>
              </p:cNvSpPr>
              <p:nvPr/>
            </p:nvSpPr>
            <p:spPr bwMode="auto">
              <a:xfrm flipH="1">
                <a:off x="36393892" y="16986161"/>
                <a:ext cx="36644" cy="69602"/>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1" name="Line 28">
                <a:extLst>
                  <a:ext uri="{FF2B5EF4-FFF2-40B4-BE49-F238E27FC236}">
                    <a16:creationId xmlns:a16="http://schemas.microsoft.com/office/drawing/2014/main" id="{24640091-C42E-D449-8DB7-2AB6C2B77462}"/>
                  </a:ext>
                </a:extLst>
              </p:cNvPr>
              <p:cNvSpPr>
                <a:spLocks noChangeShapeType="1"/>
              </p:cNvSpPr>
              <p:nvPr/>
            </p:nvSpPr>
            <p:spPr bwMode="auto">
              <a:xfrm>
                <a:off x="36598894" y="16959790"/>
                <a:ext cx="12096" cy="7147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2" name="Line 28">
                <a:extLst>
                  <a:ext uri="{FF2B5EF4-FFF2-40B4-BE49-F238E27FC236}">
                    <a16:creationId xmlns:a16="http://schemas.microsoft.com/office/drawing/2014/main" id="{261EC7ED-E1B1-2B4B-AD34-000DBA5F499B}"/>
                  </a:ext>
                </a:extLst>
              </p:cNvPr>
              <p:cNvSpPr>
                <a:spLocks noChangeShapeType="1"/>
              </p:cNvSpPr>
              <p:nvPr/>
            </p:nvSpPr>
            <p:spPr bwMode="auto">
              <a:xfrm flipH="1">
                <a:off x="36918364" y="17358151"/>
                <a:ext cx="175315" cy="2288"/>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3" name="Line 28">
                <a:extLst>
                  <a:ext uri="{FF2B5EF4-FFF2-40B4-BE49-F238E27FC236}">
                    <a16:creationId xmlns:a16="http://schemas.microsoft.com/office/drawing/2014/main" id="{19955EBA-BF1E-0440-A13A-E2358A05EE5F}"/>
                  </a:ext>
                </a:extLst>
              </p:cNvPr>
              <p:cNvSpPr>
                <a:spLocks noChangeShapeType="1"/>
              </p:cNvSpPr>
              <p:nvPr/>
            </p:nvSpPr>
            <p:spPr bwMode="auto">
              <a:xfrm>
                <a:off x="36901972" y="17073828"/>
                <a:ext cx="25423" cy="13629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5" name="Oval 34">
                <a:extLst>
                  <a:ext uri="{FF2B5EF4-FFF2-40B4-BE49-F238E27FC236}">
                    <a16:creationId xmlns:a16="http://schemas.microsoft.com/office/drawing/2014/main" id="{2EAA1EA1-EF70-4E4B-A63D-636D521ED69F}"/>
                  </a:ext>
                </a:extLst>
              </p:cNvPr>
              <p:cNvSpPr>
                <a:spLocks/>
              </p:cNvSpPr>
              <p:nvPr/>
            </p:nvSpPr>
            <p:spPr bwMode="auto">
              <a:xfrm rot="1638933">
                <a:off x="36010822" y="16887590"/>
                <a:ext cx="382558" cy="96907"/>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dirty="0">
                    <a:solidFill>
                      <a:srgbClr val="FFFFFF"/>
                    </a:solidFill>
                    <a:effectLst>
                      <a:outerShdw blurRad="38100" dist="38100" dir="2700000" algn="tl">
                        <a:srgbClr val="000000"/>
                      </a:outerShdw>
                    </a:effectLst>
                    <a:ea typeface="Gill Sans" charset="0"/>
                    <a:cs typeface="Gill Sans" charset="0"/>
                  </a:rPr>
                  <a:t>Cy3</a:t>
                </a:r>
              </a:p>
            </p:txBody>
          </p:sp>
        </p:grpSp>
        <p:sp>
          <p:nvSpPr>
            <p:cNvPr id="10" name="Line 13">
              <a:extLst>
                <a:ext uri="{FF2B5EF4-FFF2-40B4-BE49-F238E27FC236}">
                  <a16:creationId xmlns:a16="http://schemas.microsoft.com/office/drawing/2014/main" id="{17149E63-0B65-8F40-B2A5-CFE49967D194}"/>
                </a:ext>
              </a:extLst>
            </p:cNvPr>
            <p:cNvSpPr>
              <a:spLocks noChangeShapeType="1"/>
            </p:cNvSpPr>
            <p:nvPr/>
          </p:nvSpPr>
          <p:spPr bwMode="auto">
            <a:xfrm>
              <a:off x="36340229" y="18067821"/>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11" name="Line 13">
              <a:extLst>
                <a:ext uri="{FF2B5EF4-FFF2-40B4-BE49-F238E27FC236}">
                  <a16:creationId xmlns:a16="http://schemas.microsoft.com/office/drawing/2014/main" id="{44A122E6-FAE4-8048-BB6B-B22207CBAD38}"/>
                </a:ext>
              </a:extLst>
            </p:cNvPr>
            <p:cNvSpPr>
              <a:spLocks noChangeShapeType="1"/>
            </p:cNvSpPr>
            <p:nvPr/>
          </p:nvSpPr>
          <p:spPr bwMode="auto">
            <a:xfrm>
              <a:off x="36340229" y="17963047"/>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12" name="Line 13">
              <a:extLst>
                <a:ext uri="{FF2B5EF4-FFF2-40B4-BE49-F238E27FC236}">
                  <a16:creationId xmlns:a16="http://schemas.microsoft.com/office/drawing/2014/main" id="{9C773B2C-E5A3-9D41-9F1E-A2AF53452599}"/>
                </a:ext>
              </a:extLst>
            </p:cNvPr>
            <p:cNvSpPr>
              <a:spLocks noChangeShapeType="1"/>
            </p:cNvSpPr>
            <p:nvPr/>
          </p:nvSpPr>
          <p:spPr bwMode="auto">
            <a:xfrm>
              <a:off x="36331198" y="17863658"/>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3" name="Line 13">
              <a:extLst>
                <a:ext uri="{FF2B5EF4-FFF2-40B4-BE49-F238E27FC236}">
                  <a16:creationId xmlns:a16="http://schemas.microsoft.com/office/drawing/2014/main" id="{F9CD1846-FF90-6F49-9ECF-206D7A016000}"/>
                </a:ext>
              </a:extLst>
            </p:cNvPr>
            <p:cNvSpPr>
              <a:spLocks noChangeShapeType="1"/>
            </p:cNvSpPr>
            <p:nvPr/>
          </p:nvSpPr>
          <p:spPr bwMode="auto">
            <a:xfrm>
              <a:off x="36506805" y="18165452"/>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14" name="Line 13">
              <a:extLst>
                <a:ext uri="{FF2B5EF4-FFF2-40B4-BE49-F238E27FC236}">
                  <a16:creationId xmlns:a16="http://schemas.microsoft.com/office/drawing/2014/main" id="{D24C87AE-7CC9-504A-9C1F-DBA0A6FD9678}"/>
                </a:ext>
              </a:extLst>
            </p:cNvPr>
            <p:cNvSpPr>
              <a:spLocks noChangeShapeType="1"/>
            </p:cNvSpPr>
            <p:nvPr/>
          </p:nvSpPr>
          <p:spPr bwMode="auto">
            <a:xfrm>
              <a:off x="36517407" y="18072324"/>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5" name="Line 13">
              <a:extLst>
                <a:ext uri="{FF2B5EF4-FFF2-40B4-BE49-F238E27FC236}">
                  <a16:creationId xmlns:a16="http://schemas.microsoft.com/office/drawing/2014/main" id="{FECF7CB9-BCFE-6542-803B-88C115226868}"/>
                </a:ext>
              </a:extLst>
            </p:cNvPr>
            <p:cNvSpPr>
              <a:spLocks noChangeShapeType="1"/>
            </p:cNvSpPr>
            <p:nvPr/>
          </p:nvSpPr>
          <p:spPr bwMode="auto">
            <a:xfrm>
              <a:off x="36507716" y="17963047"/>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6" name="Line 13">
              <a:extLst>
                <a:ext uri="{FF2B5EF4-FFF2-40B4-BE49-F238E27FC236}">
                  <a16:creationId xmlns:a16="http://schemas.microsoft.com/office/drawing/2014/main" id="{F45A97C3-F45A-DF4A-88F7-E4C6304664C0}"/>
                </a:ext>
              </a:extLst>
            </p:cNvPr>
            <p:cNvSpPr>
              <a:spLocks noChangeShapeType="1"/>
            </p:cNvSpPr>
            <p:nvPr/>
          </p:nvSpPr>
          <p:spPr bwMode="auto">
            <a:xfrm>
              <a:off x="36507716" y="17863658"/>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grpSp>
      <p:sp>
        <p:nvSpPr>
          <p:cNvPr id="36" name="Rectangle 35">
            <a:extLst>
              <a:ext uri="{FF2B5EF4-FFF2-40B4-BE49-F238E27FC236}">
                <a16:creationId xmlns:a16="http://schemas.microsoft.com/office/drawing/2014/main" id="{26BC8E39-E35B-2945-93BA-E16B37E1629A}"/>
              </a:ext>
            </a:extLst>
          </p:cNvPr>
          <p:cNvSpPr/>
          <p:nvPr/>
        </p:nvSpPr>
        <p:spPr>
          <a:xfrm>
            <a:off x="0" y="0"/>
            <a:ext cx="12192000" cy="416794"/>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Hierarchy of possible fluctuations in DNA</a:t>
            </a:r>
          </a:p>
        </p:txBody>
      </p:sp>
      <p:sp>
        <p:nvSpPr>
          <p:cNvPr id="38" name="TextBox 37">
            <a:extLst>
              <a:ext uri="{FF2B5EF4-FFF2-40B4-BE49-F238E27FC236}">
                <a16:creationId xmlns:a16="http://schemas.microsoft.com/office/drawing/2014/main" id="{A13E85BF-1938-2C48-8B3A-C57C951E5BF1}"/>
              </a:ext>
            </a:extLst>
          </p:cNvPr>
          <p:cNvSpPr txBox="1"/>
          <p:nvPr/>
        </p:nvSpPr>
        <p:spPr>
          <a:xfrm>
            <a:off x="2992387" y="1068832"/>
            <a:ext cx="3688958" cy="646331"/>
          </a:xfrm>
          <a:prstGeom prst="rect">
            <a:avLst/>
          </a:prstGeom>
          <a:noFill/>
        </p:spPr>
        <p:txBody>
          <a:bodyPr wrap="square" rtlCol="0">
            <a:spAutoFit/>
          </a:bodyPr>
          <a:lstStyle/>
          <a:p>
            <a:r>
              <a:rPr lang="en-US" dirty="0">
                <a:solidFill>
                  <a:schemeClr val="bg1">
                    <a:lumMod val="50000"/>
                  </a:schemeClr>
                </a:solidFill>
              </a:rPr>
              <a:t>1) Photophysics of the dyes (nanosecond-microseconds)</a:t>
            </a:r>
          </a:p>
        </p:txBody>
      </p:sp>
      <p:sp>
        <p:nvSpPr>
          <p:cNvPr id="41" name="TextBox 40">
            <a:extLst>
              <a:ext uri="{FF2B5EF4-FFF2-40B4-BE49-F238E27FC236}">
                <a16:creationId xmlns:a16="http://schemas.microsoft.com/office/drawing/2014/main" id="{E9BC71A9-B071-C14A-9C2C-7C6BC2A6B298}"/>
              </a:ext>
            </a:extLst>
          </p:cNvPr>
          <p:cNvSpPr txBox="1"/>
          <p:nvPr/>
        </p:nvSpPr>
        <p:spPr>
          <a:xfrm>
            <a:off x="2992386" y="2216429"/>
            <a:ext cx="4152932" cy="646331"/>
          </a:xfrm>
          <a:prstGeom prst="rect">
            <a:avLst/>
          </a:prstGeom>
          <a:noFill/>
        </p:spPr>
        <p:txBody>
          <a:bodyPr wrap="none" rtlCol="0">
            <a:spAutoFit/>
          </a:bodyPr>
          <a:lstStyle/>
          <a:p>
            <a:r>
              <a:rPr lang="en-US" dirty="0"/>
              <a:t>2) </a:t>
            </a:r>
            <a:r>
              <a:rPr lang="en-US" b="1" dirty="0"/>
              <a:t>Local Stacking /Unstacking Interactions</a:t>
            </a:r>
            <a:br>
              <a:rPr lang="en-US" b="1" dirty="0"/>
            </a:br>
            <a:r>
              <a:rPr lang="en-US" dirty="0"/>
              <a:t>(10’s of microseconds)</a:t>
            </a:r>
          </a:p>
        </p:txBody>
      </p:sp>
      <p:sp>
        <p:nvSpPr>
          <p:cNvPr id="39" name="Rectangle 38">
            <a:extLst>
              <a:ext uri="{FF2B5EF4-FFF2-40B4-BE49-F238E27FC236}">
                <a16:creationId xmlns:a16="http://schemas.microsoft.com/office/drawing/2014/main" id="{1773714D-1C2A-F241-955B-F398A7EA5CE8}"/>
              </a:ext>
            </a:extLst>
          </p:cNvPr>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Base stacking/unstacking</a:t>
            </a:r>
          </a:p>
        </p:txBody>
      </p:sp>
      <p:pic>
        <p:nvPicPr>
          <p:cNvPr id="40" name="Picture 39">
            <a:extLst>
              <a:ext uri="{FF2B5EF4-FFF2-40B4-BE49-F238E27FC236}">
                <a16:creationId xmlns:a16="http://schemas.microsoft.com/office/drawing/2014/main" id="{C3A6D7B4-DA40-A249-97D2-3D1F3C03839F}"/>
              </a:ext>
            </a:extLst>
          </p:cNvPr>
          <p:cNvPicPr>
            <a:picLocks noChangeAspect="1"/>
          </p:cNvPicPr>
          <p:nvPr/>
        </p:nvPicPr>
        <p:blipFill>
          <a:blip r:embed="rId3"/>
          <a:stretch>
            <a:fillRect/>
          </a:stretch>
        </p:blipFill>
        <p:spPr>
          <a:xfrm>
            <a:off x="7782267" y="480427"/>
            <a:ext cx="3637714" cy="3812540"/>
          </a:xfrm>
          <a:prstGeom prst="rect">
            <a:avLst/>
          </a:prstGeom>
        </p:spPr>
      </p:pic>
      <p:graphicFrame>
        <p:nvGraphicFramePr>
          <p:cNvPr id="42" name="Table 41">
            <a:extLst>
              <a:ext uri="{FF2B5EF4-FFF2-40B4-BE49-F238E27FC236}">
                <a16:creationId xmlns:a16="http://schemas.microsoft.com/office/drawing/2014/main" id="{69A05135-175C-BA4A-9CC6-8037E80548CD}"/>
              </a:ext>
            </a:extLst>
          </p:cNvPr>
          <p:cNvGraphicFramePr>
            <a:graphicFrameLocks noGrp="1"/>
          </p:cNvGraphicFramePr>
          <p:nvPr>
            <p:extLst>
              <p:ext uri="{D42A27DB-BD31-4B8C-83A1-F6EECF244321}">
                <p14:modId xmlns:p14="http://schemas.microsoft.com/office/powerpoint/2010/main" val="2333793570"/>
              </p:ext>
            </p:extLst>
          </p:nvPr>
        </p:nvGraphicFramePr>
        <p:xfrm>
          <a:off x="7782267" y="4791503"/>
          <a:ext cx="4054750" cy="1219200"/>
        </p:xfrm>
        <a:graphic>
          <a:graphicData uri="http://schemas.openxmlformats.org/drawingml/2006/table">
            <a:tbl>
              <a:tblPr firstRow="1" firstCol="1" bandRow="1">
                <a:tableStyleId>{5C22544A-7EE6-4342-B048-85BDC9FD1C3A}</a:tableStyleId>
              </a:tblPr>
              <a:tblGrid>
                <a:gridCol w="2362683">
                  <a:extLst>
                    <a:ext uri="{9D8B030D-6E8A-4147-A177-3AD203B41FA5}">
                      <a16:colId xmlns:a16="http://schemas.microsoft.com/office/drawing/2014/main" val="1522832527"/>
                    </a:ext>
                  </a:extLst>
                </a:gridCol>
                <a:gridCol w="1692067">
                  <a:extLst>
                    <a:ext uri="{9D8B030D-6E8A-4147-A177-3AD203B41FA5}">
                      <a16:colId xmlns:a16="http://schemas.microsoft.com/office/drawing/2014/main" val="3108686686"/>
                    </a:ext>
                  </a:extLst>
                </a:gridCol>
              </a:tblGrid>
              <a:tr h="177165">
                <a:tc>
                  <a:txBody>
                    <a:bodyPr/>
                    <a:lstStyle/>
                    <a:p>
                      <a:pPr marL="0" marR="0" algn="ctr">
                        <a:spcBef>
                          <a:spcPts val="0"/>
                        </a:spcBef>
                        <a:spcAft>
                          <a:spcPts val="0"/>
                        </a:spcAft>
                      </a:pPr>
                      <a:r>
                        <a:rPr lang="en-US" sz="1600" dirty="0">
                          <a:effectLst/>
                        </a:rPr>
                        <a:t>Construct/Condition</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t</a:t>
                      </a:r>
                      <a:r>
                        <a:rPr lang="en-US" sz="1600" baseline="-25000">
                          <a:effectLst/>
                        </a:rPr>
                        <a:t>2</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45577762"/>
                  </a:ext>
                </a:extLst>
              </a:tr>
              <a:tr h="184150">
                <a:tc>
                  <a:txBody>
                    <a:bodyPr/>
                    <a:lstStyle/>
                    <a:p>
                      <a:pPr marL="0" marR="0">
                        <a:spcBef>
                          <a:spcPts val="0"/>
                        </a:spcBef>
                        <a:spcAft>
                          <a:spcPts val="0"/>
                        </a:spcAft>
                      </a:pPr>
                      <a:r>
                        <a:rPr lang="en-US" sz="1600" dirty="0">
                          <a:effectLst/>
                        </a:rPr>
                        <a:t>3’-p(dT)</a:t>
                      </a:r>
                      <a:r>
                        <a:rPr lang="en-US" sz="1600" baseline="-25000" dirty="0">
                          <a:effectLst/>
                        </a:rPr>
                        <a:t>15</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chemeClr val="accent4">
                              <a:lumMod val="75000"/>
                            </a:schemeClr>
                          </a:solidFill>
                          <a:effectLst/>
                        </a:rPr>
                        <a:t>82 µSec</a:t>
                      </a:r>
                      <a:endParaRPr lang="en-US" sz="1600" dirty="0">
                        <a:solidFill>
                          <a:schemeClr val="accent4">
                            <a:lumMod val="75000"/>
                          </a:schemeClr>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889218415"/>
                  </a:ext>
                </a:extLst>
              </a:tr>
              <a:tr h="177165">
                <a:tc>
                  <a:txBody>
                    <a:bodyPr/>
                    <a:lstStyle/>
                    <a:p>
                      <a:pPr marL="0" marR="0">
                        <a:spcBef>
                          <a:spcPts val="0"/>
                        </a:spcBef>
                        <a:spcAft>
                          <a:spcPts val="0"/>
                        </a:spcAft>
                      </a:pPr>
                      <a:r>
                        <a:rPr lang="en-US" sz="1600" dirty="0">
                          <a:effectLst/>
                        </a:rPr>
                        <a:t>3’-p(dT)</a:t>
                      </a:r>
                      <a:r>
                        <a:rPr lang="en-US" sz="1600" baseline="-25000" dirty="0">
                          <a:effectLst/>
                        </a:rPr>
                        <a:t>14</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chemeClr val="accent4">
                              <a:lumMod val="75000"/>
                            </a:schemeClr>
                          </a:solidFill>
                          <a:effectLst/>
                        </a:rPr>
                        <a:t>46 µSec</a:t>
                      </a:r>
                      <a:endParaRPr lang="en-US" sz="1600" dirty="0">
                        <a:solidFill>
                          <a:schemeClr val="accent4">
                            <a:lumMod val="75000"/>
                          </a:schemeClr>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688146449"/>
                  </a:ext>
                </a:extLst>
              </a:tr>
              <a:tr h="177165">
                <a:tc>
                  <a:txBody>
                    <a:bodyPr/>
                    <a:lstStyle/>
                    <a:p>
                      <a:pPr marL="0" marR="0">
                        <a:spcBef>
                          <a:spcPts val="0"/>
                        </a:spcBef>
                        <a:spcAft>
                          <a:spcPts val="0"/>
                        </a:spcAft>
                      </a:pPr>
                      <a:r>
                        <a:rPr lang="en-US" sz="1600">
                          <a:effectLst/>
                        </a:rPr>
                        <a:t>5’-p(dT)</a:t>
                      </a:r>
                      <a:r>
                        <a:rPr lang="en-US" sz="1600" baseline="-25000">
                          <a:effectLst/>
                        </a:rPr>
                        <a:t>15</a:t>
                      </a:r>
                      <a:r>
                        <a:rPr lang="en-US" sz="1600">
                          <a:effectLst/>
                        </a:rPr>
                        <a:t> + 0.0 µM gp32</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chemeClr val="accent4">
                              <a:lumMod val="75000"/>
                            </a:schemeClr>
                          </a:solidFill>
                          <a:effectLst/>
                        </a:rPr>
                        <a:t>22 µSec</a:t>
                      </a:r>
                      <a:endParaRPr lang="en-US" sz="1600" dirty="0">
                        <a:solidFill>
                          <a:schemeClr val="accent4">
                            <a:lumMod val="75000"/>
                          </a:schemeClr>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962800163"/>
                  </a:ext>
                </a:extLst>
              </a:tr>
              <a:tr h="184150">
                <a:tc>
                  <a:txBody>
                    <a:bodyPr/>
                    <a:lstStyle/>
                    <a:p>
                      <a:pPr marL="0" marR="0">
                        <a:spcBef>
                          <a:spcPts val="0"/>
                        </a:spcBef>
                        <a:spcAft>
                          <a:spcPts val="0"/>
                        </a:spcAft>
                      </a:pPr>
                      <a:r>
                        <a:rPr lang="en-US" sz="1600" dirty="0">
                          <a:effectLst/>
                        </a:rPr>
                        <a:t>5’-p(dT)</a:t>
                      </a:r>
                      <a:r>
                        <a:rPr lang="en-US" sz="1600" baseline="-25000" dirty="0">
                          <a:effectLst/>
                        </a:rPr>
                        <a:t>14</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chemeClr val="accent4">
                              <a:lumMod val="75000"/>
                            </a:schemeClr>
                          </a:solidFill>
                          <a:effectLst/>
                        </a:rPr>
                        <a:t>36 µSec</a:t>
                      </a:r>
                      <a:endParaRPr lang="en-US" sz="1600" dirty="0">
                        <a:solidFill>
                          <a:schemeClr val="accent4">
                            <a:lumMod val="75000"/>
                          </a:schemeClr>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818681230"/>
                  </a:ext>
                </a:extLst>
              </a:tr>
            </a:tbl>
          </a:graphicData>
        </a:graphic>
      </p:graphicFrame>
      <p:sp>
        <p:nvSpPr>
          <p:cNvPr id="9" name="Oval 8">
            <a:extLst>
              <a:ext uri="{FF2B5EF4-FFF2-40B4-BE49-F238E27FC236}">
                <a16:creationId xmlns:a16="http://schemas.microsoft.com/office/drawing/2014/main" id="{1560D159-C8AF-A340-B7DF-C212A303113A}"/>
              </a:ext>
            </a:extLst>
          </p:cNvPr>
          <p:cNvSpPr/>
          <p:nvPr/>
        </p:nvSpPr>
        <p:spPr>
          <a:xfrm>
            <a:off x="8030592" y="749255"/>
            <a:ext cx="762038" cy="795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33375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26BC8E39-E35B-2945-93BA-E16B37E1629A}"/>
              </a:ext>
            </a:extLst>
          </p:cNvPr>
          <p:cNvSpPr/>
          <p:nvPr/>
        </p:nvSpPr>
        <p:spPr>
          <a:xfrm>
            <a:off x="0" y="0"/>
            <a:ext cx="12192000" cy="416794"/>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Hierarchy of possible fluctuations in DNA</a:t>
            </a:r>
          </a:p>
        </p:txBody>
      </p:sp>
      <p:sp>
        <p:nvSpPr>
          <p:cNvPr id="38" name="TextBox 37">
            <a:extLst>
              <a:ext uri="{FF2B5EF4-FFF2-40B4-BE49-F238E27FC236}">
                <a16:creationId xmlns:a16="http://schemas.microsoft.com/office/drawing/2014/main" id="{A13E85BF-1938-2C48-8B3A-C57C951E5BF1}"/>
              </a:ext>
            </a:extLst>
          </p:cNvPr>
          <p:cNvSpPr txBox="1"/>
          <p:nvPr/>
        </p:nvSpPr>
        <p:spPr>
          <a:xfrm>
            <a:off x="2992387" y="1068832"/>
            <a:ext cx="3688958" cy="646331"/>
          </a:xfrm>
          <a:prstGeom prst="rect">
            <a:avLst/>
          </a:prstGeom>
          <a:noFill/>
        </p:spPr>
        <p:txBody>
          <a:bodyPr wrap="square" rtlCol="0">
            <a:spAutoFit/>
          </a:bodyPr>
          <a:lstStyle/>
          <a:p>
            <a:r>
              <a:rPr lang="en-US" dirty="0">
                <a:solidFill>
                  <a:schemeClr val="bg1">
                    <a:lumMod val="50000"/>
                  </a:schemeClr>
                </a:solidFill>
              </a:rPr>
              <a:t>1) Photophysics of the dyes (nanosecond-microseconds)</a:t>
            </a:r>
          </a:p>
        </p:txBody>
      </p:sp>
      <p:sp>
        <p:nvSpPr>
          <p:cNvPr id="41" name="TextBox 40">
            <a:extLst>
              <a:ext uri="{FF2B5EF4-FFF2-40B4-BE49-F238E27FC236}">
                <a16:creationId xmlns:a16="http://schemas.microsoft.com/office/drawing/2014/main" id="{E9BC71A9-B071-C14A-9C2C-7C6BC2A6B298}"/>
              </a:ext>
            </a:extLst>
          </p:cNvPr>
          <p:cNvSpPr txBox="1"/>
          <p:nvPr/>
        </p:nvSpPr>
        <p:spPr>
          <a:xfrm>
            <a:off x="2992386" y="2216429"/>
            <a:ext cx="4152932" cy="646331"/>
          </a:xfrm>
          <a:prstGeom prst="rect">
            <a:avLst/>
          </a:prstGeom>
          <a:noFill/>
        </p:spPr>
        <p:txBody>
          <a:bodyPr wrap="none" rtlCol="0">
            <a:spAutoFit/>
          </a:bodyPr>
          <a:lstStyle/>
          <a:p>
            <a:r>
              <a:rPr lang="en-US" dirty="0"/>
              <a:t>2) </a:t>
            </a:r>
            <a:r>
              <a:rPr lang="en-US" b="1" dirty="0"/>
              <a:t>Local Stacking /Unstacking Interactions</a:t>
            </a:r>
            <a:br>
              <a:rPr lang="en-US" b="1" dirty="0"/>
            </a:br>
            <a:r>
              <a:rPr lang="en-US" dirty="0"/>
              <a:t>(10’s of microseconds)</a:t>
            </a:r>
          </a:p>
        </p:txBody>
      </p:sp>
      <p:grpSp>
        <p:nvGrpSpPr>
          <p:cNvPr id="9" name="Group 8">
            <a:extLst>
              <a:ext uri="{FF2B5EF4-FFF2-40B4-BE49-F238E27FC236}">
                <a16:creationId xmlns:a16="http://schemas.microsoft.com/office/drawing/2014/main" id="{37CBE5B6-6BCF-8D43-B044-E61B25ED43B2}"/>
              </a:ext>
            </a:extLst>
          </p:cNvPr>
          <p:cNvGrpSpPr/>
          <p:nvPr/>
        </p:nvGrpSpPr>
        <p:grpSpPr>
          <a:xfrm>
            <a:off x="727008" y="670803"/>
            <a:ext cx="1393927" cy="4183817"/>
            <a:chOff x="727008" y="670803"/>
            <a:chExt cx="1393927" cy="4183817"/>
          </a:xfrm>
        </p:grpSpPr>
        <p:grpSp>
          <p:nvGrpSpPr>
            <p:cNvPr id="2" name="Group 1">
              <a:extLst>
                <a:ext uri="{FF2B5EF4-FFF2-40B4-BE49-F238E27FC236}">
                  <a16:creationId xmlns:a16="http://schemas.microsoft.com/office/drawing/2014/main" id="{D40CB155-033E-2F4A-9000-D3CFEE96B8E0}"/>
                </a:ext>
              </a:extLst>
            </p:cNvPr>
            <p:cNvGrpSpPr/>
            <p:nvPr/>
          </p:nvGrpSpPr>
          <p:grpSpPr>
            <a:xfrm>
              <a:off x="727008" y="670803"/>
              <a:ext cx="1393927" cy="4183817"/>
              <a:chOff x="36033526" y="16814833"/>
              <a:chExt cx="748531" cy="1560046"/>
            </a:xfrm>
          </p:grpSpPr>
          <p:sp>
            <p:nvSpPr>
              <p:cNvPr id="3" name="Line 1">
                <a:extLst>
                  <a:ext uri="{FF2B5EF4-FFF2-40B4-BE49-F238E27FC236}">
                    <a16:creationId xmlns:a16="http://schemas.microsoft.com/office/drawing/2014/main" id="{50E47E1B-0822-2544-8219-DF3E77339240}"/>
                  </a:ext>
                </a:extLst>
              </p:cNvPr>
              <p:cNvSpPr>
                <a:spLocks noChangeShapeType="1"/>
              </p:cNvSpPr>
              <p:nvPr/>
            </p:nvSpPr>
            <p:spPr bwMode="auto">
              <a:xfrm flipH="1">
                <a:off x="36325522" y="17804635"/>
                <a:ext cx="3014" cy="416992"/>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4" name="Line 5">
                <a:extLst>
                  <a:ext uri="{FF2B5EF4-FFF2-40B4-BE49-F238E27FC236}">
                    <a16:creationId xmlns:a16="http://schemas.microsoft.com/office/drawing/2014/main" id="{3534323F-59A3-5343-AFA1-578F0AFA5845}"/>
                  </a:ext>
                </a:extLst>
              </p:cNvPr>
              <p:cNvSpPr>
                <a:spLocks noChangeShapeType="1"/>
              </p:cNvSpPr>
              <p:nvPr/>
            </p:nvSpPr>
            <p:spPr bwMode="auto">
              <a:xfrm flipH="1">
                <a:off x="36677885" y="17809489"/>
                <a:ext cx="5931" cy="412138"/>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649" dirty="0"/>
              </a:p>
            </p:txBody>
          </p:sp>
          <p:sp>
            <p:nvSpPr>
              <p:cNvPr id="5" name="Rectangle 4">
                <a:extLst>
                  <a:ext uri="{FF2B5EF4-FFF2-40B4-BE49-F238E27FC236}">
                    <a16:creationId xmlns:a16="http://schemas.microsoft.com/office/drawing/2014/main" id="{6D5A2EE3-6FBA-6643-A2E6-9D3C6879E5E5}"/>
                  </a:ext>
                </a:extLst>
              </p:cNvPr>
              <p:cNvSpPr>
                <a:spLocks/>
              </p:cNvSpPr>
              <p:nvPr/>
            </p:nvSpPr>
            <p:spPr bwMode="auto">
              <a:xfrm>
                <a:off x="36740176" y="18314677"/>
                <a:ext cx="35" cy="60202"/>
              </a:xfrm>
              <a:prstGeom prst="rect">
                <a:avLst/>
              </a:prstGeom>
              <a:noFill/>
              <a:ln>
                <a:noFill/>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 uri="{91240B29-F687-4f45-9708-019B960494DF}">
                  <a14:hiddenLine xmlns:mc="http://schemas.openxmlformats.org/markup-compatibility/2006" xmlns:mv="urn:schemas-microsoft-com:mac:vml"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1049" dirty="0">
                  <a:solidFill>
                    <a:schemeClr val="tx1"/>
                  </a:solidFill>
                  <a:cs typeface="Gill Sans" charset="0"/>
                </a:endParaRPr>
              </a:p>
            </p:txBody>
          </p:sp>
          <p:sp>
            <p:nvSpPr>
              <p:cNvPr id="6" name="Oval 5">
                <a:extLst>
                  <a:ext uri="{FF2B5EF4-FFF2-40B4-BE49-F238E27FC236}">
                    <a16:creationId xmlns:a16="http://schemas.microsoft.com/office/drawing/2014/main" id="{71E16914-30F6-9D48-97AE-67E273C8F7D2}"/>
                  </a:ext>
                </a:extLst>
              </p:cNvPr>
              <p:cNvSpPr>
                <a:spLocks/>
              </p:cNvSpPr>
              <p:nvPr/>
            </p:nvSpPr>
            <p:spPr bwMode="auto">
              <a:xfrm rot="6540714">
                <a:off x="36631767" y="17673092"/>
                <a:ext cx="176935" cy="123645"/>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dirty="0">
                    <a:solidFill>
                      <a:srgbClr val="FFFFFF"/>
                    </a:solidFill>
                    <a:effectLst>
                      <a:outerShdw blurRad="38100" dist="38100" dir="2700000" algn="tl">
                        <a:srgbClr val="000000"/>
                      </a:outerShdw>
                    </a:effectLst>
                    <a:ea typeface="Gill Sans" charset="0"/>
                    <a:cs typeface="Gill Sans" charset="0"/>
                  </a:rPr>
                  <a:t>Cy5</a:t>
                </a:r>
              </a:p>
            </p:txBody>
          </p:sp>
          <p:sp>
            <p:nvSpPr>
              <p:cNvPr id="7" name="Line 13">
                <a:extLst>
                  <a:ext uri="{FF2B5EF4-FFF2-40B4-BE49-F238E27FC236}">
                    <a16:creationId xmlns:a16="http://schemas.microsoft.com/office/drawing/2014/main" id="{66F5C4CC-5CC4-2E4C-9AF3-FFE695DAC3DA}"/>
                  </a:ext>
                </a:extLst>
              </p:cNvPr>
              <p:cNvSpPr>
                <a:spLocks noChangeShapeType="1"/>
              </p:cNvSpPr>
              <p:nvPr/>
            </p:nvSpPr>
            <p:spPr bwMode="auto">
              <a:xfrm>
                <a:off x="36331198" y="18165452"/>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grpSp>
            <p:nvGrpSpPr>
              <p:cNvPr id="8" name="Group 7">
                <a:extLst>
                  <a:ext uri="{FF2B5EF4-FFF2-40B4-BE49-F238E27FC236}">
                    <a16:creationId xmlns:a16="http://schemas.microsoft.com/office/drawing/2014/main" id="{DB493958-4D6F-3347-9996-7D9266DB93D4}"/>
                  </a:ext>
                </a:extLst>
              </p:cNvPr>
              <p:cNvGrpSpPr/>
              <p:nvPr/>
            </p:nvGrpSpPr>
            <p:grpSpPr>
              <a:xfrm flipH="1">
                <a:off x="36033526" y="16814833"/>
                <a:ext cx="702068" cy="992785"/>
                <a:chOff x="36153167" y="16820364"/>
                <a:chExt cx="934093" cy="992785"/>
              </a:xfrm>
            </p:grpSpPr>
            <p:sp>
              <p:nvSpPr>
                <p:cNvPr id="18" name="Freeform 17">
                  <a:extLst>
                    <a:ext uri="{FF2B5EF4-FFF2-40B4-BE49-F238E27FC236}">
                      <a16:creationId xmlns:a16="http://schemas.microsoft.com/office/drawing/2014/main" id="{3CA5CAA7-F989-874A-8D7C-CCEF593B14E5}"/>
                    </a:ext>
                  </a:extLst>
                </p:cNvPr>
                <p:cNvSpPr/>
                <p:nvPr/>
              </p:nvSpPr>
              <p:spPr>
                <a:xfrm>
                  <a:off x="36379520" y="16990862"/>
                  <a:ext cx="609195" cy="822287"/>
                </a:xfrm>
                <a:custGeom>
                  <a:avLst/>
                  <a:gdLst>
                    <a:gd name="connsiteX0" fmla="*/ 447472 w 867254"/>
                    <a:gd name="connsiteY0" fmla="*/ 1478604 h 1478604"/>
                    <a:gd name="connsiteX1" fmla="*/ 321013 w 867254"/>
                    <a:gd name="connsiteY1" fmla="*/ 865762 h 1478604"/>
                    <a:gd name="connsiteX2" fmla="*/ 865762 w 867254"/>
                    <a:gd name="connsiteY2" fmla="*/ 612843 h 1478604"/>
                    <a:gd name="connsiteX3" fmla="*/ 466928 w 867254"/>
                    <a:gd name="connsiteY3" fmla="*/ 165370 h 1478604"/>
                    <a:gd name="connsiteX4" fmla="*/ 0 w 867254"/>
                    <a:gd name="connsiteY4" fmla="*/ 0 h 1478604"/>
                    <a:gd name="connsiteX5" fmla="*/ 0 w 867254"/>
                    <a:gd name="connsiteY5" fmla="*/ 0 h 147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254" h="1478604">
                      <a:moveTo>
                        <a:pt x="447472" y="1478604"/>
                      </a:moveTo>
                      <a:cubicBezTo>
                        <a:pt x="349385" y="1244329"/>
                        <a:pt x="251298" y="1010055"/>
                        <a:pt x="321013" y="865762"/>
                      </a:cubicBezTo>
                      <a:cubicBezTo>
                        <a:pt x="390728" y="721469"/>
                        <a:pt x="841443" y="729575"/>
                        <a:pt x="865762" y="612843"/>
                      </a:cubicBezTo>
                      <a:cubicBezTo>
                        <a:pt x="890081" y="496111"/>
                        <a:pt x="611222" y="267510"/>
                        <a:pt x="466928" y="165370"/>
                      </a:cubicBezTo>
                      <a:cubicBezTo>
                        <a:pt x="322634" y="63230"/>
                        <a:pt x="0" y="0"/>
                        <a:pt x="0" y="0"/>
                      </a:cubicBez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9" dirty="0"/>
                </a:p>
              </p:txBody>
            </p:sp>
            <p:sp>
              <p:nvSpPr>
                <p:cNvPr id="19" name="Line 28">
                  <a:extLst>
                    <a:ext uri="{FF2B5EF4-FFF2-40B4-BE49-F238E27FC236}">
                      <a16:creationId xmlns:a16="http://schemas.microsoft.com/office/drawing/2014/main" id="{ECFB8665-F4EC-D543-B5D6-A9F622012A0A}"/>
                    </a:ext>
                  </a:extLst>
                </p:cNvPr>
                <p:cNvSpPr>
                  <a:spLocks noChangeShapeType="1"/>
                </p:cNvSpPr>
                <p:nvPr/>
              </p:nvSpPr>
              <p:spPr bwMode="auto">
                <a:xfrm>
                  <a:off x="36550492" y="17755081"/>
                  <a:ext cx="143013" cy="5002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0" name="Line 28">
                  <a:extLst>
                    <a:ext uri="{FF2B5EF4-FFF2-40B4-BE49-F238E27FC236}">
                      <a16:creationId xmlns:a16="http://schemas.microsoft.com/office/drawing/2014/main" id="{889069CA-3814-834F-8506-CC1950B4821B}"/>
                    </a:ext>
                  </a:extLst>
                </p:cNvPr>
                <p:cNvSpPr>
                  <a:spLocks noChangeShapeType="1"/>
                </p:cNvSpPr>
                <p:nvPr/>
              </p:nvSpPr>
              <p:spPr bwMode="auto">
                <a:xfrm>
                  <a:off x="36522718" y="17618793"/>
                  <a:ext cx="113064" cy="8653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1" name="Line 28">
                  <a:extLst>
                    <a:ext uri="{FF2B5EF4-FFF2-40B4-BE49-F238E27FC236}">
                      <a16:creationId xmlns:a16="http://schemas.microsoft.com/office/drawing/2014/main" id="{9CC6DA5A-32EA-984A-91DA-CE66D1ED4626}"/>
                    </a:ext>
                  </a:extLst>
                </p:cNvPr>
                <p:cNvSpPr>
                  <a:spLocks noChangeShapeType="1"/>
                </p:cNvSpPr>
                <p:nvPr/>
              </p:nvSpPr>
              <p:spPr bwMode="auto">
                <a:xfrm flipH="1">
                  <a:off x="36598895" y="17512431"/>
                  <a:ext cx="121230" cy="55793"/>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2" name="Line 28">
                  <a:extLst>
                    <a:ext uri="{FF2B5EF4-FFF2-40B4-BE49-F238E27FC236}">
                      <a16:creationId xmlns:a16="http://schemas.microsoft.com/office/drawing/2014/main" id="{F82E7465-3C83-7843-A379-56C4862416E6}"/>
                    </a:ext>
                  </a:extLst>
                </p:cNvPr>
                <p:cNvSpPr>
                  <a:spLocks noChangeShapeType="1"/>
                </p:cNvSpPr>
                <p:nvPr/>
              </p:nvSpPr>
              <p:spPr bwMode="auto">
                <a:xfrm>
                  <a:off x="36522718" y="17339108"/>
                  <a:ext cx="94339" cy="11441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3" name="Line 28">
                  <a:extLst>
                    <a:ext uri="{FF2B5EF4-FFF2-40B4-BE49-F238E27FC236}">
                      <a16:creationId xmlns:a16="http://schemas.microsoft.com/office/drawing/2014/main" id="{036C40C5-A1C0-914A-99F1-415439F6D8DE}"/>
                    </a:ext>
                  </a:extLst>
                </p:cNvPr>
                <p:cNvSpPr>
                  <a:spLocks noChangeShapeType="1"/>
                </p:cNvSpPr>
                <p:nvPr/>
              </p:nvSpPr>
              <p:spPr bwMode="auto">
                <a:xfrm>
                  <a:off x="36693505" y="17292998"/>
                  <a:ext cx="16522" cy="12258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5" name="Line 28">
                  <a:extLst>
                    <a:ext uri="{FF2B5EF4-FFF2-40B4-BE49-F238E27FC236}">
                      <a16:creationId xmlns:a16="http://schemas.microsoft.com/office/drawing/2014/main" id="{E5417761-74B9-264D-955C-A3DE36011B47}"/>
                    </a:ext>
                  </a:extLst>
                </p:cNvPr>
                <p:cNvSpPr>
                  <a:spLocks noChangeShapeType="1"/>
                </p:cNvSpPr>
                <p:nvPr/>
              </p:nvSpPr>
              <p:spPr bwMode="auto">
                <a:xfrm>
                  <a:off x="36873269" y="17291784"/>
                  <a:ext cx="113590" cy="2146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6" name="Line 28">
                  <a:extLst>
                    <a:ext uri="{FF2B5EF4-FFF2-40B4-BE49-F238E27FC236}">
                      <a16:creationId xmlns:a16="http://schemas.microsoft.com/office/drawing/2014/main" id="{525B8287-1BE6-C643-9352-6A29FB769DEB}"/>
                    </a:ext>
                  </a:extLst>
                </p:cNvPr>
                <p:cNvSpPr>
                  <a:spLocks noChangeShapeType="1"/>
                </p:cNvSpPr>
                <p:nvPr/>
              </p:nvSpPr>
              <p:spPr bwMode="auto">
                <a:xfrm flipH="1">
                  <a:off x="36964290" y="17184612"/>
                  <a:ext cx="75227" cy="8163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7" name="Line 28">
                  <a:extLst>
                    <a:ext uri="{FF2B5EF4-FFF2-40B4-BE49-F238E27FC236}">
                      <a16:creationId xmlns:a16="http://schemas.microsoft.com/office/drawing/2014/main" id="{FCB650AE-92ED-D946-9BA7-08573399FCD1}"/>
                    </a:ext>
                  </a:extLst>
                </p:cNvPr>
                <p:cNvSpPr>
                  <a:spLocks noChangeShapeType="1"/>
                </p:cNvSpPr>
                <p:nvPr/>
              </p:nvSpPr>
              <p:spPr bwMode="auto">
                <a:xfrm>
                  <a:off x="36646146" y="17148490"/>
                  <a:ext cx="173446" cy="444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8" name="Line 28">
                  <a:extLst>
                    <a:ext uri="{FF2B5EF4-FFF2-40B4-BE49-F238E27FC236}">
                      <a16:creationId xmlns:a16="http://schemas.microsoft.com/office/drawing/2014/main" id="{558C9D8B-EEB2-BB4B-AF52-FBD26A5A9882}"/>
                    </a:ext>
                  </a:extLst>
                </p:cNvPr>
                <p:cNvSpPr>
                  <a:spLocks noChangeShapeType="1"/>
                </p:cNvSpPr>
                <p:nvPr/>
              </p:nvSpPr>
              <p:spPr bwMode="auto">
                <a:xfrm>
                  <a:off x="36512481" y="17076332"/>
                  <a:ext cx="206112" cy="1719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9" name="Line 28">
                  <a:extLst>
                    <a:ext uri="{FF2B5EF4-FFF2-40B4-BE49-F238E27FC236}">
                      <a16:creationId xmlns:a16="http://schemas.microsoft.com/office/drawing/2014/main" id="{88DCF201-AB54-BA4A-AAE4-1BA16D229861}"/>
                    </a:ext>
                  </a:extLst>
                </p:cNvPr>
                <p:cNvSpPr>
                  <a:spLocks noChangeShapeType="1"/>
                </p:cNvSpPr>
                <p:nvPr/>
              </p:nvSpPr>
              <p:spPr bwMode="auto">
                <a:xfrm flipH="1" flipV="1">
                  <a:off x="36470513" y="16914585"/>
                  <a:ext cx="44032" cy="10284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0" name="Line 28">
                  <a:extLst>
                    <a:ext uri="{FF2B5EF4-FFF2-40B4-BE49-F238E27FC236}">
                      <a16:creationId xmlns:a16="http://schemas.microsoft.com/office/drawing/2014/main" id="{2B757F46-3F7F-924D-95A6-B300FB8E0183}"/>
                    </a:ext>
                  </a:extLst>
                </p:cNvPr>
                <p:cNvSpPr>
                  <a:spLocks noChangeShapeType="1"/>
                </p:cNvSpPr>
                <p:nvPr/>
              </p:nvSpPr>
              <p:spPr bwMode="auto">
                <a:xfrm flipH="1">
                  <a:off x="36371969" y="16997601"/>
                  <a:ext cx="36644" cy="69602"/>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1" name="Line 28">
                  <a:extLst>
                    <a:ext uri="{FF2B5EF4-FFF2-40B4-BE49-F238E27FC236}">
                      <a16:creationId xmlns:a16="http://schemas.microsoft.com/office/drawing/2014/main" id="{24640091-C42E-D449-8DB7-2AB6C2B77462}"/>
                    </a:ext>
                  </a:extLst>
                </p:cNvPr>
                <p:cNvSpPr>
                  <a:spLocks noChangeShapeType="1"/>
                </p:cNvSpPr>
                <p:nvPr/>
              </p:nvSpPr>
              <p:spPr bwMode="auto">
                <a:xfrm>
                  <a:off x="36598894" y="16971230"/>
                  <a:ext cx="12096" cy="7147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2" name="Line 28">
                  <a:extLst>
                    <a:ext uri="{FF2B5EF4-FFF2-40B4-BE49-F238E27FC236}">
                      <a16:creationId xmlns:a16="http://schemas.microsoft.com/office/drawing/2014/main" id="{261EC7ED-E1B1-2B4B-AD34-000DBA5F499B}"/>
                    </a:ext>
                  </a:extLst>
                </p:cNvPr>
                <p:cNvSpPr>
                  <a:spLocks noChangeShapeType="1"/>
                </p:cNvSpPr>
                <p:nvPr/>
              </p:nvSpPr>
              <p:spPr bwMode="auto">
                <a:xfrm flipH="1">
                  <a:off x="36918364" y="17331373"/>
                  <a:ext cx="168896" cy="4508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3" name="Line 28">
                  <a:extLst>
                    <a:ext uri="{FF2B5EF4-FFF2-40B4-BE49-F238E27FC236}">
                      <a16:creationId xmlns:a16="http://schemas.microsoft.com/office/drawing/2014/main" id="{19955EBA-BF1E-0440-A13A-E2358A05EE5F}"/>
                    </a:ext>
                  </a:extLst>
                </p:cNvPr>
                <p:cNvSpPr>
                  <a:spLocks noChangeShapeType="1"/>
                </p:cNvSpPr>
                <p:nvPr/>
              </p:nvSpPr>
              <p:spPr bwMode="auto">
                <a:xfrm>
                  <a:off x="36893202" y="17094420"/>
                  <a:ext cx="25423" cy="13629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5" name="Oval 34">
                  <a:extLst>
                    <a:ext uri="{FF2B5EF4-FFF2-40B4-BE49-F238E27FC236}">
                      <a16:creationId xmlns:a16="http://schemas.microsoft.com/office/drawing/2014/main" id="{2EAA1EA1-EF70-4E4B-A63D-636D521ED69F}"/>
                    </a:ext>
                  </a:extLst>
                </p:cNvPr>
                <p:cNvSpPr>
                  <a:spLocks/>
                </p:cNvSpPr>
                <p:nvPr/>
              </p:nvSpPr>
              <p:spPr bwMode="auto">
                <a:xfrm rot="2811128">
                  <a:off x="36146181" y="16827350"/>
                  <a:ext cx="199656" cy="185683"/>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dirty="0">
                      <a:solidFill>
                        <a:srgbClr val="FFFFFF"/>
                      </a:solidFill>
                      <a:effectLst>
                        <a:outerShdw blurRad="38100" dist="38100" dir="2700000" algn="tl">
                          <a:srgbClr val="000000"/>
                        </a:outerShdw>
                      </a:effectLst>
                      <a:ea typeface="Gill Sans" charset="0"/>
                      <a:cs typeface="Gill Sans" charset="0"/>
                    </a:rPr>
                    <a:t>Cy3</a:t>
                  </a:r>
                </a:p>
              </p:txBody>
            </p:sp>
          </p:grpSp>
          <p:sp>
            <p:nvSpPr>
              <p:cNvPr id="10" name="Line 13">
                <a:extLst>
                  <a:ext uri="{FF2B5EF4-FFF2-40B4-BE49-F238E27FC236}">
                    <a16:creationId xmlns:a16="http://schemas.microsoft.com/office/drawing/2014/main" id="{17149E63-0B65-8F40-B2A5-CFE49967D194}"/>
                  </a:ext>
                </a:extLst>
              </p:cNvPr>
              <p:cNvSpPr>
                <a:spLocks noChangeShapeType="1"/>
              </p:cNvSpPr>
              <p:nvPr/>
            </p:nvSpPr>
            <p:spPr bwMode="auto">
              <a:xfrm>
                <a:off x="36340229" y="18067821"/>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11" name="Line 13">
                <a:extLst>
                  <a:ext uri="{FF2B5EF4-FFF2-40B4-BE49-F238E27FC236}">
                    <a16:creationId xmlns:a16="http://schemas.microsoft.com/office/drawing/2014/main" id="{44A122E6-FAE4-8048-BB6B-B22207CBAD38}"/>
                  </a:ext>
                </a:extLst>
              </p:cNvPr>
              <p:cNvSpPr>
                <a:spLocks noChangeShapeType="1"/>
              </p:cNvSpPr>
              <p:nvPr/>
            </p:nvSpPr>
            <p:spPr bwMode="auto">
              <a:xfrm>
                <a:off x="36340229" y="17963047"/>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12" name="Line 13">
                <a:extLst>
                  <a:ext uri="{FF2B5EF4-FFF2-40B4-BE49-F238E27FC236}">
                    <a16:creationId xmlns:a16="http://schemas.microsoft.com/office/drawing/2014/main" id="{9C773B2C-E5A3-9D41-9F1E-A2AF53452599}"/>
                  </a:ext>
                </a:extLst>
              </p:cNvPr>
              <p:cNvSpPr>
                <a:spLocks noChangeShapeType="1"/>
              </p:cNvSpPr>
              <p:nvPr/>
            </p:nvSpPr>
            <p:spPr bwMode="auto">
              <a:xfrm>
                <a:off x="36331198" y="17863658"/>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3" name="Line 13">
                <a:extLst>
                  <a:ext uri="{FF2B5EF4-FFF2-40B4-BE49-F238E27FC236}">
                    <a16:creationId xmlns:a16="http://schemas.microsoft.com/office/drawing/2014/main" id="{F9CD1846-FF90-6F49-9ECF-206D7A016000}"/>
                  </a:ext>
                </a:extLst>
              </p:cNvPr>
              <p:cNvSpPr>
                <a:spLocks noChangeShapeType="1"/>
              </p:cNvSpPr>
              <p:nvPr/>
            </p:nvSpPr>
            <p:spPr bwMode="auto">
              <a:xfrm>
                <a:off x="36506805" y="18165452"/>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14" name="Line 13">
                <a:extLst>
                  <a:ext uri="{FF2B5EF4-FFF2-40B4-BE49-F238E27FC236}">
                    <a16:creationId xmlns:a16="http://schemas.microsoft.com/office/drawing/2014/main" id="{D24C87AE-7CC9-504A-9C1F-DBA0A6FD9678}"/>
                  </a:ext>
                </a:extLst>
              </p:cNvPr>
              <p:cNvSpPr>
                <a:spLocks noChangeShapeType="1"/>
              </p:cNvSpPr>
              <p:nvPr/>
            </p:nvSpPr>
            <p:spPr bwMode="auto">
              <a:xfrm>
                <a:off x="36517407" y="18072324"/>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5" name="Line 13">
                <a:extLst>
                  <a:ext uri="{FF2B5EF4-FFF2-40B4-BE49-F238E27FC236}">
                    <a16:creationId xmlns:a16="http://schemas.microsoft.com/office/drawing/2014/main" id="{FECF7CB9-BCFE-6542-803B-88C115226868}"/>
                  </a:ext>
                </a:extLst>
              </p:cNvPr>
              <p:cNvSpPr>
                <a:spLocks noChangeShapeType="1"/>
              </p:cNvSpPr>
              <p:nvPr/>
            </p:nvSpPr>
            <p:spPr bwMode="auto">
              <a:xfrm>
                <a:off x="36507716" y="17963047"/>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6" name="Line 13">
                <a:extLst>
                  <a:ext uri="{FF2B5EF4-FFF2-40B4-BE49-F238E27FC236}">
                    <a16:creationId xmlns:a16="http://schemas.microsoft.com/office/drawing/2014/main" id="{F45A97C3-F45A-DF4A-88F7-E4C6304664C0}"/>
                  </a:ext>
                </a:extLst>
              </p:cNvPr>
              <p:cNvSpPr>
                <a:spLocks noChangeShapeType="1"/>
              </p:cNvSpPr>
              <p:nvPr/>
            </p:nvSpPr>
            <p:spPr bwMode="auto">
              <a:xfrm>
                <a:off x="36507716" y="17863658"/>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grpSp>
        <p:sp>
          <p:nvSpPr>
            <p:cNvPr id="37" name="Line 28">
              <a:extLst>
                <a:ext uri="{FF2B5EF4-FFF2-40B4-BE49-F238E27FC236}">
                  <a16:creationId xmlns:a16="http://schemas.microsoft.com/office/drawing/2014/main" id="{48827E07-3218-874B-BD2D-F8C3EDE6FA99}"/>
                </a:ext>
              </a:extLst>
            </p:cNvPr>
            <p:cNvSpPr>
              <a:spLocks noChangeShapeType="1"/>
            </p:cNvSpPr>
            <p:nvPr/>
          </p:nvSpPr>
          <p:spPr bwMode="auto">
            <a:xfrm flipV="1">
              <a:off x="899122" y="2211749"/>
              <a:ext cx="206014" cy="125068"/>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grpSp>
      <p:sp>
        <p:nvSpPr>
          <p:cNvPr id="39" name="Rectangle 38">
            <a:extLst>
              <a:ext uri="{FF2B5EF4-FFF2-40B4-BE49-F238E27FC236}">
                <a16:creationId xmlns:a16="http://schemas.microsoft.com/office/drawing/2014/main" id="{4AC0D41B-0615-164D-B55D-6A1D2556700F}"/>
              </a:ext>
            </a:extLst>
          </p:cNvPr>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Base stacking/unstacking</a:t>
            </a:r>
          </a:p>
        </p:txBody>
      </p:sp>
      <p:pic>
        <p:nvPicPr>
          <p:cNvPr id="42" name="Picture 41">
            <a:extLst>
              <a:ext uri="{FF2B5EF4-FFF2-40B4-BE49-F238E27FC236}">
                <a16:creationId xmlns:a16="http://schemas.microsoft.com/office/drawing/2014/main" id="{7E32A7F4-60B3-0648-8E70-140400FAF905}"/>
              </a:ext>
            </a:extLst>
          </p:cNvPr>
          <p:cNvPicPr>
            <a:picLocks noChangeAspect="1"/>
          </p:cNvPicPr>
          <p:nvPr/>
        </p:nvPicPr>
        <p:blipFill>
          <a:blip r:embed="rId3"/>
          <a:stretch>
            <a:fillRect/>
          </a:stretch>
        </p:blipFill>
        <p:spPr>
          <a:xfrm>
            <a:off x="7782267" y="480427"/>
            <a:ext cx="3637714" cy="3812540"/>
          </a:xfrm>
          <a:prstGeom prst="rect">
            <a:avLst/>
          </a:prstGeom>
        </p:spPr>
      </p:pic>
      <p:graphicFrame>
        <p:nvGraphicFramePr>
          <p:cNvPr id="43" name="Table 42">
            <a:extLst>
              <a:ext uri="{FF2B5EF4-FFF2-40B4-BE49-F238E27FC236}">
                <a16:creationId xmlns:a16="http://schemas.microsoft.com/office/drawing/2014/main" id="{11C675B8-C604-8D49-8EF5-DA9EF6A5D619}"/>
              </a:ext>
            </a:extLst>
          </p:cNvPr>
          <p:cNvGraphicFramePr>
            <a:graphicFrameLocks noGrp="1"/>
          </p:cNvGraphicFramePr>
          <p:nvPr>
            <p:extLst>
              <p:ext uri="{D42A27DB-BD31-4B8C-83A1-F6EECF244321}">
                <p14:modId xmlns:p14="http://schemas.microsoft.com/office/powerpoint/2010/main" val="1103797667"/>
              </p:ext>
            </p:extLst>
          </p:nvPr>
        </p:nvGraphicFramePr>
        <p:xfrm>
          <a:off x="7782267" y="4791503"/>
          <a:ext cx="4054750" cy="1219200"/>
        </p:xfrm>
        <a:graphic>
          <a:graphicData uri="http://schemas.openxmlformats.org/drawingml/2006/table">
            <a:tbl>
              <a:tblPr firstRow="1" firstCol="1" bandRow="1">
                <a:tableStyleId>{5C22544A-7EE6-4342-B048-85BDC9FD1C3A}</a:tableStyleId>
              </a:tblPr>
              <a:tblGrid>
                <a:gridCol w="2362683">
                  <a:extLst>
                    <a:ext uri="{9D8B030D-6E8A-4147-A177-3AD203B41FA5}">
                      <a16:colId xmlns:a16="http://schemas.microsoft.com/office/drawing/2014/main" val="1522832527"/>
                    </a:ext>
                  </a:extLst>
                </a:gridCol>
                <a:gridCol w="1692067">
                  <a:extLst>
                    <a:ext uri="{9D8B030D-6E8A-4147-A177-3AD203B41FA5}">
                      <a16:colId xmlns:a16="http://schemas.microsoft.com/office/drawing/2014/main" val="3108686686"/>
                    </a:ext>
                  </a:extLst>
                </a:gridCol>
              </a:tblGrid>
              <a:tr h="177165">
                <a:tc>
                  <a:txBody>
                    <a:bodyPr/>
                    <a:lstStyle/>
                    <a:p>
                      <a:pPr marL="0" marR="0" algn="ctr">
                        <a:spcBef>
                          <a:spcPts val="0"/>
                        </a:spcBef>
                        <a:spcAft>
                          <a:spcPts val="0"/>
                        </a:spcAft>
                      </a:pPr>
                      <a:r>
                        <a:rPr lang="en-US" sz="1600" dirty="0">
                          <a:effectLst/>
                        </a:rPr>
                        <a:t>Construct/Condition</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t</a:t>
                      </a:r>
                      <a:r>
                        <a:rPr lang="en-US" sz="1600" baseline="-25000">
                          <a:effectLst/>
                        </a:rPr>
                        <a:t>2</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45577762"/>
                  </a:ext>
                </a:extLst>
              </a:tr>
              <a:tr h="184150">
                <a:tc>
                  <a:txBody>
                    <a:bodyPr/>
                    <a:lstStyle/>
                    <a:p>
                      <a:pPr marL="0" marR="0">
                        <a:spcBef>
                          <a:spcPts val="0"/>
                        </a:spcBef>
                        <a:spcAft>
                          <a:spcPts val="0"/>
                        </a:spcAft>
                      </a:pPr>
                      <a:r>
                        <a:rPr lang="en-US" sz="1600" dirty="0">
                          <a:effectLst/>
                        </a:rPr>
                        <a:t>3’-p(dT)</a:t>
                      </a:r>
                      <a:r>
                        <a:rPr lang="en-US" sz="1600" baseline="-25000" dirty="0">
                          <a:effectLst/>
                        </a:rPr>
                        <a:t>15</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chemeClr val="accent4">
                              <a:lumMod val="75000"/>
                            </a:schemeClr>
                          </a:solidFill>
                          <a:effectLst/>
                        </a:rPr>
                        <a:t>82 µSec</a:t>
                      </a:r>
                      <a:endParaRPr lang="en-US" sz="1600" dirty="0">
                        <a:solidFill>
                          <a:schemeClr val="accent4">
                            <a:lumMod val="75000"/>
                          </a:schemeClr>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889218415"/>
                  </a:ext>
                </a:extLst>
              </a:tr>
              <a:tr h="177165">
                <a:tc>
                  <a:txBody>
                    <a:bodyPr/>
                    <a:lstStyle/>
                    <a:p>
                      <a:pPr marL="0" marR="0">
                        <a:spcBef>
                          <a:spcPts val="0"/>
                        </a:spcBef>
                        <a:spcAft>
                          <a:spcPts val="0"/>
                        </a:spcAft>
                      </a:pPr>
                      <a:r>
                        <a:rPr lang="en-US" sz="1600" dirty="0">
                          <a:effectLst/>
                        </a:rPr>
                        <a:t>3’-p(dT)</a:t>
                      </a:r>
                      <a:r>
                        <a:rPr lang="en-US" sz="1600" baseline="-25000" dirty="0">
                          <a:effectLst/>
                        </a:rPr>
                        <a:t>14</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chemeClr val="accent4">
                              <a:lumMod val="75000"/>
                            </a:schemeClr>
                          </a:solidFill>
                          <a:effectLst/>
                        </a:rPr>
                        <a:t>46 µSec</a:t>
                      </a:r>
                      <a:endParaRPr lang="en-US" sz="1600" dirty="0">
                        <a:solidFill>
                          <a:schemeClr val="accent4">
                            <a:lumMod val="75000"/>
                          </a:schemeClr>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688146449"/>
                  </a:ext>
                </a:extLst>
              </a:tr>
              <a:tr h="177165">
                <a:tc>
                  <a:txBody>
                    <a:bodyPr/>
                    <a:lstStyle/>
                    <a:p>
                      <a:pPr marL="0" marR="0">
                        <a:spcBef>
                          <a:spcPts val="0"/>
                        </a:spcBef>
                        <a:spcAft>
                          <a:spcPts val="0"/>
                        </a:spcAft>
                      </a:pPr>
                      <a:r>
                        <a:rPr lang="en-US" sz="1600">
                          <a:effectLst/>
                        </a:rPr>
                        <a:t>5’-p(dT)</a:t>
                      </a:r>
                      <a:r>
                        <a:rPr lang="en-US" sz="1600" baseline="-25000">
                          <a:effectLst/>
                        </a:rPr>
                        <a:t>15</a:t>
                      </a:r>
                      <a:r>
                        <a:rPr lang="en-US" sz="1600">
                          <a:effectLst/>
                        </a:rPr>
                        <a:t> + 0.0 µM gp32</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chemeClr val="accent4">
                              <a:lumMod val="75000"/>
                            </a:schemeClr>
                          </a:solidFill>
                          <a:effectLst/>
                        </a:rPr>
                        <a:t>22 µSec</a:t>
                      </a:r>
                      <a:endParaRPr lang="en-US" sz="1600" dirty="0">
                        <a:solidFill>
                          <a:schemeClr val="accent4">
                            <a:lumMod val="75000"/>
                          </a:schemeClr>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962800163"/>
                  </a:ext>
                </a:extLst>
              </a:tr>
              <a:tr h="184150">
                <a:tc>
                  <a:txBody>
                    <a:bodyPr/>
                    <a:lstStyle/>
                    <a:p>
                      <a:pPr marL="0" marR="0">
                        <a:spcBef>
                          <a:spcPts val="0"/>
                        </a:spcBef>
                        <a:spcAft>
                          <a:spcPts val="0"/>
                        </a:spcAft>
                      </a:pPr>
                      <a:r>
                        <a:rPr lang="en-US" sz="1600" dirty="0">
                          <a:effectLst/>
                        </a:rPr>
                        <a:t>5’-p(dT)</a:t>
                      </a:r>
                      <a:r>
                        <a:rPr lang="en-US" sz="1600" baseline="-25000" dirty="0">
                          <a:effectLst/>
                        </a:rPr>
                        <a:t>14</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chemeClr val="accent4">
                              <a:lumMod val="75000"/>
                            </a:schemeClr>
                          </a:solidFill>
                          <a:effectLst/>
                        </a:rPr>
                        <a:t>36 µSec</a:t>
                      </a:r>
                      <a:endParaRPr lang="en-US" sz="1600" dirty="0">
                        <a:solidFill>
                          <a:schemeClr val="accent4">
                            <a:lumMod val="75000"/>
                          </a:schemeClr>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818681230"/>
                  </a:ext>
                </a:extLst>
              </a:tr>
            </a:tbl>
          </a:graphicData>
        </a:graphic>
      </p:graphicFrame>
      <p:sp>
        <p:nvSpPr>
          <p:cNvPr id="45" name="Oval 44">
            <a:extLst>
              <a:ext uri="{FF2B5EF4-FFF2-40B4-BE49-F238E27FC236}">
                <a16:creationId xmlns:a16="http://schemas.microsoft.com/office/drawing/2014/main" id="{0359CABD-EE35-6A45-8437-8D85BDB5DB64}"/>
              </a:ext>
            </a:extLst>
          </p:cNvPr>
          <p:cNvSpPr/>
          <p:nvPr/>
        </p:nvSpPr>
        <p:spPr>
          <a:xfrm>
            <a:off x="8030592" y="749255"/>
            <a:ext cx="762038" cy="795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33234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40CB155-033E-2F4A-9000-D3CFEE96B8E0}"/>
              </a:ext>
            </a:extLst>
          </p:cNvPr>
          <p:cNvGrpSpPr/>
          <p:nvPr/>
        </p:nvGrpSpPr>
        <p:grpSpPr>
          <a:xfrm>
            <a:off x="658732" y="1094282"/>
            <a:ext cx="1462190" cy="3760333"/>
            <a:chOff x="35996869" y="16972740"/>
            <a:chExt cx="785188" cy="1402139"/>
          </a:xfrm>
        </p:grpSpPr>
        <p:sp>
          <p:nvSpPr>
            <p:cNvPr id="3" name="Line 1">
              <a:extLst>
                <a:ext uri="{FF2B5EF4-FFF2-40B4-BE49-F238E27FC236}">
                  <a16:creationId xmlns:a16="http://schemas.microsoft.com/office/drawing/2014/main" id="{50E47E1B-0822-2544-8219-DF3E77339240}"/>
                </a:ext>
              </a:extLst>
            </p:cNvPr>
            <p:cNvSpPr>
              <a:spLocks noChangeShapeType="1"/>
            </p:cNvSpPr>
            <p:nvPr/>
          </p:nvSpPr>
          <p:spPr bwMode="auto">
            <a:xfrm flipH="1">
              <a:off x="36325522" y="17804635"/>
              <a:ext cx="3014" cy="416992"/>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4" name="Line 5">
              <a:extLst>
                <a:ext uri="{FF2B5EF4-FFF2-40B4-BE49-F238E27FC236}">
                  <a16:creationId xmlns:a16="http://schemas.microsoft.com/office/drawing/2014/main" id="{3534323F-59A3-5343-AFA1-578F0AFA5845}"/>
                </a:ext>
              </a:extLst>
            </p:cNvPr>
            <p:cNvSpPr>
              <a:spLocks noChangeShapeType="1"/>
            </p:cNvSpPr>
            <p:nvPr/>
          </p:nvSpPr>
          <p:spPr bwMode="auto">
            <a:xfrm flipH="1">
              <a:off x="36677885" y="17809489"/>
              <a:ext cx="5931" cy="412138"/>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649" dirty="0"/>
            </a:p>
          </p:txBody>
        </p:sp>
        <p:sp>
          <p:nvSpPr>
            <p:cNvPr id="5" name="Rectangle 4">
              <a:extLst>
                <a:ext uri="{FF2B5EF4-FFF2-40B4-BE49-F238E27FC236}">
                  <a16:creationId xmlns:a16="http://schemas.microsoft.com/office/drawing/2014/main" id="{6D5A2EE3-6FBA-6643-A2E6-9D3C6879E5E5}"/>
                </a:ext>
              </a:extLst>
            </p:cNvPr>
            <p:cNvSpPr>
              <a:spLocks/>
            </p:cNvSpPr>
            <p:nvPr/>
          </p:nvSpPr>
          <p:spPr bwMode="auto">
            <a:xfrm>
              <a:off x="36740176" y="18314677"/>
              <a:ext cx="35" cy="60202"/>
            </a:xfrm>
            <a:prstGeom prst="rect">
              <a:avLst/>
            </a:prstGeom>
            <a:noFill/>
            <a:ln>
              <a:noFill/>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 uri="{91240B29-F687-4f45-9708-019B960494DF}">
                <a14:hiddenLine xmlns:mc="http://schemas.openxmlformats.org/markup-compatibility/2006" xmlns:mv="urn:schemas-microsoft-com:mac:vml"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1049" dirty="0">
                <a:solidFill>
                  <a:schemeClr val="tx1"/>
                </a:solidFill>
                <a:cs typeface="Gill Sans" charset="0"/>
              </a:endParaRPr>
            </a:p>
          </p:txBody>
        </p:sp>
        <p:sp>
          <p:nvSpPr>
            <p:cNvPr id="6" name="Oval 5">
              <a:extLst>
                <a:ext uri="{FF2B5EF4-FFF2-40B4-BE49-F238E27FC236}">
                  <a16:creationId xmlns:a16="http://schemas.microsoft.com/office/drawing/2014/main" id="{71E16914-30F6-9D48-97AE-67E273C8F7D2}"/>
                </a:ext>
              </a:extLst>
            </p:cNvPr>
            <p:cNvSpPr>
              <a:spLocks/>
            </p:cNvSpPr>
            <p:nvPr/>
          </p:nvSpPr>
          <p:spPr bwMode="auto">
            <a:xfrm rot="6540714">
              <a:off x="36631767" y="17673092"/>
              <a:ext cx="176935" cy="123645"/>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dirty="0">
                  <a:solidFill>
                    <a:srgbClr val="FFFFFF"/>
                  </a:solidFill>
                  <a:effectLst>
                    <a:outerShdw blurRad="38100" dist="38100" dir="2700000" algn="tl">
                      <a:srgbClr val="000000"/>
                    </a:outerShdw>
                  </a:effectLst>
                  <a:ea typeface="Gill Sans" charset="0"/>
                  <a:cs typeface="Gill Sans" charset="0"/>
                </a:rPr>
                <a:t>Cy5</a:t>
              </a:r>
            </a:p>
          </p:txBody>
        </p:sp>
        <p:sp>
          <p:nvSpPr>
            <p:cNvPr id="7" name="Line 13">
              <a:extLst>
                <a:ext uri="{FF2B5EF4-FFF2-40B4-BE49-F238E27FC236}">
                  <a16:creationId xmlns:a16="http://schemas.microsoft.com/office/drawing/2014/main" id="{66F5C4CC-5CC4-2E4C-9AF3-FFE695DAC3DA}"/>
                </a:ext>
              </a:extLst>
            </p:cNvPr>
            <p:cNvSpPr>
              <a:spLocks noChangeShapeType="1"/>
            </p:cNvSpPr>
            <p:nvPr/>
          </p:nvSpPr>
          <p:spPr bwMode="auto">
            <a:xfrm>
              <a:off x="36331198" y="18165452"/>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grpSp>
          <p:nvGrpSpPr>
            <p:cNvPr id="8" name="Group 7">
              <a:extLst>
                <a:ext uri="{FF2B5EF4-FFF2-40B4-BE49-F238E27FC236}">
                  <a16:creationId xmlns:a16="http://schemas.microsoft.com/office/drawing/2014/main" id="{DB493958-4D6F-3347-9996-7D9266DB93D4}"/>
                </a:ext>
              </a:extLst>
            </p:cNvPr>
            <p:cNvGrpSpPr/>
            <p:nvPr/>
          </p:nvGrpSpPr>
          <p:grpSpPr>
            <a:xfrm flipH="1">
              <a:off x="35996869" y="16972740"/>
              <a:ext cx="700634" cy="826831"/>
              <a:chOff x="36203841" y="16978271"/>
              <a:chExt cx="932185" cy="826831"/>
            </a:xfrm>
          </p:grpSpPr>
          <p:sp>
            <p:nvSpPr>
              <p:cNvPr id="19" name="Line 28">
                <a:extLst>
                  <a:ext uri="{FF2B5EF4-FFF2-40B4-BE49-F238E27FC236}">
                    <a16:creationId xmlns:a16="http://schemas.microsoft.com/office/drawing/2014/main" id="{ECFB8665-F4EC-D543-B5D6-A9F622012A0A}"/>
                  </a:ext>
                </a:extLst>
              </p:cNvPr>
              <p:cNvSpPr>
                <a:spLocks noChangeShapeType="1"/>
              </p:cNvSpPr>
              <p:nvPr/>
            </p:nvSpPr>
            <p:spPr bwMode="auto">
              <a:xfrm>
                <a:off x="36550492" y="17755081"/>
                <a:ext cx="143013" cy="5002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0" name="Line 28">
                <a:extLst>
                  <a:ext uri="{FF2B5EF4-FFF2-40B4-BE49-F238E27FC236}">
                    <a16:creationId xmlns:a16="http://schemas.microsoft.com/office/drawing/2014/main" id="{889069CA-3814-834F-8506-CC1950B4821B}"/>
                  </a:ext>
                </a:extLst>
              </p:cNvPr>
              <p:cNvSpPr>
                <a:spLocks noChangeShapeType="1"/>
              </p:cNvSpPr>
              <p:nvPr/>
            </p:nvSpPr>
            <p:spPr bwMode="auto">
              <a:xfrm>
                <a:off x="36522718" y="17618793"/>
                <a:ext cx="113064" cy="8653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1" name="Line 28">
                <a:extLst>
                  <a:ext uri="{FF2B5EF4-FFF2-40B4-BE49-F238E27FC236}">
                    <a16:creationId xmlns:a16="http://schemas.microsoft.com/office/drawing/2014/main" id="{9CC6DA5A-32EA-984A-91DA-CE66D1ED4626}"/>
                  </a:ext>
                </a:extLst>
              </p:cNvPr>
              <p:cNvSpPr>
                <a:spLocks noChangeShapeType="1"/>
              </p:cNvSpPr>
              <p:nvPr/>
            </p:nvSpPr>
            <p:spPr bwMode="auto">
              <a:xfrm flipH="1">
                <a:off x="36598895" y="17512431"/>
                <a:ext cx="121230" cy="55793"/>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2" name="Line 28">
                <a:extLst>
                  <a:ext uri="{FF2B5EF4-FFF2-40B4-BE49-F238E27FC236}">
                    <a16:creationId xmlns:a16="http://schemas.microsoft.com/office/drawing/2014/main" id="{F82E7465-3C83-7843-A379-56C4862416E6}"/>
                  </a:ext>
                </a:extLst>
              </p:cNvPr>
              <p:cNvSpPr>
                <a:spLocks noChangeShapeType="1"/>
              </p:cNvSpPr>
              <p:nvPr/>
            </p:nvSpPr>
            <p:spPr bwMode="auto">
              <a:xfrm>
                <a:off x="36527660" y="17361795"/>
                <a:ext cx="94339" cy="11441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3" name="Line 28">
                <a:extLst>
                  <a:ext uri="{FF2B5EF4-FFF2-40B4-BE49-F238E27FC236}">
                    <a16:creationId xmlns:a16="http://schemas.microsoft.com/office/drawing/2014/main" id="{036C40C5-A1C0-914A-99F1-415439F6D8DE}"/>
                  </a:ext>
                </a:extLst>
              </p:cNvPr>
              <p:cNvSpPr>
                <a:spLocks noChangeShapeType="1"/>
              </p:cNvSpPr>
              <p:nvPr/>
            </p:nvSpPr>
            <p:spPr bwMode="auto">
              <a:xfrm>
                <a:off x="36714166" y="17331294"/>
                <a:ext cx="16522" cy="12258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4" name="Line 28">
                <a:extLst>
                  <a:ext uri="{FF2B5EF4-FFF2-40B4-BE49-F238E27FC236}">
                    <a16:creationId xmlns:a16="http://schemas.microsoft.com/office/drawing/2014/main" id="{B64B3B1C-0DDA-1348-B1E5-CF061F3B97E5}"/>
                  </a:ext>
                </a:extLst>
              </p:cNvPr>
              <p:cNvSpPr>
                <a:spLocks noChangeShapeType="1"/>
              </p:cNvSpPr>
              <p:nvPr/>
            </p:nvSpPr>
            <p:spPr bwMode="auto">
              <a:xfrm flipH="1" flipV="1">
                <a:off x="36884600" y="17428110"/>
                <a:ext cx="148882" cy="29232"/>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5" name="Line 28">
                <a:extLst>
                  <a:ext uri="{FF2B5EF4-FFF2-40B4-BE49-F238E27FC236}">
                    <a16:creationId xmlns:a16="http://schemas.microsoft.com/office/drawing/2014/main" id="{E5417761-74B9-264D-955C-A3DE36011B47}"/>
                  </a:ext>
                </a:extLst>
              </p:cNvPr>
              <p:cNvSpPr>
                <a:spLocks noChangeShapeType="1"/>
              </p:cNvSpPr>
              <p:nvPr/>
            </p:nvSpPr>
            <p:spPr bwMode="auto">
              <a:xfrm flipH="1">
                <a:off x="36986860" y="17293443"/>
                <a:ext cx="124737" cy="19802"/>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6" name="Line 28">
                <a:extLst>
                  <a:ext uri="{FF2B5EF4-FFF2-40B4-BE49-F238E27FC236}">
                    <a16:creationId xmlns:a16="http://schemas.microsoft.com/office/drawing/2014/main" id="{525B8287-1BE6-C643-9352-6A29FB769DEB}"/>
                  </a:ext>
                </a:extLst>
              </p:cNvPr>
              <p:cNvSpPr>
                <a:spLocks noChangeShapeType="1"/>
              </p:cNvSpPr>
              <p:nvPr/>
            </p:nvSpPr>
            <p:spPr bwMode="auto">
              <a:xfrm>
                <a:off x="36702044" y="17242140"/>
                <a:ext cx="166440" cy="1103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7" name="Line 28">
                <a:extLst>
                  <a:ext uri="{FF2B5EF4-FFF2-40B4-BE49-F238E27FC236}">
                    <a16:creationId xmlns:a16="http://schemas.microsoft.com/office/drawing/2014/main" id="{FCB650AE-92ED-D946-9BA7-08573399FCD1}"/>
                  </a:ext>
                </a:extLst>
              </p:cNvPr>
              <p:cNvSpPr>
                <a:spLocks noChangeShapeType="1"/>
              </p:cNvSpPr>
              <p:nvPr/>
            </p:nvSpPr>
            <p:spPr bwMode="auto">
              <a:xfrm>
                <a:off x="36576157" y="17164020"/>
                <a:ext cx="173446" cy="444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8" name="Line 28">
                <a:extLst>
                  <a:ext uri="{FF2B5EF4-FFF2-40B4-BE49-F238E27FC236}">
                    <a16:creationId xmlns:a16="http://schemas.microsoft.com/office/drawing/2014/main" id="{558C9D8B-EEB2-BB4B-AF52-FBD26A5A9882}"/>
                  </a:ext>
                </a:extLst>
              </p:cNvPr>
              <p:cNvSpPr>
                <a:spLocks noChangeShapeType="1"/>
              </p:cNvSpPr>
              <p:nvPr/>
            </p:nvSpPr>
            <p:spPr bwMode="auto">
              <a:xfrm flipV="1">
                <a:off x="36598895" y="17029691"/>
                <a:ext cx="5469" cy="75022"/>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9" name="Line 28">
                <a:extLst>
                  <a:ext uri="{FF2B5EF4-FFF2-40B4-BE49-F238E27FC236}">
                    <a16:creationId xmlns:a16="http://schemas.microsoft.com/office/drawing/2014/main" id="{88DCF201-AB54-BA4A-AAE4-1BA16D229861}"/>
                  </a:ext>
                </a:extLst>
              </p:cNvPr>
              <p:cNvSpPr>
                <a:spLocks noChangeShapeType="1"/>
              </p:cNvSpPr>
              <p:nvPr/>
            </p:nvSpPr>
            <p:spPr bwMode="auto">
              <a:xfrm flipH="1" flipV="1">
                <a:off x="36477321" y="16978271"/>
                <a:ext cx="44032" cy="10284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0" name="Line 28">
                <a:extLst>
                  <a:ext uri="{FF2B5EF4-FFF2-40B4-BE49-F238E27FC236}">
                    <a16:creationId xmlns:a16="http://schemas.microsoft.com/office/drawing/2014/main" id="{2B757F46-3F7F-924D-95A6-B300FB8E0183}"/>
                  </a:ext>
                </a:extLst>
              </p:cNvPr>
              <p:cNvSpPr>
                <a:spLocks noChangeShapeType="1"/>
              </p:cNvSpPr>
              <p:nvPr/>
            </p:nvSpPr>
            <p:spPr bwMode="auto">
              <a:xfrm>
                <a:off x="36355536" y="16992439"/>
                <a:ext cx="55013" cy="73573"/>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1" name="Line 28">
                <a:extLst>
                  <a:ext uri="{FF2B5EF4-FFF2-40B4-BE49-F238E27FC236}">
                    <a16:creationId xmlns:a16="http://schemas.microsoft.com/office/drawing/2014/main" id="{24640091-C42E-D449-8DB7-2AB6C2B77462}"/>
                  </a:ext>
                </a:extLst>
              </p:cNvPr>
              <p:cNvSpPr>
                <a:spLocks noChangeShapeType="1"/>
              </p:cNvSpPr>
              <p:nvPr/>
            </p:nvSpPr>
            <p:spPr bwMode="auto">
              <a:xfrm>
                <a:off x="36424248" y="17067202"/>
                <a:ext cx="12096" cy="7147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2" name="Line 28">
                <a:extLst>
                  <a:ext uri="{FF2B5EF4-FFF2-40B4-BE49-F238E27FC236}">
                    <a16:creationId xmlns:a16="http://schemas.microsoft.com/office/drawing/2014/main" id="{261EC7ED-E1B1-2B4B-AD34-000DBA5F499B}"/>
                  </a:ext>
                </a:extLst>
              </p:cNvPr>
              <p:cNvSpPr>
                <a:spLocks noChangeShapeType="1"/>
              </p:cNvSpPr>
              <p:nvPr/>
            </p:nvSpPr>
            <p:spPr bwMode="auto">
              <a:xfrm flipH="1" flipV="1">
                <a:off x="36957167" y="17376564"/>
                <a:ext cx="178859" cy="16273"/>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3" name="Line 28">
                <a:extLst>
                  <a:ext uri="{FF2B5EF4-FFF2-40B4-BE49-F238E27FC236}">
                    <a16:creationId xmlns:a16="http://schemas.microsoft.com/office/drawing/2014/main" id="{19955EBA-BF1E-0440-A13A-E2358A05EE5F}"/>
                  </a:ext>
                </a:extLst>
              </p:cNvPr>
              <p:cNvSpPr>
                <a:spLocks noChangeShapeType="1"/>
              </p:cNvSpPr>
              <p:nvPr/>
            </p:nvSpPr>
            <p:spPr bwMode="auto">
              <a:xfrm flipH="1">
                <a:off x="36822817" y="17107755"/>
                <a:ext cx="61784" cy="97718"/>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5" name="Oval 34">
                <a:extLst>
                  <a:ext uri="{FF2B5EF4-FFF2-40B4-BE49-F238E27FC236}">
                    <a16:creationId xmlns:a16="http://schemas.microsoft.com/office/drawing/2014/main" id="{2EAA1EA1-EF70-4E4B-A63D-636D521ED69F}"/>
                  </a:ext>
                </a:extLst>
              </p:cNvPr>
              <p:cNvSpPr>
                <a:spLocks/>
              </p:cNvSpPr>
              <p:nvPr/>
            </p:nvSpPr>
            <p:spPr bwMode="auto">
              <a:xfrm rot="17700229">
                <a:off x="36196855" y="17053170"/>
                <a:ext cx="199656" cy="185683"/>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dirty="0">
                    <a:solidFill>
                      <a:srgbClr val="FFFFFF"/>
                    </a:solidFill>
                    <a:effectLst>
                      <a:outerShdw blurRad="38100" dist="38100" dir="2700000" algn="tl">
                        <a:srgbClr val="000000"/>
                      </a:outerShdw>
                    </a:effectLst>
                    <a:ea typeface="Gill Sans" charset="0"/>
                    <a:cs typeface="Gill Sans" charset="0"/>
                  </a:rPr>
                  <a:t>Cy3</a:t>
                </a:r>
              </a:p>
            </p:txBody>
          </p:sp>
        </p:grpSp>
        <p:sp>
          <p:nvSpPr>
            <p:cNvPr id="10" name="Line 13">
              <a:extLst>
                <a:ext uri="{FF2B5EF4-FFF2-40B4-BE49-F238E27FC236}">
                  <a16:creationId xmlns:a16="http://schemas.microsoft.com/office/drawing/2014/main" id="{17149E63-0B65-8F40-B2A5-CFE49967D194}"/>
                </a:ext>
              </a:extLst>
            </p:cNvPr>
            <p:cNvSpPr>
              <a:spLocks noChangeShapeType="1"/>
            </p:cNvSpPr>
            <p:nvPr/>
          </p:nvSpPr>
          <p:spPr bwMode="auto">
            <a:xfrm>
              <a:off x="36340229" y="18067821"/>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11" name="Line 13">
              <a:extLst>
                <a:ext uri="{FF2B5EF4-FFF2-40B4-BE49-F238E27FC236}">
                  <a16:creationId xmlns:a16="http://schemas.microsoft.com/office/drawing/2014/main" id="{44A122E6-FAE4-8048-BB6B-B22207CBAD38}"/>
                </a:ext>
              </a:extLst>
            </p:cNvPr>
            <p:cNvSpPr>
              <a:spLocks noChangeShapeType="1"/>
            </p:cNvSpPr>
            <p:nvPr/>
          </p:nvSpPr>
          <p:spPr bwMode="auto">
            <a:xfrm>
              <a:off x="36340229" y="17963047"/>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12" name="Line 13">
              <a:extLst>
                <a:ext uri="{FF2B5EF4-FFF2-40B4-BE49-F238E27FC236}">
                  <a16:creationId xmlns:a16="http://schemas.microsoft.com/office/drawing/2014/main" id="{9C773B2C-E5A3-9D41-9F1E-A2AF53452599}"/>
                </a:ext>
              </a:extLst>
            </p:cNvPr>
            <p:cNvSpPr>
              <a:spLocks noChangeShapeType="1"/>
            </p:cNvSpPr>
            <p:nvPr/>
          </p:nvSpPr>
          <p:spPr bwMode="auto">
            <a:xfrm>
              <a:off x="36331198" y="17863658"/>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3" name="Line 13">
              <a:extLst>
                <a:ext uri="{FF2B5EF4-FFF2-40B4-BE49-F238E27FC236}">
                  <a16:creationId xmlns:a16="http://schemas.microsoft.com/office/drawing/2014/main" id="{F9CD1846-FF90-6F49-9ECF-206D7A016000}"/>
                </a:ext>
              </a:extLst>
            </p:cNvPr>
            <p:cNvSpPr>
              <a:spLocks noChangeShapeType="1"/>
            </p:cNvSpPr>
            <p:nvPr/>
          </p:nvSpPr>
          <p:spPr bwMode="auto">
            <a:xfrm>
              <a:off x="36506805" y="18165452"/>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14" name="Line 13">
              <a:extLst>
                <a:ext uri="{FF2B5EF4-FFF2-40B4-BE49-F238E27FC236}">
                  <a16:creationId xmlns:a16="http://schemas.microsoft.com/office/drawing/2014/main" id="{D24C87AE-7CC9-504A-9C1F-DBA0A6FD9678}"/>
                </a:ext>
              </a:extLst>
            </p:cNvPr>
            <p:cNvSpPr>
              <a:spLocks noChangeShapeType="1"/>
            </p:cNvSpPr>
            <p:nvPr/>
          </p:nvSpPr>
          <p:spPr bwMode="auto">
            <a:xfrm>
              <a:off x="36517407" y="18072324"/>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5" name="Line 13">
              <a:extLst>
                <a:ext uri="{FF2B5EF4-FFF2-40B4-BE49-F238E27FC236}">
                  <a16:creationId xmlns:a16="http://schemas.microsoft.com/office/drawing/2014/main" id="{FECF7CB9-BCFE-6542-803B-88C115226868}"/>
                </a:ext>
              </a:extLst>
            </p:cNvPr>
            <p:cNvSpPr>
              <a:spLocks noChangeShapeType="1"/>
            </p:cNvSpPr>
            <p:nvPr/>
          </p:nvSpPr>
          <p:spPr bwMode="auto">
            <a:xfrm>
              <a:off x="36507716" y="17963047"/>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6" name="Line 13">
              <a:extLst>
                <a:ext uri="{FF2B5EF4-FFF2-40B4-BE49-F238E27FC236}">
                  <a16:creationId xmlns:a16="http://schemas.microsoft.com/office/drawing/2014/main" id="{F45A97C3-F45A-DF4A-88F7-E4C6304664C0}"/>
                </a:ext>
              </a:extLst>
            </p:cNvPr>
            <p:cNvSpPr>
              <a:spLocks noChangeShapeType="1"/>
            </p:cNvSpPr>
            <p:nvPr/>
          </p:nvSpPr>
          <p:spPr bwMode="auto">
            <a:xfrm>
              <a:off x="36507716" y="17863658"/>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grpSp>
      <p:sp>
        <p:nvSpPr>
          <p:cNvPr id="36" name="Rectangle 35">
            <a:extLst>
              <a:ext uri="{FF2B5EF4-FFF2-40B4-BE49-F238E27FC236}">
                <a16:creationId xmlns:a16="http://schemas.microsoft.com/office/drawing/2014/main" id="{26BC8E39-E35B-2945-93BA-E16B37E1629A}"/>
              </a:ext>
            </a:extLst>
          </p:cNvPr>
          <p:cNvSpPr/>
          <p:nvPr/>
        </p:nvSpPr>
        <p:spPr>
          <a:xfrm>
            <a:off x="0" y="0"/>
            <a:ext cx="12192000" cy="416794"/>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Hierarchy of possible fluctuations in DNA</a:t>
            </a:r>
          </a:p>
        </p:txBody>
      </p:sp>
      <p:sp>
        <p:nvSpPr>
          <p:cNvPr id="38" name="TextBox 37">
            <a:extLst>
              <a:ext uri="{FF2B5EF4-FFF2-40B4-BE49-F238E27FC236}">
                <a16:creationId xmlns:a16="http://schemas.microsoft.com/office/drawing/2014/main" id="{A13E85BF-1938-2C48-8B3A-C57C951E5BF1}"/>
              </a:ext>
            </a:extLst>
          </p:cNvPr>
          <p:cNvSpPr txBox="1"/>
          <p:nvPr/>
        </p:nvSpPr>
        <p:spPr>
          <a:xfrm>
            <a:off x="2992387" y="1068832"/>
            <a:ext cx="3688958" cy="646331"/>
          </a:xfrm>
          <a:prstGeom prst="rect">
            <a:avLst/>
          </a:prstGeom>
          <a:noFill/>
        </p:spPr>
        <p:txBody>
          <a:bodyPr wrap="square" rtlCol="0">
            <a:spAutoFit/>
          </a:bodyPr>
          <a:lstStyle/>
          <a:p>
            <a:r>
              <a:rPr lang="en-US" dirty="0">
                <a:solidFill>
                  <a:schemeClr val="bg1">
                    <a:lumMod val="50000"/>
                  </a:schemeClr>
                </a:solidFill>
              </a:rPr>
              <a:t>1) Photophysics of the dyes (nanosecond-microseconds)</a:t>
            </a:r>
          </a:p>
        </p:txBody>
      </p:sp>
      <p:sp>
        <p:nvSpPr>
          <p:cNvPr id="41" name="TextBox 40">
            <a:extLst>
              <a:ext uri="{FF2B5EF4-FFF2-40B4-BE49-F238E27FC236}">
                <a16:creationId xmlns:a16="http://schemas.microsoft.com/office/drawing/2014/main" id="{E9BC71A9-B071-C14A-9C2C-7C6BC2A6B298}"/>
              </a:ext>
            </a:extLst>
          </p:cNvPr>
          <p:cNvSpPr txBox="1"/>
          <p:nvPr/>
        </p:nvSpPr>
        <p:spPr>
          <a:xfrm>
            <a:off x="2992386" y="2216429"/>
            <a:ext cx="4152932" cy="646331"/>
          </a:xfrm>
          <a:prstGeom prst="rect">
            <a:avLst/>
          </a:prstGeom>
          <a:noFill/>
        </p:spPr>
        <p:txBody>
          <a:bodyPr wrap="none" rtlCol="0">
            <a:spAutoFit/>
          </a:bodyPr>
          <a:lstStyle/>
          <a:p>
            <a:r>
              <a:rPr lang="en-US" dirty="0">
                <a:solidFill>
                  <a:schemeClr val="bg1">
                    <a:lumMod val="50000"/>
                  </a:schemeClr>
                </a:solidFill>
              </a:rPr>
              <a:t>2) Local Stacking /Unstacking Interactions</a:t>
            </a:r>
            <a:br>
              <a:rPr lang="en-US" dirty="0">
                <a:solidFill>
                  <a:schemeClr val="bg1">
                    <a:lumMod val="50000"/>
                  </a:schemeClr>
                </a:solidFill>
              </a:rPr>
            </a:br>
            <a:r>
              <a:rPr lang="en-US" dirty="0">
                <a:solidFill>
                  <a:schemeClr val="bg1">
                    <a:lumMod val="50000"/>
                  </a:schemeClr>
                </a:solidFill>
              </a:rPr>
              <a:t>(10’s of microseconds)</a:t>
            </a:r>
          </a:p>
        </p:txBody>
      </p:sp>
      <p:sp>
        <p:nvSpPr>
          <p:cNvPr id="9" name="Freeform 8">
            <a:extLst>
              <a:ext uri="{FF2B5EF4-FFF2-40B4-BE49-F238E27FC236}">
                <a16:creationId xmlns:a16="http://schemas.microsoft.com/office/drawing/2014/main" id="{9F1C08A9-8893-5449-AC2C-4771EC555846}"/>
              </a:ext>
            </a:extLst>
          </p:cNvPr>
          <p:cNvSpPr/>
          <p:nvPr/>
        </p:nvSpPr>
        <p:spPr>
          <a:xfrm>
            <a:off x="876594" y="1332788"/>
            <a:ext cx="800320" cy="1988261"/>
          </a:xfrm>
          <a:custGeom>
            <a:avLst/>
            <a:gdLst>
              <a:gd name="connsiteX0" fmla="*/ 406106 w 837906"/>
              <a:gd name="connsiteY0" fmla="*/ 2184400 h 2184400"/>
              <a:gd name="connsiteX1" fmla="*/ 488656 w 837906"/>
              <a:gd name="connsiteY1" fmla="*/ 1879600 h 2184400"/>
              <a:gd name="connsiteX2" fmla="*/ 539456 w 837906"/>
              <a:gd name="connsiteY2" fmla="*/ 1504950 h 2184400"/>
              <a:gd name="connsiteX3" fmla="*/ 514056 w 837906"/>
              <a:gd name="connsiteY3" fmla="*/ 1212850 h 2184400"/>
              <a:gd name="connsiteX4" fmla="*/ 75906 w 837906"/>
              <a:gd name="connsiteY4" fmla="*/ 1003300 h 2184400"/>
              <a:gd name="connsiteX5" fmla="*/ 6056 w 837906"/>
              <a:gd name="connsiteY5" fmla="*/ 717550 h 2184400"/>
              <a:gd name="connsiteX6" fmla="*/ 145756 w 837906"/>
              <a:gd name="connsiteY6" fmla="*/ 596900 h 2184400"/>
              <a:gd name="connsiteX7" fmla="*/ 260056 w 837906"/>
              <a:gd name="connsiteY7" fmla="*/ 393700 h 2184400"/>
              <a:gd name="connsiteX8" fmla="*/ 387056 w 837906"/>
              <a:gd name="connsiteY8" fmla="*/ 241300 h 2184400"/>
              <a:gd name="connsiteX9" fmla="*/ 653756 w 837906"/>
              <a:gd name="connsiteY9" fmla="*/ 50800 h 2184400"/>
              <a:gd name="connsiteX10" fmla="*/ 837906 w 837906"/>
              <a:gd name="connsiteY10" fmla="*/ 0 h 2184400"/>
              <a:gd name="connsiteX11" fmla="*/ 837906 w 837906"/>
              <a:gd name="connsiteY11" fmla="*/ 0 h 218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7906" h="2184400">
                <a:moveTo>
                  <a:pt x="406106" y="2184400"/>
                </a:moveTo>
                <a:cubicBezTo>
                  <a:pt x="436268" y="2088621"/>
                  <a:pt x="466431" y="1992842"/>
                  <a:pt x="488656" y="1879600"/>
                </a:cubicBezTo>
                <a:cubicBezTo>
                  <a:pt x="510881" y="1766358"/>
                  <a:pt x="535223" y="1616075"/>
                  <a:pt x="539456" y="1504950"/>
                </a:cubicBezTo>
                <a:cubicBezTo>
                  <a:pt x="543689" y="1393825"/>
                  <a:pt x="591314" y="1296458"/>
                  <a:pt x="514056" y="1212850"/>
                </a:cubicBezTo>
                <a:cubicBezTo>
                  <a:pt x="436798" y="1129242"/>
                  <a:pt x="160573" y="1085850"/>
                  <a:pt x="75906" y="1003300"/>
                </a:cubicBezTo>
                <a:cubicBezTo>
                  <a:pt x="-8761" y="920750"/>
                  <a:pt x="-5586" y="785283"/>
                  <a:pt x="6056" y="717550"/>
                </a:cubicBezTo>
                <a:cubicBezTo>
                  <a:pt x="17698" y="649817"/>
                  <a:pt x="103423" y="650875"/>
                  <a:pt x="145756" y="596900"/>
                </a:cubicBezTo>
                <a:cubicBezTo>
                  <a:pt x="188089" y="542925"/>
                  <a:pt x="219839" y="452967"/>
                  <a:pt x="260056" y="393700"/>
                </a:cubicBezTo>
                <a:cubicBezTo>
                  <a:pt x="300273" y="334433"/>
                  <a:pt x="321439" y="298450"/>
                  <a:pt x="387056" y="241300"/>
                </a:cubicBezTo>
                <a:cubicBezTo>
                  <a:pt x="452673" y="184150"/>
                  <a:pt x="578615" y="91017"/>
                  <a:pt x="653756" y="50800"/>
                </a:cubicBezTo>
                <a:cubicBezTo>
                  <a:pt x="728897" y="10583"/>
                  <a:pt x="837906" y="0"/>
                  <a:pt x="837906" y="0"/>
                </a:cubicBezTo>
                <a:lnTo>
                  <a:pt x="837906"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4426E69C-3189-3242-B9E4-C87FC8B5470A}"/>
              </a:ext>
            </a:extLst>
          </p:cNvPr>
          <p:cNvSpPr txBox="1"/>
          <p:nvPr/>
        </p:nvSpPr>
        <p:spPr>
          <a:xfrm>
            <a:off x="2992386" y="3298939"/>
            <a:ext cx="4909677" cy="1200329"/>
          </a:xfrm>
          <a:prstGeom prst="rect">
            <a:avLst/>
          </a:prstGeom>
          <a:noFill/>
        </p:spPr>
        <p:txBody>
          <a:bodyPr wrap="none" rtlCol="0">
            <a:spAutoFit/>
          </a:bodyPr>
          <a:lstStyle/>
          <a:p>
            <a:r>
              <a:rPr lang="en-US" dirty="0"/>
              <a:t>3) </a:t>
            </a:r>
            <a:r>
              <a:rPr lang="en-US" b="1" dirty="0"/>
              <a:t>Concerted global rearrangements of the ssDNA</a:t>
            </a:r>
            <a:br>
              <a:rPr lang="en-US" b="1" dirty="0"/>
            </a:br>
            <a:r>
              <a:rPr lang="en-US" dirty="0"/>
              <a:t>(100’s microseconds - milliseconds)</a:t>
            </a:r>
            <a:br>
              <a:rPr lang="en-US" dirty="0"/>
            </a:br>
            <a:r>
              <a:rPr lang="en-US" dirty="0"/>
              <a:t>	- Collective base stacking changes</a:t>
            </a:r>
            <a:br>
              <a:rPr lang="en-US" dirty="0"/>
            </a:br>
            <a:r>
              <a:rPr lang="en-US" dirty="0"/>
              <a:t>	- Backbone conformational changes</a:t>
            </a:r>
          </a:p>
        </p:txBody>
      </p:sp>
      <p:sp>
        <p:nvSpPr>
          <p:cNvPr id="40" name="Rectangle 39">
            <a:extLst>
              <a:ext uri="{FF2B5EF4-FFF2-40B4-BE49-F238E27FC236}">
                <a16:creationId xmlns:a16="http://schemas.microsoft.com/office/drawing/2014/main" id="{952B1D2E-7547-B04C-9473-0918A3D7D965}"/>
              </a:ext>
            </a:extLst>
          </p:cNvPr>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Concerted global rearrangements of the ssDNA</a:t>
            </a:r>
            <a:endParaRPr lang="en-US" dirty="0">
              <a:latin typeface="Arial" panose="020B0604020202020204" pitchFamily="34" charset="0"/>
              <a:cs typeface="Arial" panose="020B0604020202020204" pitchFamily="34" charset="0"/>
            </a:endParaRPr>
          </a:p>
        </p:txBody>
      </p:sp>
      <p:pic>
        <p:nvPicPr>
          <p:cNvPr id="43" name="Picture 42">
            <a:extLst>
              <a:ext uri="{FF2B5EF4-FFF2-40B4-BE49-F238E27FC236}">
                <a16:creationId xmlns:a16="http://schemas.microsoft.com/office/drawing/2014/main" id="{295A87A0-BA49-7A4B-9812-57BA257CF345}"/>
              </a:ext>
            </a:extLst>
          </p:cNvPr>
          <p:cNvPicPr>
            <a:picLocks noChangeAspect="1"/>
          </p:cNvPicPr>
          <p:nvPr/>
        </p:nvPicPr>
        <p:blipFill>
          <a:blip r:embed="rId3"/>
          <a:stretch>
            <a:fillRect/>
          </a:stretch>
        </p:blipFill>
        <p:spPr>
          <a:xfrm>
            <a:off x="7782267" y="480427"/>
            <a:ext cx="3637714" cy="3812540"/>
          </a:xfrm>
          <a:prstGeom prst="rect">
            <a:avLst/>
          </a:prstGeom>
        </p:spPr>
      </p:pic>
      <p:graphicFrame>
        <p:nvGraphicFramePr>
          <p:cNvPr id="44" name="Table 43">
            <a:extLst>
              <a:ext uri="{FF2B5EF4-FFF2-40B4-BE49-F238E27FC236}">
                <a16:creationId xmlns:a16="http://schemas.microsoft.com/office/drawing/2014/main" id="{034AE656-EDB2-C349-9CCF-8D20FD93A76A}"/>
              </a:ext>
            </a:extLst>
          </p:cNvPr>
          <p:cNvGraphicFramePr>
            <a:graphicFrameLocks noGrp="1"/>
          </p:cNvGraphicFramePr>
          <p:nvPr>
            <p:extLst>
              <p:ext uri="{D42A27DB-BD31-4B8C-83A1-F6EECF244321}">
                <p14:modId xmlns:p14="http://schemas.microsoft.com/office/powerpoint/2010/main" val="1272668744"/>
              </p:ext>
            </p:extLst>
          </p:nvPr>
        </p:nvGraphicFramePr>
        <p:xfrm>
          <a:off x="7934667" y="4943903"/>
          <a:ext cx="4054750" cy="1219200"/>
        </p:xfrm>
        <a:graphic>
          <a:graphicData uri="http://schemas.openxmlformats.org/drawingml/2006/table">
            <a:tbl>
              <a:tblPr firstRow="1" firstCol="1" bandRow="1">
                <a:tableStyleId>{5C22544A-7EE6-4342-B048-85BDC9FD1C3A}</a:tableStyleId>
              </a:tblPr>
              <a:tblGrid>
                <a:gridCol w="2362683">
                  <a:extLst>
                    <a:ext uri="{9D8B030D-6E8A-4147-A177-3AD203B41FA5}">
                      <a16:colId xmlns:a16="http://schemas.microsoft.com/office/drawing/2014/main" val="1522832527"/>
                    </a:ext>
                  </a:extLst>
                </a:gridCol>
                <a:gridCol w="1692067">
                  <a:extLst>
                    <a:ext uri="{9D8B030D-6E8A-4147-A177-3AD203B41FA5}">
                      <a16:colId xmlns:a16="http://schemas.microsoft.com/office/drawing/2014/main" val="3108686686"/>
                    </a:ext>
                  </a:extLst>
                </a:gridCol>
              </a:tblGrid>
              <a:tr h="177165">
                <a:tc>
                  <a:txBody>
                    <a:bodyPr/>
                    <a:lstStyle/>
                    <a:p>
                      <a:pPr marL="0" marR="0" algn="ctr">
                        <a:spcBef>
                          <a:spcPts val="0"/>
                        </a:spcBef>
                        <a:spcAft>
                          <a:spcPts val="0"/>
                        </a:spcAft>
                      </a:pPr>
                      <a:r>
                        <a:rPr lang="en-US" sz="1600" dirty="0">
                          <a:effectLst/>
                        </a:rPr>
                        <a:t>Construct/Condition</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t</a:t>
                      </a:r>
                      <a:r>
                        <a:rPr lang="en-US" sz="1600" baseline="-25000">
                          <a:effectLst/>
                        </a:rPr>
                        <a:t>3</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45577762"/>
                  </a:ext>
                </a:extLst>
              </a:tr>
              <a:tr h="184150">
                <a:tc>
                  <a:txBody>
                    <a:bodyPr/>
                    <a:lstStyle/>
                    <a:p>
                      <a:pPr marL="0" marR="0">
                        <a:spcBef>
                          <a:spcPts val="0"/>
                        </a:spcBef>
                        <a:spcAft>
                          <a:spcPts val="0"/>
                        </a:spcAft>
                      </a:pPr>
                      <a:r>
                        <a:rPr lang="en-US" sz="1600" dirty="0">
                          <a:effectLst/>
                        </a:rPr>
                        <a:t>3’-p(dT)</a:t>
                      </a:r>
                      <a:r>
                        <a:rPr lang="en-US" sz="1600" baseline="-25000" dirty="0">
                          <a:effectLst/>
                        </a:rPr>
                        <a:t>15</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solidFill>
                            <a:srgbClr val="0432FF"/>
                          </a:solidFill>
                          <a:effectLst/>
                        </a:rPr>
                        <a:t>1.2 mSec</a:t>
                      </a:r>
                      <a:endParaRPr lang="en-US" sz="160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889218415"/>
                  </a:ext>
                </a:extLst>
              </a:tr>
              <a:tr h="177165">
                <a:tc>
                  <a:txBody>
                    <a:bodyPr/>
                    <a:lstStyle/>
                    <a:p>
                      <a:pPr marL="0" marR="0">
                        <a:spcBef>
                          <a:spcPts val="0"/>
                        </a:spcBef>
                        <a:spcAft>
                          <a:spcPts val="0"/>
                        </a:spcAft>
                      </a:pPr>
                      <a:r>
                        <a:rPr lang="en-US" sz="1600" dirty="0">
                          <a:effectLst/>
                        </a:rPr>
                        <a:t>3’-p(dT)</a:t>
                      </a:r>
                      <a:r>
                        <a:rPr lang="en-US" sz="1600" baseline="-25000" dirty="0">
                          <a:effectLst/>
                        </a:rPr>
                        <a:t>14</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432FF"/>
                          </a:solidFill>
                          <a:effectLst/>
                        </a:rPr>
                        <a:t>1.7 mSec</a:t>
                      </a:r>
                      <a:endParaRPr lang="en-US" sz="1600" dirty="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688146449"/>
                  </a:ext>
                </a:extLst>
              </a:tr>
              <a:tr h="177165">
                <a:tc>
                  <a:txBody>
                    <a:bodyPr/>
                    <a:lstStyle/>
                    <a:p>
                      <a:pPr marL="0" marR="0">
                        <a:spcBef>
                          <a:spcPts val="0"/>
                        </a:spcBef>
                        <a:spcAft>
                          <a:spcPts val="0"/>
                        </a:spcAft>
                      </a:pPr>
                      <a:r>
                        <a:rPr lang="en-US" sz="1600">
                          <a:effectLst/>
                        </a:rPr>
                        <a:t>5’-p(dT)</a:t>
                      </a:r>
                      <a:r>
                        <a:rPr lang="en-US" sz="1600" baseline="-25000">
                          <a:effectLst/>
                        </a:rPr>
                        <a:t>15</a:t>
                      </a:r>
                      <a:r>
                        <a:rPr lang="en-US" sz="1600">
                          <a:effectLst/>
                        </a:rPr>
                        <a:t> + 0.0 µM gp32</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432FF"/>
                          </a:solidFill>
                          <a:effectLst/>
                        </a:rPr>
                        <a:t>8.3 mSec</a:t>
                      </a:r>
                      <a:endParaRPr lang="en-US" sz="1600" dirty="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962800163"/>
                  </a:ext>
                </a:extLst>
              </a:tr>
              <a:tr h="184150">
                <a:tc>
                  <a:txBody>
                    <a:bodyPr/>
                    <a:lstStyle/>
                    <a:p>
                      <a:pPr marL="0" marR="0">
                        <a:spcBef>
                          <a:spcPts val="0"/>
                        </a:spcBef>
                        <a:spcAft>
                          <a:spcPts val="0"/>
                        </a:spcAft>
                      </a:pPr>
                      <a:r>
                        <a:rPr lang="en-US" sz="1600" dirty="0">
                          <a:effectLst/>
                        </a:rPr>
                        <a:t>5’-p(dT)</a:t>
                      </a:r>
                      <a:r>
                        <a:rPr lang="en-US" sz="1600" baseline="-25000" dirty="0">
                          <a:effectLst/>
                        </a:rPr>
                        <a:t>14</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432FF"/>
                          </a:solidFill>
                          <a:effectLst/>
                        </a:rPr>
                        <a:t>770.2 µSec</a:t>
                      </a:r>
                      <a:endParaRPr lang="en-US" sz="1600" dirty="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818681230"/>
                  </a:ext>
                </a:extLst>
              </a:tr>
            </a:tbl>
          </a:graphicData>
        </a:graphic>
      </p:graphicFrame>
      <p:sp>
        <p:nvSpPr>
          <p:cNvPr id="46" name="Oval 45">
            <a:extLst>
              <a:ext uri="{FF2B5EF4-FFF2-40B4-BE49-F238E27FC236}">
                <a16:creationId xmlns:a16="http://schemas.microsoft.com/office/drawing/2014/main" id="{AC00F7AE-83FC-0349-97C3-8300FCCA78AB}"/>
              </a:ext>
            </a:extLst>
          </p:cNvPr>
          <p:cNvSpPr/>
          <p:nvPr/>
        </p:nvSpPr>
        <p:spPr>
          <a:xfrm>
            <a:off x="8557016" y="1431692"/>
            <a:ext cx="1230927" cy="10951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32803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26BC8E39-E35B-2945-93BA-E16B37E1629A}"/>
              </a:ext>
            </a:extLst>
          </p:cNvPr>
          <p:cNvSpPr/>
          <p:nvPr/>
        </p:nvSpPr>
        <p:spPr>
          <a:xfrm>
            <a:off x="0" y="0"/>
            <a:ext cx="12192000" cy="416794"/>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Hierarchy of possible fluctuations in DNA</a:t>
            </a:r>
          </a:p>
        </p:txBody>
      </p:sp>
      <p:sp>
        <p:nvSpPr>
          <p:cNvPr id="38" name="TextBox 37">
            <a:extLst>
              <a:ext uri="{FF2B5EF4-FFF2-40B4-BE49-F238E27FC236}">
                <a16:creationId xmlns:a16="http://schemas.microsoft.com/office/drawing/2014/main" id="{A13E85BF-1938-2C48-8B3A-C57C951E5BF1}"/>
              </a:ext>
            </a:extLst>
          </p:cNvPr>
          <p:cNvSpPr txBox="1"/>
          <p:nvPr/>
        </p:nvSpPr>
        <p:spPr>
          <a:xfrm>
            <a:off x="2992387" y="1068832"/>
            <a:ext cx="3688958" cy="646331"/>
          </a:xfrm>
          <a:prstGeom prst="rect">
            <a:avLst/>
          </a:prstGeom>
          <a:noFill/>
        </p:spPr>
        <p:txBody>
          <a:bodyPr wrap="square" rtlCol="0">
            <a:spAutoFit/>
          </a:bodyPr>
          <a:lstStyle/>
          <a:p>
            <a:r>
              <a:rPr lang="en-US" dirty="0">
                <a:solidFill>
                  <a:schemeClr val="bg1">
                    <a:lumMod val="50000"/>
                  </a:schemeClr>
                </a:solidFill>
              </a:rPr>
              <a:t>1) Photophysics of the dyes (nanosecond-microseconds)</a:t>
            </a:r>
          </a:p>
        </p:txBody>
      </p:sp>
      <p:sp>
        <p:nvSpPr>
          <p:cNvPr id="41" name="TextBox 40">
            <a:extLst>
              <a:ext uri="{FF2B5EF4-FFF2-40B4-BE49-F238E27FC236}">
                <a16:creationId xmlns:a16="http://schemas.microsoft.com/office/drawing/2014/main" id="{E9BC71A9-B071-C14A-9C2C-7C6BC2A6B298}"/>
              </a:ext>
            </a:extLst>
          </p:cNvPr>
          <p:cNvSpPr txBox="1"/>
          <p:nvPr/>
        </p:nvSpPr>
        <p:spPr>
          <a:xfrm>
            <a:off x="2992386" y="2216429"/>
            <a:ext cx="4152932" cy="646331"/>
          </a:xfrm>
          <a:prstGeom prst="rect">
            <a:avLst/>
          </a:prstGeom>
          <a:noFill/>
        </p:spPr>
        <p:txBody>
          <a:bodyPr wrap="none" rtlCol="0">
            <a:spAutoFit/>
          </a:bodyPr>
          <a:lstStyle/>
          <a:p>
            <a:r>
              <a:rPr lang="en-US" dirty="0">
                <a:solidFill>
                  <a:schemeClr val="bg1">
                    <a:lumMod val="50000"/>
                  </a:schemeClr>
                </a:solidFill>
              </a:rPr>
              <a:t>2) Local Stacking /Unstacking Interactions</a:t>
            </a:r>
            <a:br>
              <a:rPr lang="en-US" dirty="0">
                <a:solidFill>
                  <a:schemeClr val="bg1">
                    <a:lumMod val="50000"/>
                  </a:schemeClr>
                </a:solidFill>
              </a:rPr>
            </a:br>
            <a:r>
              <a:rPr lang="en-US" dirty="0">
                <a:solidFill>
                  <a:schemeClr val="bg1">
                    <a:lumMod val="50000"/>
                  </a:schemeClr>
                </a:solidFill>
              </a:rPr>
              <a:t>(10’s of microseconds)</a:t>
            </a:r>
          </a:p>
        </p:txBody>
      </p:sp>
      <p:grpSp>
        <p:nvGrpSpPr>
          <p:cNvPr id="17" name="Group 16">
            <a:extLst>
              <a:ext uri="{FF2B5EF4-FFF2-40B4-BE49-F238E27FC236}">
                <a16:creationId xmlns:a16="http://schemas.microsoft.com/office/drawing/2014/main" id="{3006901E-9B14-A343-A9F0-E884206D4A27}"/>
              </a:ext>
            </a:extLst>
          </p:cNvPr>
          <p:cNvGrpSpPr/>
          <p:nvPr/>
        </p:nvGrpSpPr>
        <p:grpSpPr>
          <a:xfrm>
            <a:off x="792165" y="1799423"/>
            <a:ext cx="1328731" cy="3055193"/>
            <a:chOff x="792165" y="1799423"/>
            <a:chExt cx="1328731" cy="3055193"/>
          </a:xfrm>
        </p:grpSpPr>
        <p:grpSp>
          <p:nvGrpSpPr>
            <p:cNvPr id="2" name="Group 1">
              <a:extLst>
                <a:ext uri="{FF2B5EF4-FFF2-40B4-BE49-F238E27FC236}">
                  <a16:creationId xmlns:a16="http://schemas.microsoft.com/office/drawing/2014/main" id="{D40CB155-033E-2F4A-9000-D3CFEE96B8E0}"/>
                </a:ext>
              </a:extLst>
            </p:cNvPr>
            <p:cNvGrpSpPr/>
            <p:nvPr/>
          </p:nvGrpSpPr>
          <p:grpSpPr>
            <a:xfrm>
              <a:off x="792165" y="1799423"/>
              <a:ext cx="1328731" cy="3055193"/>
              <a:chOff x="36068391" y="17235670"/>
              <a:chExt cx="713666" cy="1139209"/>
            </a:xfrm>
          </p:grpSpPr>
          <p:sp>
            <p:nvSpPr>
              <p:cNvPr id="3" name="Line 1">
                <a:extLst>
                  <a:ext uri="{FF2B5EF4-FFF2-40B4-BE49-F238E27FC236}">
                    <a16:creationId xmlns:a16="http://schemas.microsoft.com/office/drawing/2014/main" id="{50E47E1B-0822-2544-8219-DF3E77339240}"/>
                  </a:ext>
                </a:extLst>
              </p:cNvPr>
              <p:cNvSpPr>
                <a:spLocks noChangeShapeType="1"/>
              </p:cNvSpPr>
              <p:nvPr/>
            </p:nvSpPr>
            <p:spPr bwMode="auto">
              <a:xfrm flipH="1">
                <a:off x="36325522" y="17804635"/>
                <a:ext cx="3014" cy="416992"/>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4" name="Line 5">
                <a:extLst>
                  <a:ext uri="{FF2B5EF4-FFF2-40B4-BE49-F238E27FC236}">
                    <a16:creationId xmlns:a16="http://schemas.microsoft.com/office/drawing/2014/main" id="{3534323F-59A3-5343-AFA1-578F0AFA5845}"/>
                  </a:ext>
                </a:extLst>
              </p:cNvPr>
              <p:cNvSpPr>
                <a:spLocks noChangeShapeType="1"/>
              </p:cNvSpPr>
              <p:nvPr/>
            </p:nvSpPr>
            <p:spPr bwMode="auto">
              <a:xfrm flipH="1">
                <a:off x="36677885" y="17809489"/>
                <a:ext cx="5931" cy="412138"/>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649" dirty="0"/>
              </a:p>
            </p:txBody>
          </p:sp>
          <p:sp>
            <p:nvSpPr>
              <p:cNvPr id="5" name="Rectangle 4">
                <a:extLst>
                  <a:ext uri="{FF2B5EF4-FFF2-40B4-BE49-F238E27FC236}">
                    <a16:creationId xmlns:a16="http://schemas.microsoft.com/office/drawing/2014/main" id="{6D5A2EE3-6FBA-6643-A2E6-9D3C6879E5E5}"/>
                  </a:ext>
                </a:extLst>
              </p:cNvPr>
              <p:cNvSpPr>
                <a:spLocks/>
              </p:cNvSpPr>
              <p:nvPr/>
            </p:nvSpPr>
            <p:spPr bwMode="auto">
              <a:xfrm>
                <a:off x="36740176" y="18314677"/>
                <a:ext cx="35" cy="60202"/>
              </a:xfrm>
              <a:prstGeom prst="rect">
                <a:avLst/>
              </a:prstGeom>
              <a:noFill/>
              <a:ln>
                <a:noFill/>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 uri="{91240B29-F687-4f45-9708-019B960494DF}">
                  <a14:hiddenLine xmlns:mc="http://schemas.openxmlformats.org/markup-compatibility/2006" xmlns:mv="urn:schemas-microsoft-com:mac:vml"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1049" dirty="0">
                  <a:solidFill>
                    <a:schemeClr val="tx1"/>
                  </a:solidFill>
                  <a:cs typeface="Gill Sans" charset="0"/>
                </a:endParaRPr>
              </a:p>
            </p:txBody>
          </p:sp>
          <p:sp>
            <p:nvSpPr>
              <p:cNvPr id="6" name="Oval 5">
                <a:extLst>
                  <a:ext uri="{FF2B5EF4-FFF2-40B4-BE49-F238E27FC236}">
                    <a16:creationId xmlns:a16="http://schemas.microsoft.com/office/drawing/2014/main" id="{71E16914-30F6-9D48-97AE-67E273C8F7D2}"/>
                  </a:ext>
                </a:extLst>
              </p:cNvPr>
              <p:cNvSpPr>
                <a:spLocks/>
              </p:cNvSpPr>
              <p:nvPr/>
            </p:nvSpPr>
            <p:spPr bwMode="auto">
              <a:xfrm rot="6540714">
                <a:off x="36631767" y="17673092"/>
                <a:ext cx="176935" cy="123645"/>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dirty="0">
                    <a:solidFill>
                      <a:srgbClr val="FFFFFF"/>
                    </a:solidFill>
                    <a:effectLst>
                      <a:outerShdw blurRad="38100" dist="38100" dir="2700000" algn="tl">
                        <a:srgbClr val="000000"/>
                      </a:outerShdw>
                    </a:effectLst>
                    <a:ea typeface="Gill Sans" charset="0"/>
                    <a:cs typeface="Gill Sans" charset="0"/>
                  </a:rPr>
                  <a:t>Cy5</a:t>
                </a:r>
              </a:p>
            </p:txBody>
          </p:sp>
          <p:sp>
            <p:nvSpPr>
              <p:cNvPr id="7" name="Line 13">
                <a:extLst>
                  <a:ext uri="{FF2B5EF4-FFF2-40B4-BE49-F238E27FC236}">
                    <a16:creationId xmlns:a16="http://schemas.microsoft.com/office/drawing/2014/main" id="{66F5C4CC-5CC4-2E4C-9AF3-FFE695DAC3DA}"/>
                  </a:ext>
                </a:extLst>
              </p:cNvPr>
              <p:cNvSpPr>
                <a:spLocks noChangeShapeType="1"/>
              </p:cNvSpPr>
              <p:nvPr/>
            </p:nvSpPr>
            <p:spPr bwMode="auto">
              <a:xfrm>
                <a:off x="36331198" y="18165452"/>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grpSp>
            <p:nvGrpSpPr>
              <p:cNvPr id="8" name="Group 7">
                <a:extLst>
                  <a:ext uri="{FF2B5EF4-FFF2-40B4-BE49-F238E27FC236}">
                    <a16:creationId xmlns:a16="http://schemas.microsoft.com/office/drawing/2014/main" id="{DB493958-4D6F-3347-9996-7D9266DB93D4}"/>
                  </a:ext>
                </a:extLst>
              </p:cNvPr>
              <p:cNvGrpSpPr/>
              <p:nvPr/>
            </p:nvGrpSpPr>
            <p:grpSpPr>
              <a:xfrm flipH="1">
                <a:off x="36068391" y="17235670"/>
                <a:ext cx="408098" cy="563901"/>
                <a:chOff x="36497734" y="17241201"/>
                <a:chExt cx="542967" cy="563901"/>
              </a:xfrm>
            </p:grpSpPr>
            <p:sp>
              <p:nvSpPr>
                <p:cNvPr id="19" name="Line 28">
                  <a:extLst>
                    <a:ext uri="{FF2B5EF4-FFF2-40B4-BE49-F238E27FC236}">
                      <a16:creationId xmlns:a16="http://schemas.microsoft.com/office/drawing/2014/main" id="{ECFB8665-F4EC-D543-B5D6-A9F622012A0A}"/>
                    </a:ext>
                  </a:extLst>
                </p:cNvPr>
                <p:cNvSpPr>
                  <a:spLocks noChangeShapeType="1"/>
                </p:cNvSpPr>
                <p:nvPr/>
              </p:nvSpPr>
              <p:spPr bwMode="auto">
                <a:xfrm>
                  <a:off x="36550493" y="17769984"/>
                  <a:ext cx="132599" cy="35118"/>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0" name="Line 28">
                  <a:extLst>
                    <a:ext uri="{FF2B5EF4-FFF2-40B4-BE49-F238E27FC236}">
                      <a16:creationId xmlns:a16="http://schemas.microsoft.com/office/drawing/2014/main" id="{889069CA-3814-834F-8506-CC1950B4821B}"/>
                    </a:ext>
                  </a:extLst>
                </p:cNvPr>
                <p:cNvSpPr>
                  <a:spLocks noChangeShapeType="1"/>
                </p:cNvSpPr>
                <p:nvPr/>
              </p:nvSpPr>
              <p:spPr bwMode="auto">
                <a:xfrm>
                  <a:off x="36518146" y="17683183"/>
                  <a:ext cx="109404" cy="2214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1" name="Line 28">
                  <a:extLst>
                    <a:ext uri="{FF2B5EF4-FFF2-40B4-BE49-F238E27FC236}">
                      <a16:creationId xmlns:a16="http://schemas.microsoft.com/office/drawing/2014/main" id="{9CC6DA5A-32EA-984A-91DA-CE66D1ED4626}"/>
                    </a:ext>
                  </a:extLst>
                </p:cNvPr>
                <p:cNvSpPr>
                  <a:spLocks noChangeShapeType="1"/>
                </p:cNvSpPr>
                <p:nvPr/>
              </p:nvSpPr>
              <p:spPr bwMode="auto">
                <a:xfrm>
                  <a:off x="36500986" y="17572596"/>
                  <a:ext cx="93935" cy="2735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2" name="Line 28">
                  <a:extLst>
                    <a:ext uri="{FF2B5EF4-FFF2-40B4-BE49-F238E27FC236}">
                      <a16:creationId xmlns:a16="http://schemas.microsoft.com/office/drawing/2014/main" id="{F82E7465-3C83-7843-A379-56C4862416E6}"/>
                    </a:ext>
                  </a:extLst>
                </p:cNvPr>
                <p:cNvSpPr>
                  <a:spLocks noChangeShapeType="1"/>
                </p:cNvSpPr>
                <p:nvPr/>
              </p:nvSpPr>
              <p:spPr bwMode="auto">
                <a:xfrm>
                  <a:off x="36724454" y="17562644"/>
                  <a:ext cx="105687" cy="4409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3" name="Line 28">
                  <a:extLst>
                    <a:ext uri="{FF2B5EF4-FFF2-40B4-BE49-F238E27FC236}">
                      <a16:creationId xmlns:a16="http://schemas.microsoft.com/office/drawing/2014/main" id="{036C40C5-A1C0-914A-99F1-415439F6D8DE}"/>
                    </a:ext>
                  </a:extLst>
                </p:cNvPr>
                <p:cNvSpPr>
                  <a:spLocks noChangeShapeType="1"/>
                </p:cNvSpPr>
                <p:nvPr/>
              </p:nvSpPr>
              <p:spPr bwMode="auto">
                <a:xfrm flipH="1">
                  <a:off x="36668618" y="17360361"/>
                  <a:ext cx="58921" cy="77678"/>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4" name="Line 28">
                  <a:extLst>
                    <a:ext uri="{FF2B5EF4-FFF2-40B4-BE49-F238E27FC236}">
                      <a16:creationId xmlns:a16="http://schemas.microsoft.com/office/drawing/2014/main" id="{B64B3B1C-0DDA-1348-B1E5-CF061F3B97E5}"/>
                    </a:ext>
                  </a:extLst>
                </p:cNvPr>
                <p:cNvSpPr>
                  <a:spLocks noChangeShapeType="1"/>
                </p:cNvSpPr>
                <p:nvPr/>
              </p:nvSpPr>
              <p:spPr bwMode="auto">
                <a:xfrm flipH="1" flipV="1">
                  <a:off x="36884601" y="17436819"/>
                  <a:ext cx="138041" cy="20523"/>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5" name="Line 28">
                  <a:extLst>
                    <a:ext uri="{FF2B5EF4-FFF2-40B4-BE49-F238E27FC236}">
                      <a16:creationId xmlns:a16="http://schemas.microsoft.com/office/drawing/2014/main" id="{E5417761-74B9-264D-955C-A3DE36011B47}"/>
                    </a:ext>
                  </a:extLst>
                </p:cNvPr>
                <p:cNvSpPr>
                  <a:spLocks noChangeShapeType="1"/>
                </p:cNvSpPr>
                <p:nvPr/>
              </p:nvSpPr>
              <p:spPr bwMode="auto">
                <a:xfrm flipH="1" flipV="1">
                  <a:off x="36922841" y="17511175"/>
                  <a:ext cx="117860" cy="1431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6" name="Line 28">
                  <a:extLst>
                    <a:ext uri="{FF2B5EF4-FFF2-40B4-BE49-F238E27FC236}">
                      <a16:creationId xmlns:a16="http://schemas.microsoft.com/office/drawing/2014/main" id="{525B8287-1BE6-C643-9352-6A29FB769DEB}"/>
                    </a:ext>
                  </a:extLst>
                </p:cNvPr>
                <p:cNvSpPr>
                  <a:spLocks noChangeShapeType="1"/>
                </p:cNvSpPr>
                <p:nvPr/>
              </p:nvSpPr>
              <p:spPr bwMode="auto">
                <a:xfrm>
                  <a:off x="36727540" y="17494515"/>
                  <a:ext cx="125124" cy="38208"/>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7" name="Line 28">
                  <a:extLst>
                    <a:ext uri="{FF2B5EF4-FFF2-40B4-BE49-F238E27FC236}">
                      <a16:creationId xmlns:a16="http://schemas.microsoft.com/office/drawing/2014/main" id="{FCB650AE-92ED-D946-9BA7-08573399FCD1}"/>
                    </a:ext>
                  </a:extLst>
                </p:cNvPr>
                <p:cNvSpPr>
                  <a:spLocks noChangeShapeType="1"/>
                </p:cNvSpPr>
                <p:nvPr/>
              </p:nvSpPr>
              <p:spPr bwMode="auto">
                <a:xfrm>
                  <a:off x="36610634" y="17650645"/>
                  <a:ext cx="160816" cy="3122"/>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8" name="Line 28">
                  <a:extLst>
                    <a:ext uri="{FF2B5EF4-FFF2-40B4-BE49-F238E27FC236}">
                      <a16:creationId xmlns:a16="http://schemas.microsoft.com/office/drawing/2014/main" id="{558C9D8B-EEB2-BB4B-AF52-FBD26A5A9882}"/>
                    </a:ext>
                  </a:extLst>
                </p:cNvPr>
                <p:cNvSpPr>
                  <a:spLocks noChangeShapeType="1"/>
                </p:cNvSpPr>
                <p:nvPr/>
              </p:nvSpPr>
              <p:spPr bwMode="auto">
                <a:xfrm flipV="1">
                  <a:off x="36546461" y="17311974"/>
                  <a:ext cx="5071" cy="5267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9" name="Line 28">
                  <a:extLst>
                    <a:ext uri="{FF2B5EF4-FFF2-40B4-BE49-F238E27FC236}">
                      <a16:creationId xmlns:a16="http://schemas.microsoft.com/office/drawing/2014/main" id="{88DCF201-AB54-BA4A-AAE4-1BA16D229861}"/>
                    </a:ext>
                  </a:extLst>
                </p:cNvPr>
                <p:cNvSpPr>
                  <a:spLocks noChangeShapeType="1"/>
                </p:cNvSpPr>
                <p:nvPr/>
              </p:nvSpPr>
              <p:spPr bwMode="auto">
                <a:xfrm flipV="1">
                  <a:off x="36707348" y="17275158"/>
                  <a:ext cx="43329" cy="65562"/>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0" name="Line 28">
                  <a:extLst>
                    <a:ext uri="{FF2B5EF4-FFF2-40B4-BE49-F238E27FC236}">
                      <a16:creationId xmlns:a16="http://schemas.microsoft.com/office/drawing/2014/main" id="{2B757F46-3F7F-924D-95A6-B300FB8E0183}"/>
                    </a:ext>
                  </a:extLst>
                </p:cNvPr>
                <p:cNvSpPr>
                  <a:spLocks noChangeShapeType="1"/>
                </p:cNvSpPr>
                <p:nvPr/>
              </p:nvSpPr>
              <p:spPr bwMode="auto">
                <a:xfrm flipH="1">
                  <a:off x="36619264" y="17266097"/>
                  <a:ext cx="8287" cy="59318"/>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1" name="Line 28">
                  <a:extLst>
                    <a:ext uri="{FF2B5EF4-FFF2-40B4-BE49-F238E27FC236}">
                      <a16:creationId xmlns:a16="http://schemas.microsoft.com/office/drawing/2014/main" id="{24640091-C42E-D449-8DB7-2AB6C2B77462}"/>
                    </a:ext>
                  </a:extLst>
                </p:cNvPr>
                <p:cNvSpPr>
                  <a:spLocks noChangeShapeType="1"/>
                </p:cNvSpPr>
                <p:nvPr/>
              </p:nvSpPr>
              <p:spPr bwMode="auto">
                <a:xfrm>
                  <a:off x="36497734" y="17241201"/>
                  <a:ext cx="11215" cy="5018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2" name="Line 28">
                  <a:extLst>
                    <a:ext uri="{FF2B5EF4-FFF2-40B4-BE49-F238E27FC236}">
                      <a16:creationId xmlns:a16="http://schemas.microsoft.com/office/drawing/2014/main" id="{261EC7ED-E1B1-2B4B-AD34-000DBA5F499B}"/>
                    </a:ext>
                  </a:extLst>
                </p:cNvPr>
                <p:cNvSpPr>
                  <a:spLocks noChangeShapeType="1"/>
                </p:cNvSpPr>
                <p:nvPr/>
              </p:nvSpPr>
              <p:spPr bwMode="auto">
                <a:xfrm flipH="1">
                  <a:off x="36803522" y="17380705"/>
                  <a:ext cx="135195" cy="2516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3" name="Line 28">
                  <a:extLst>
                    <a:ext uri="{FF2B5EF4-FFF2-40B4-BE49-F238E27FC236}">
                      <a16:creationId xmlns:a16="http://schemas.microsoft.com/office/drawing/2014/main" id="{19955EBA-BF1E-0440-A13A-E2358A05EE5F}"/>
                    </a:ext>
                  </a:extLst>
                </p:cNvPr>
                <p:cNvSpPr>
                  <a:spLocks noChangeShapeType="1"/>
                </p:cNvSpPr>
                <p:nvPr/>
              </p:nvSpPr>
              <p:spPr bwMode="auto">
                <a:xfrm flipH="1">
                  <a:off x="36792126" y="17306294"/>
                  <a:ext cx="57285" cy="68605"/>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grpSp>
          <p:sp>
            <p:nvSpPr>
              <p:cNvPr id="10" name="Line 13">
                <a:extLst>
                  <a:ext uri="{FF2B5EF4-FFF2-40B4-BE49-F238E27FC236}">
                    <a16:creationId xmlns:a16="http://schemas.microsoft.com/office/drawing/2014/main" id="{17149E63-0B65-8F40-B2A5-CFE49967D194}"/>
                  </a:ext>
                </a:extLst>
              </p:cNvPr>
              <p:cNvSpPr>
                <a:spLocks noChangeShapeType="1"/>
              </p:cNvSpPr>
              <p:nvPr/>
            </p:nvSpPr>
            <p:spPr bwMode="auto">
              <a:xfrm>
                <a:off x="36340229" y="18067821"/>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11" name="Line 13">
                <a:extLst>
                  <a:ext uri="{FF2B5EF4-FFF2-40B4-BE49-F238E27FC236}">
                    <a16:creationId xmlns:a16="http://schemas.microsoft.com/office/drawing/2014/main" id="{44A122E6-FAE4-8048-BB6B-B22207CBAD38}"/>
                  </a:ext>
                </a:extLst>
              </p:cNvPr>
              <p:cNvSpPr>
                <a:spLocks noChangeShapeType="1"/>
              </p:cNvSpPr>
              <p:nvPr/>
            </p:nvSpPr>
            <p:spPr bwMode="auto">
              <a:xfrm>
                <a:off x="36340229" y="17963047"/>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12" name="Line 13">
                <a:extLst>
                  <a:ext uri="{FF2B5EF4-FFF2-40B4-BE49-F238E27FC236}">
                    <a16:creationId xmlns:a16="http://schemas.microsoft.com/office/drawing/2014/main" id="{9C773B2C-E5A3-9D41-9F1E-A2AF53452599}"/>
                  </a:ext>
                </a:extLst>
              </p:cNvPr>
              <p:cNvSpPr>
                <a:spLocks noChangeShapeType="1"/>
              </p:cNvSpPr>
              <p:nvPr/>
            </p:nvSpPr>
            <p:spPr bwMode="auto">
              <a:xfrm>
                <a:off x="36331198" y="17863658"/>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3" name="Line 13">
                <a:extLst>
                  <a:ext uri="{FF2B5EF4-FFF2-40B4-BE49-F238E27FC236}">
                    <a16:creationId xmlns:a16="http://schemas.microsoft.com/office/drawing/2014/main" id="{F9CD1846-FF90-6F49-9ECF-206D7A016000}"/>
                  </a:ext>
                </a:extLst>
              </p:cNvPr>
              <p:cNvSpPr>
                <a:spLocks noChangeShapeType="1"/>
              </p:cNvSpPr>
              <p:nvPr/>
            </p:nvSpPr>
            <p:spPr bwMode="auto">
              <a:xfrm>
                <a:off x="36506805" y="18165452"/>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14" name="Line 13">
                <a:extLst>
                  <a:ext uri="{FF2B5EF4-FFF2-40B4-BE49-F238E27FC236}">
                    <a16:creationId xmlns:a16="http://schemas.microsoft.com/office/drawing/2014/main" id="{D24C87AE-7CC9-504A-9C1F-DBA0A6FD9678}"/>
                  </a:ext>
                </a:extLst>
              </p:cNvPr>
              <p:cNvSpPr>
                <a:spLocks noChangeShapeType="1"/>
              </p:cNvSpPr>
              <p:nvPr/>
            </p:nvSpPr>
            <p:spPr bwMode="auto">
              <a:xfrm>
                <a:off x="36517407" y="18072324"/>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5" name="Line 13">
                <a:extLst>
                  <a:ext uri="{FF2B5EF4-FFF2-40B4-BE49-F238E27FC236}">
                    <a16:creationId xmlns:a16="http://schemas.microsoft.com/office/drawing/2014/main" id="{FECF7CB9-BCFE-6542-803B-88C115226868}"/>
                  </a:ext>
                </a:extLst>
              </p:cNvPr>
              <p:cNvSpPr>
                <a:spLocks noChangeShapeType="1"/>
              </p:cNvSpPr>
              <p:nvPr/>
            </p:nvSpPr>
            <p:spPr bwMode="auto">
              <a:xfrm>
                <a:off x="36507716" y="17963047"/>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6" name="Line 13">
                <a:extLst>
                  <a:ext uri="{FF2B5EF4-FFF2-40B4-BE49-F238E27FC236}">
                    <a16:creationId xmlns:a16="http://schemas.microsoft.com/office/drawing/2014/main" id="{F45A97C3-F45A-DF4A-88F7-E4C6304664C0}"/>
                  </a:ext>
                </a:extLst>
              </p:cNvPr>
              <p:cNvSpPr>
                <a:spLocks noChangeShapeType="1"/>
              </p:cNvSpPr>
              <p:nvPr/>
            </p:nvSpPr>
            <p:spPr bwMode="auto">
              <a:xfrm>
                <a:off x="36507716" y="17863658"/>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grpSp>
        <p:sp>
          <p:nvSpPr>
            <p:cNvPr id="9" name="Freeform 8">
              <a:extLst>
                <a:ext uri="{FF2B5EF4-FFF2-40B4-BE49-F238E27FC236}">
                  <a16:creationId xmlns:a16="http://schemas.microsoft.com/office/drawing/2014/main" id="{9F1C08A9-8893-5449-AC2C-4771EC555846}"/>
                </a:ext>
              </a:extLst>
            </p:cNvPr>
            <p:cNvSpPr/>
            <p:nvPr/>
          </p:nvSpPr>
          <p:spPr>
            <a:xfrm>
              <a:off x="934872" y="1925146"/>
              <a:ext cx="742042" cy="1395903"/>
            </a:xfrm>
            <a:custGeom>
              <a:avLst/>
              <a:gdLst>
                <a:gd name="connsiteX0" fmla="*/ 406106 w 837906"/>
                <a:gd name="connsiteY0" fmla="*/ 2184400 h 2184400"/>
                <a:gd name="connsiteX1" fmla="*/ 488656 w 837906"/>
                <a:gd name="connsiteY1" fmla="*/ 1879600 h 2184400"/>
                <a:gd name="connsiteX2" fmla="*/ 539456 w 837906"/>
                <a:gd name="connsiteY2" fmla="*/ 1504950 h 2184400"/>
                <a:gd name="connsiteX3" fmla="*/ 514056 w 837906"/>
                <a:gd name="connsiteY3" fmla="*/ 1212850 h 2184400"/>
                <a:gd name="connsiteX4" fmla="*/ 75906 w 837906"/>
                <a:gd name="connsiteY4" fmla="*/ 1003300 h 2184400"/>
                <a:gd name="connsiteX5" fmla="*/ 6056 w 837906"/>
                <a:gd name="connsiteY5" fmla="*/ 717550 h 2184400"/>
                <a:gd name="connsiteX6" fmla="*/ 145756 w 837906"/>
                <a:gd name="connsiteY6" fmla="*/ 596900 h 2184400"/>
                <a:gd name="connsiteX7" fmla="*/ 260056 w 837906"/>
                <a:gd name="connsiteY7" fmla="*/ 393700 h 2184400"/>
                <a:gd name="connsiteX8" fmla="*/ 387056 w 837906"/>
                <a:gd name="connsiteY8" fmla="*/ 241300 h 2184400"/>
                <a:gd name="connsiteX9" fmla="*/ 653756 w 837906"/>
                <a:gd name="connsiteY9" fmla="*/ 50800 h 2184400"/>
                <a:gd name="connsiteX10" fmla="*/ 837906 w 837906"/>
                <a:gd name="connsiteY10" fmla="*/ 0 h 2184400"/>
                <a:gd name="connsiteX11" fmla="*/ 837906 w 837906"/>
                <a:gd name="connsiteY11" fmla="*/ 0 h 218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7906" h="2184400">
                  <a:moveTo>
                    <a:pt x="406106" y="2184400"/>
                  </a:moveTo>
                  <a:cubicBezTo>
                    <a:pt x="436268" y="2088621"/>
                    <a:pt x="466431" y="1992842"/>
                    <a:pt x="488656" y="1879600"/>
                  </a:cubicBezTo>
                  <a:cubicBezTo>
                    <a:pt x="510881" y="1766358"/>
                    <a:pt x="535223" y="1616075"/>
                    <a:pt x="539456" y="1504950"/>
                  </a:cubicBezTo>
                  <a:cubicBezTo>
                    <a:pt x="543689" y="1393825"/>
                    <a:pt x="591314" y="1296458"/>
                    <a:pt x="514056" y="1212850"/>
                  </a:cubicBezTo>
                  <a:cubicBezTo>
                    <a:pt x="436798" y="1129242"/>
                    <a:pt x="160573" y="1085850"/>
                    <a:pt x="75906" y="1003300"/>
                  </a:cubicBezTo>
                  <a:cubicBezTo>
                    <a:pt x="-8761" y="920750"/>
                    <a:pt x="-5586" y="785283"/>
                    <a:pt x="6056" y="717550"/>
                  </a:cubicBezTo>
                  <a:cubicBezTo>
                    <a:pt x="17698" y="649817"/>
                    <a:pt x="103423" y="650875"/>
                    <a:pt x="145756" y="596900"/>
                  </a:cubicBezTo>
                  <a:cubicBezTo>
                    <a:pt x="188089" y="542925"/>
                    <a:pt x="219839" y="452967"/>
                    <a:pt x="260056" y="393700"/>
                  </a:cubicBezTo>
                  <a:cubicBezTo>
                    <a:pt x="300273" y="334433"/>
                    <a:pt x="321439" y="298450"/>
                    <a:pt x="387056" y="241300"/>
                  </a:cubicBezTo>
                  <a:cubicBezTo>
                    <a:pt x="452673" y="184150"/>
                    <a:pt x="578615" y="91017"/>
                    <a:pt x="653756" y="50800"/>
                  </a:cubicBezTo>
                  <a:cubicBezTo>
                    <a:pt x="728897" y="10583"/>
                    <a:pt x="837906" y="0"/>
                    <a:pt x="837906" y="0"/>
                  </a:cubicBezTo>
                  <a:lnTo>
                    <a:pt x="837906"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7" name="Oval 36">
            <a:extLst>
              <a:ext uri="{FF2B5EF4-FFF2-40B4-BE49-F238E27FC236}">
                <a16:creationId xmlns:a16="http://schemas.microsoft.com/office/drawing/2014/main" id="{DFA12425-F033-1440-8044-3C09B830F5CD}"/>
              </a:ext>
            </a:extLst>
          </p:cNvPr>
          <p:cNvSpPr>
            <a:spLocks/>
          </p:cNvSpPr>
          <p:nvPr/>
        </p:nvSpPr>
        <p:spPr bwMode="auto">
          <a:xfrm rot="1590815" flipH="1">
            <a:off x="1571641" y="1895627"/>
            <a:ext cx="535448" cy="259840"/>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dirty="0">
                <a:solidFill>
                  <a:srgbClr val="FFFFFF"/>
                </a:solidFill>
                <a:effectLst>
                  <a:outerShdw blurRad="38100" dist="38100" dir="2700000" algn="tl">
                    <a:srgbClr val="000000"/>
                  </a:outerShdw>
                </a:effectLst>
                <a:ea typeface="Gill Sans" charset="0"/>
                <a:cs typeface="Gill Sans" charset="0"/>
              </a:rPr>
              <a:t>Cy3</a:t>
            </a:r>
          </a:p>
        </p:txBody>
      </p:sp>
      <p:sp>
        <p:nvSpPr>
          <p:cNvPr id="39" name="Rectangle 38">
            <a:extLst>
              <a:ext uri="{FF2B5EF4-FFF2-40B4-BE49-F238E27FC236}">
                <a16:creationId xmlns:a16="http://schemas.microsoft.com/office/drawing/2014/main" id="{F82F62BB-8783-3C48-80AB-1DA157B22D8B}"/>
              </a:ext>
            </a:extLst>
          </p:cNvPr>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Concerted global rearrangements of the ssDNA</a:t>
            </a:r>
            <a:endParaRPr lang="en-US"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CE2147F0-DD9D-6047-B37D-2D1A40169DEF}"/>
              </a:ext>
            </a:extLst>
          </p:cNvPr>
          <p:cNvSpPr txBox="1"/>
          <p:nvPr/>
        </p:nvSpPr>
        <p:spPr>
          <a:xfrm>
            <a:off x="2992386" y="3298939"/>
            <a:ext cx="4909677" cy="1200329"/>
          </a:xfrm>
          <a:prstGeom prst="rect">
            <a:avLst/>
          </a:prstGeom>
          <a:noFill/>
        </p:spPr>
        <p:txBody>
          <a:bodyPr wrap="none" rtlCol="0">
            <a:spAutoFit/>
          </a:bodyPr>
          <a:lstStyle/>
          <a:p>
            <a:r>
              <a:rPr lang="en-US" dirty="0"/>
              <a:t>3) </a:t>
            </a:r>
            <a:r>
              <a:rPr lang="en-US" b="1" dirty="0"/>
              <a:t>Concerted global rearrangements of the ssDNA</a:t>
            </a:r>
            <a:br>
              <a:rPr lang="en-US" b="1" dirty="0"/>
            </a:br>
            <a:r>
              <a:rPr lang="en-US" dirty="0"/>
              <a:t>(100’s microseconds - milliseconds)</a:t>
            </a:r>
            <a:br>
              <a:rPr lang="en-US" dirty="0"/>
            </a:br>
            <a:r>
              <a:rPr lang="en-US" dirty="0"/>
              <a:t>	- Collective base stacking changes</a:t>
            </a:r>
            <a:br>
              <a:rPr lang="en-US" dirty="0"/>
            </a:br>
            <a:r>
              <a:rPr lang="en-US" dirty="0"/>
              <a:t>	- Backbone conformational changes</a:t>
            </a:r>
          </a:p>
        </p:txBody>
      </p:sp>
      <p:pic>
        <p:nvPicPr>
          <p:cNvPr id="42" name="Picture 41">
            <a:extLst>
              <a:ext uri="{FF2B5EF4-FFF2-40B4-BE49-F238E27FC236}">
                <a16:creationId xmlns:a16="http://schemas.microsoft.com/office/drawing/2014/main" id="{7737D256-4A1B-2E46-BBC9-43E7B2BEE6C5}"/>
              </a:ext>
            </a:extLst>
          </p:cNvPr>
          <p:cNvPicPr>
            <a:picLocks noChangeAspect="1"/>
          </p:cNvPicPr>
          <p:nvPr/>
        </p:nvPicPr>
        <p:blipFill>
          <a:blip r:embed="rId3"/>
          <a:stretch>
            <a:fillRect/>
          </a:stretch>
        </p:blipFill>
        <p:spPr>
          <a:xfrm>
            <a:off x="7782267" y="480427"/>
            <a:ext cx="3637714" cy="3812540"/>
          </a:xfrm>
          <a:prstGeom prst="rect">
            <a:avLst/>
          </a:prstGeom>
        </p:spPr>
      </p:pic>
      <p:graphicFrame>
        <p:nvGraphicFramePr>
          <p:cNvPr id="43" name="Table 42">
            <a:extLst>
              <a:ext uri="{FF2B5EF4-FFF2-40B4-BE49-F238E27FC236}">
                <a16:creationId xmlns:a16="http://schemas.microsoft.com/office/drawing/2014/main" id="{DBB1134B-6479-EE46-A1A0-CBF5C6500C88}"/>
              </a:ext>
            </a:extLst>
          </p:cNvPr>
          <p:cNvGraphicFramePr>
            <a:graphicFrameLocks noGrp="1"/>
          </p:cNvGraphicFramePr>
          <p:nvPr>
            <p:extLst>
              <p:ext uri="{D42A27DB-BD31-4B8C-83A1-F6EECF244321}">
                <p14:modId xmlns:p14="http://schemas.microsoft.com/office/powerpoint/2010/main" val="388262598"/>
              </p:ext>
            </p:extLst>
          </p:nvPr>
        </p:nvGraphicFramePr>
        <p:xfrm>
          <a:off x="7934667" y="4943903"/>
          <a:ext cx="4054750" cy="1219200"/>
        </p:xfrm>
        <a:graphic>
          <a:graphicData uri="http://schemas.openxmlformats.org/drawingml/2006/table">
            <a:tbl>
              <a:tblPr firstRow="1" firstCol="1" bandRow="1">
                <a:tableStyleId>{5C22544A-7EE6-4342-B048-85BDC9FD1C3A}</a:tableStyleId>
              </a:tblPr>
              <a:tblGrid>
                <a:gridCol w="2362683">
                  <a:extLst>
                    <a:ext uri="{9D8B030D-6E8A-4147-A177-3AD203B41FA5}">
                      <a16:colId xmlns:a16="http://schemas.microsoft.com/office/drawing/2014/main" val="1522832527"/>
                    </a:ext>
                  </a:extLst>
                </a:gridCol>
                <a:gridCol w="1692067">
                  <a:extLst>
                    <a:ext uri="{9D8B030D-6E8A-4147-A177-3AD203B41FA5}">
                      <a16:colId xmlns:a16="http://schemas.microsoft.com/office/drawing/2014/main" val="3108686686"/>
                    </a:ext>
                  </a:extLst>
                </a:gridCol>
              </a:tblGrid>
              <a:tr h="177165">
                <a:tc>
                  <a:txBody>
                    <a:bodyPr/>
                    <a:lstStyle/>
                    <a:p>
                      <a:pPr marL="0" marR="0" algn="ctr">
                        <a:spcBef>
                          <a:spcPts val="0"/>
                        </a:spcBef>
                        <a:spcAft>
                          <a:spcPts val="0"/>
                        </a:spcAft>
                      </a:pPr>
                      <a:r>
                        <a:rPr lang="en-US" sz="1600" dirty="0">
                          <a:effectLst/>
                        </a:rPr>
                        <a:t>Construct/Condition</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t</a:t>
                      </a:r>
                      <a:r>
                        <a:rPr lang="en-US" sz="1600" baseline="-25000">
                          <a:effectLst/>
                        </a:rPr>
                        <a:t>3</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45577762"/>
                  </a:ext>
                </a:extLst>
              </a:tr>
              <a:tr h="184150">
                <a:tc>
                  <a:txBody>
                    <a:bodyPr/>
                    <a:lstStyle/>
                    <a:p>
                      <a:pPr marL="0" marR="0">
                        <a:spcBef>
                          <a:spcPts val="0"/>
                        </a:spcBef>
                        <a:spcAft>
                          <a:spcPts val="0"/>
                        </a:spcAft>
                      </a:pPr>
                      <a:r>
                        <a:rPr lang="en-US" sz="1600" dirty="0">
                          <a:effectLst/>
                        </a:rPr>
                        <a:t>3’-p(dT)</a:t>
                      </a:r>
                      <a:r>
                        <a:rPr lang="en-US" sz="1600" baseline="-25000" dirty="0">
                          <a:effectLst/>
                        </a:rPr>
                        <a:t>15</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solidFill>
                            <a:srgbClr val="0432FF"/>
                          </a:solidFill>
                          <a:effectLst/>
                        </a:rPr>
                        <a:t>1.2 mSec</a:t>
                      </a:r>
                      <a:endParaRPr lang="en-US" sz="160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889218415"/>
                  </a:ext>
                </a:extLst>
              </a:tr>
              <a:tr h="177165">
                <a:tc>
                  <a:txBody>
                    <a:bodyPr/>
                    <a:lstStyle/>
                    <a:p>
                      <a:pPr marL="0" marR="0">
                        <a:spcBef>
                          <a:spcPts val="0"/>
                        </a:spcBef>
                        <a:spcAft>
                          <a:spcPts val="0"/>
                        </a:spcAft>
                      </a:pPr>
                      <a:r>
                        <a:rPr lang="en-US" sz="1600" dirty="0">
                          <a:effectLst/>
                        </a:rPr>
                        <a:t>3’-p(dT)</a:t>
                      </a:r>
                      <a:r>
                        <a:rPr lang="en-US" sz="1600" baseline="-25000" dirty="0">
                          <a:effectLst/>
                        </a:rPr>
                        <a:t>14</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432FF"/>
                          </a:solidFill>
                          <a:effectLst/>
                        </a:rPr>
                        <a:t>1.7 mSec</a:t>
                      </a:r>
                      <a:endParaRPr lang="en-US" sz="1600" dirty="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688146449"/>
                  </a:ext>
                </a:extLst>
              </a:tr>
              <a:tr h="177165">
                <a:tc>
                  <a:txBody>
                    <a:bodyPr/>
                    <a:lstStyle/>
                    <a:p>
                      <a:pPr marL="0" marR="0">
                        <a:spcBef>
                          <a:spcPts val="0"/>
                        </a:spcBef>
                        <a:spcAft>
                          <a:spcPts val="0"/>
                        </a:spcAft>
                      </a:pPr>
                      <a:r>
                        <a:rPr lang="en-US" sz="1600">
                          <a:effectLst/>
                        </a:rPr>
                        <a:t>5’-p(dT)</a:t>
                      </a:r>
                      <a:r>
                        <a:rPr lang="en-US" sz="1600" baseline="-25000">
                          <a:effectLst/>
                        </a:rPr>
                        <a:t>15</a:t>
                      </a:r>
                      <a:r>
                        <a:rPr lang="en-US" sz="1600">
                          <a:effectLst/>
                        </a:rPr>
                        <a:t> + 0.0 µM gp32</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432FF"/>
                          </a:solidFill>
                          <a:effectLst/>
                        </a:rPr>
                        <a:t>8.3 mSec</a:t>
                      </a:r>
                      <a:endParaRPr lang="en-US" sz="1600" dirty="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962800163"/>
                  </a:ext>
                </a:extLst>
              </a:tr>
              <a:tr h="184150">
                <a:tc>
                  <a:txBody>
                    <a:bodyPr/>
                    <a:lstStyle/>
                    <a:p>
                      <a:pPr marL="0" marR="0">
                        <a:spcBef>
                          <a:spcPts val="0"/>
                        </a:spcBef>
                        <a:spcAft>
                          <a:spcPts val="0"/>
                        </a:spcAft>
                      </a:pPr>
                      <a:r>
                        <a:rPr lang="en-US" sz="1600" dirty="0">
                          <a:effectLst/>
                        </a:rPr>
                        <a:t>5’-p(dT)</a:t>
                      </a:r>
                      <a:r>
                        <a:rPr lang="en-US" sz="1600" baseline="-25000" dirty="0">
                          <a:effectLst/>
                        </a:rPr>
                        <a:t>14</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432FF"/>
                          </a:solidFill>
                          <a:effectLst/>
                        </a:rPr>
                        <a:t>770.2 µSec</a:t>
                      </a:r>
                      <a:endParaRPr lang="en-US" sz="1600" dirty="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818681230"/>
                  </a:ext>
                </a:extLst>
              </a:tr>
            </a:tbl>
          </a:graphicData>
        </a:graphic>
      </p:graphicFrame>
      <p:sp>
        <p:nvSpPr>
          <p:cNvPr id="44" name="Oval 43">
            <a:extLst>
              <a:ext uri="{FF2B5EF4-FFF2-40B4-BE49-F238E27FC236}">
                <a16:creationId xmlns:a16="http://schemas.microsoft.com/office/drawing/2014/main" id="{E9A16A7D-102A-504E-B91C-BA0D8B8449C5}"/>
              </a:ext>
            </a:extLst>
          </p:cNvPr>
          <p:cNvSpPr/>
          <p:nvPr/>
        </p:nvSpPr>
        <p:spPr>
          <a:xfrm>
            <a:off x="8557016" y="1431692"/>
            <a:ext cx="1230927" cy="10951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73771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40CB155-033E-2F4A-9000-D3CFEE96B8E0}"/>
              </a:ext>
            </a:extLst>
          </p:cNvPr>
          <p:cNvGrpSpPr/>
          <p:nvPr/>
        </p:nvGrpSpPr>
        <p:grpSpPr>
          <a:xfrm>
            <a:off x="658732" y="1094282"/>
            <a:ext cx="1462190" cy="3760333"/>
            <a:chOff x="35996869" y="16972740"/>
            <a:chExt cx="785188" cy="1402139"/>
          </a:xfrm>
        </p:grpSpPr>
        <p:sp>
          <p:nvSpPr>
            <p:cNvPr id="3" name="Line 1">
              <a:extLst>
                <a:ext uri="{FF2B5EF4-FFF2-40B4-BE49-F238E27FC236}">
                  <a16:creationId xmlns:a16="http://schemas.microsoft.com/office/drawing/2014/main" id="{50E47E1B-0822-2544-8219-DF3E77339240}"/>
                </a:ext>
              </a:extLst>
            </p:cNvPr>
            <p:cNvSpPr>
              <a:spLocks noChangeShapeType="1"/>
            </p:cNvSpPr>
            <p:nvPr/>
          </p:nvSpPr>
          <p:spPr bwMode="auto">
            <a:xfrm flipH="1">
              <a:off x="36325522" y="17804635"/>
              <a:ext cx="3014" cy="416992"/>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4" name="Line 5">
              <a:extLst>
                <a:ext uri="{FF2B5EF4-FFF2-40B4-BE49-F238E27FC236}">
                  <a16:creationId xmlns:a16="http://schemas.microsoft.com/office/drawing/2014/main" id="{3534323F-59A3-5343-AFA1-578F0AFA5845}"/>
                </a:ext>
              </a:extLst>
            </p:cNvPr>
            <p:cNvSpPr>
              <a:spLocks noChangeShapeType="1"/>
            </p:cNvSpPr>
            <p:nvPr/>
          </p:nvSpPr>
          <p:spPr bwMode="auto">
            <a:xfrm flipH="1">
              <a:off x="36677885" y="17809489"/>
              <a:ext cx="5931" cy="412138"/>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649" dirty="0"/>
            </a:p>
          </p:txBody>
        </p:sp>
        <p:sp>
          <p:nvSpPr>
            <p:cNvPr id="5" name="Rectangle 4">
              <a:extLst>
                <a:ext uri="{FF2B5EF4-FFF2-40B4-BE49-F238E27FC236}">
                  <a16:creationId xmlns:a16="http://schemas.microsoft.com/office/drawing/2014/main" id="{6D5A2EE3-6FBA-6643-A2E6-9D3C6879E5E5}"/>
                </a:ext>
              </a:extLst>
            </p:cNvPr>
            <p:cNvSpPr>
              <a:spLocks/>
            </p:cNvSpPr>
            <p:nvPr/>
          </p:nvSpPr>
          <p:spPr bwMode="auto">
            <a:xfrm>
              <a:off x="36740176" y="18314677"/>
              <a:ext cx="35" cy="60202"/>
            </a:xfrm>
            <a:prstGeom prst="rect">
              <a:avLst/>
            </a:prstGeom>
            <a:noFill/>
            <a:ln>
              <a:noFill/>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 uri="{91240B29-F687-4f45-9708-019B960494DF}">
                <a14:hiddenLine xmlns:mc="http://schemas.openxmlformats.org/markup-compatibility/2006" xmlns:mv="urn:schemas-microsoft-com:mac:vml"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1049" dirty="0">
                <a:solidFill>
                  <a:schemeClr val="tx1"/>
                </a:solidFill>
                <a:cs typeface="Gill Sans" charset="0"/>
              </a:endParaRPr>
            </a:p>
          </p:txBody>
        </p:sp>
        <p:sp>
          <p:nvSpPr>
            <p:cNvPr id="6" name="Oval 5">
              <a:extLst>
                <a:ext uri="{FF2B5EF4-FFF2-40B4-BE49-F238E27FC236}">
                  <a16:creationId xmlns:a16="http://schemas.microsoft.com/office/drawing/2014/main" id="{71E16914-30F6-9D48-97AE-67E273C8F7D2}"/>
                </a:ext>
              </a:extLst>
            </p:cNvPr>
            <p:cNvSpPr>
              <a:spLocks/>
            </p:cNvSpPr>
            <p:nvPr/>
          </p:nvSpPr>
          <p:spPr bwMode="auto">
            <a:xfrm rot="6540714">
              <a:off x="36631767" y="17673092"/>
              <a:ext cx="176935" cy="123645"/>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dirty="0">
                  <a:solidFill>
                    <a:srgbClr val="FFFFFF"/>
                  </a:solidFill>
                  <a:effectLst>
                    <a:outerShdw blurRad="38100" dist="38100" dir="2700000" algn="tl">
                      <a:srgbClr val="000000"/>
                    </a:outerShdw>
                  </a:effectLst>
                  <a:ea typeface="Gill Sans" charset="0"/>
                  <a:cs typeface="Gill Sans" charset="0"/>
                </a:rPr>
                <a:t>Cy5</a:t>
              </a:r>
            </a:p>
          </p:txBody>
        </p:sp>
        <p:sp>
          <p:nvSpPr>
            <p:cNvPr id="7" name="Line 13">
              <a:extLst>
                <a:ext uri="{FF2B5EF4-FFF2-40B4-BE49-F238E27FC236}">
                  <a16:creationId xmlns:a16="http://schemas.microsoft.com/office/drawing/2014/main" id="{66F5C4CC-5CC4-2E4C-9AF3-FFE695DAC3DA}"/>
                </a:ext>
              </a:extLst>
            </p:cNvPr>
            <p:cNvSpPr>
              <a:spLocks noChangeShapeType="1"/>
            </p:cNvSpPr>
            <p:nvPr/>
          </p:nvSpPr>
          <p:spPr bwMode="auto">
            <a:xfrm>
              <a:off x="36331198" y="18165452"/>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grpSp>
          <p:nvGrpSpPr>
            <p:cNvPr id="8" name="Group 7">
              <a:extLst>
                <a:ext uri="{FF2B5EF4-FFF2-40B4-BE49-F238E27FC236}">
                  <a16:creationId xmlns:a16="http://schemas.microsoft.com/office/drawing/2014/main" id="{DB493958-4D6F-3347-9996-7D9266DB93D4}"/>
                </a:ext>
              </a:extLst>
            </p:cNvPr>
            <p:cNvGrpSpPr/>
            <p:nvPr/>
          </p:nvGrpSpPr>
          <p:grpSpPr>
            <a:xfrm flipH="1">
              <a:off x="35996869" y="16972740"/>
              <a:ext cx="700634" cy="826831"/>
              <a:chOff x="36203841" y="16978271"/>
              <a:chExt cx="932185" cy="826831"/>
            </a:xfrm>
          </p:grpSpPr>
          <p:sp>
            <p:nvSpPr>
              <p:cNvPr id="19" name="Line 28">
                <a:extLst>
                  <a:ext uri="{FF2B5EF4-FFF2-40B4-BE49-F238E27FC236}">
                    <a16:creationId xmlns:a16="http://schemas.microsoft.com/office/drawing/2014/main" id="{ECFB8665-F4EC-D543-B5D6-A9F622012A0A}"/>
                  </a:ext>
                </a:extLst>
              </p:cNvPr>
              <p:cNvSpPr>
                <a:spLocks noChangeShapeType="1"/>
              </p:cNvSpPr>
              <p:nvPr/>
            </p:nvSpPr>
            <p:spPr bwMode="auto">
              <a:xfrm>
                <a:off x="36550492" y="17755081"/>
                <a:ext cx="143013" cy="5002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0" name="Line 28">
                <a:extLst>
                  <a:ext uri="{FF2B5EF4-FFF2-40B4-BE49-F238E27FC236}">
                    <a16:creationId xmlns:a16="http://schemas.microsoft.com/office/drawing/2014/main" id="{889069CA-3814-834F-8506-CC1950B4821B}"/>
                  </a:ext>
                </a:extLst>
              </p:cNvPr>
              <p:cNvSpPr>
                <a:spLocks noChangeShapeType="1"/>
              </p:cNvSpPr>
              <p:nvPr/>
            </p:nvSpPr>
            <p:spPr bwMode="auto">
              <a:xfrm>
                <a:off x="36522718" y="17618793"/>
                <a:ext cx="113064" cy="8653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1" name="Line 28">
                <a:extLst>
                  <a:ext uri="{FF2B5EF4-FFF2-40B4-BE49-F238E27FC236}">
                    <a16:creationId xmlns:a16="http://schemas.microsoft.com/office/drawing/2014/main" id="{9CC6DA5A-32EA-984A-91DA-CE66D1ED4626}"/>
                  </a:ext>
                </a:extLst>
              </p:cNvPr>
              <p:cNvSpPr>
                <a:spLocks noChangeShapeType="1"/>
              </p:cNvSpPr>
              <p:nvPr/>
            </p:nvSpPr>
            <p:spPr bwMode="auto">
              <a:xfrm flipH="1">
                <a:off x="36598895" y="17512431"/>
                <a:ext cx="121230" cy="55793"/>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2" name="Line 28">
                <a:extLst>
                  <a:ext uri="{FF2B5EF4-FFF2-40B4-BE49-F238E27FC236}">
                    <a16:creationId xmlns:a16="http://schemas.microsoft.com/office/drawing/2014/main" id="{F82E7465-3C83-7843-A379-56C4862416E6}"/>
                  </a:ext>
                </a:extLst>
              </p:cNvPr>
              <p:cNvSpPr>
                <a:spLocks noChangeShapeType="1"/>
              </p:cNvSpPr>
              <p:nvPr/>
            </p:nvSpPr>
            <p:spPr bwMode="auto">
              <a:xfrm>
                <a:off x="36527660" y="17361795"/>
                <a:ext cx="94339" cy="11441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3" name="Line 28">
                <a:extLst>
                  <a:ext uri="{FF2B5EF4-FFF2-40B4-BE49-F238E27FC236}">
                    <a16:creationId xmlns:a16="http://schemas.microsoft.com/office/drawing/2014/main" id="{036C40C5-A1C0-914A-99F1-415439F6D8DE}"/>
                  </a:ext>
                </a:extLst>
              </p:cNvPr>
              <p:cNvSpPr>
                <a:spLocks noChangeShapeType="1"/>
              </p:cNvSpPr>
              <p:nvPr/>
            </p:nvSpPr>
            <p:spPr bwMode="auto">
              <a:xfrm>
                <a:off x="36714166" y="17331294"/>
                <a:ext cx="16522" cy="12258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4" name="Line 28">
                <a:extLst>
                  <a:ext uri="{FF2B5EF4-FFF2-40B4-BE49-F238E27FC236}">
                    <a16:creationId xmlns:a16="http://schemas.microsoft.com/office/drawing/2014/main" id="{B64B3B1C-0DDA-1348-B1E5-CF061F3B97E5}"/>
                  </a:ext>
                </a:extLst>
              </p:cNvPr>
              <p:cNvSpPr>
                <a:spLocks noChangeShapeType="1"/>
              </p:cNvSpPr>
              <p:nvPr/>
            </p:nvSpPr>
            <p:spPr bwMode="auto">
              <a:xfrm flipH="1" flipV="1">
                <a:off x="36884600" y="17428110"/>
                <a:ext cx="148882" cy="29232"/>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5" name="Line 28">
                <a:extLst>
                  <a:ext uri="{FF2B5EF4-FFF2-40B4-BE49-F238E27FC236}">
                    <a16:creationId xmlns:a16="http://schemas.microsoft.com/office/drawing/2014/main" id="{E5417761-74B9-264D-955C-A3DE36011B47}"/>
                  </a:ext>
                </a:extLst>
              </p:cNvPr>
              <p:cNvSpPr>
                <a:spLocks noChangeShapeType="1"/>
              </p:cNvSpPr>
              <p:nvPr/>
            </p:nvSpPr>
            <p:spPr bwMode="auto">
              <a:xfrm flipH="1">
                <a:off x="36986860" y="17293443"/>
                <a:ext cx="124737" cy="19802"/>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6" name="Line 28">
                <a:extLst>
                  <a:ext uri="{FF2B5EF4-FFF2-40B4-BE49-F238E27FC236}">
                    <a16:creationId xmlns:a16="http://schemas.microsoft.com/office/drawing/2014/main" id="{525B8287-1BE6-C643-9352-6A29FB769DEB}"/>
                  </a:ext>
                </a:extLst>
              </p:cNvPr>
              <p:cNvSpPr>
                <a:spLocks noChangeShapeType="1"/>
              </p:cNvSpPr>
              <p:nvPr/>
            </p:nvSpPr>
            <p:spPr bwMode="auto">
              <a:xfrm>
                <a:off x="36702044" y="17242140"/>
                <a:ext cx="166440" cy="1103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7" name="Line 28">
                <a:extLst>
                  <a:ext uri="{FF2B5EF4-FFF2-40B4-BE49-F238E27FC236}">
                    <a16:creationId xmlns:a16="http://schemas.microsoft.com/office/drawing/2014/main" id="{FCB650AE-92ED-D946-9BA7-08573399FCD1}"/>
                  </a:ext>
                </a:extLst>
              </p:cNvPr>
              <p:cNvSpPr>
                <a:spLocks noChangeShapeType="1"/>
              </p:cNvSpPr>
              <p:nvPr/>
            </p:nvSpPr>
            <p:spPr bwMode="auto">
              <a:xfrm>
                <a:off x="36576157" y="17164020"/>
                <a:ext cx="173446" cy="444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8" name="Line 28">
                <a:extLst>
                  <a:ext uri="{FF2B5EF4-FFF2-40B4-BE49-F238E27FC236}">
                    <a16:creationId xmlns:a16="http://schemas.microsoft.com/office/drawing/2014/main" id="{558C9D8B-EEB2-BB4B-AF52-FBD26A5A9882}"/>
                  </a:ext>
                </a:extLst>
              </p:cNvPr>
              <p:cNvSpPr>
                <a:spLocks noChangeShapeType="1"/>
              </p:cNvSpPr>
              <p:nvPr/>
            </p:nvSpPr>
            <p:spPr bwMode="auto">
              <a:xfrm flipV="1">
                <a:off x="36598895" y="17029691"/>
                <a:ext cx="5469" cy="75022"/>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9" name="Line 28">
                <a:extLst>
                  <a:ext uri="{FF2B5EF4-FFF2-40B4-BE49-F238E27FC236}">
                    <a16:creationId xmlns:a16="http://schemas.microsoft.com/office/drawing/2014/main" id="{88DCF201-AB54-BA4A-AAE4-1BA16D229861}"/>
                  </a:ext>
                </a:extLst>
              </p:cNvPr>
              <p:cNvSpPr>
                <a:spLocks noChangeShapeType="1"/>
              </p:cNvSpPr>
              <p:nvPr/>
            </p:nvSpPr>
            <p:spPr bwMode="auto">
              <a:xfrm flipH="1" flipV="1">
                <a:off x="36477321" y="16978271"/>
                <a:ext cx="44032" cy="10284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0" name="Line 28">
                <a:extLst>
                  <a:ext uri="{FF2B5EF4-FFF2-40B4-BE49-F238E27FC236}">
                    <a16:creationId xmlns:a16="http://schemas.microsoft.com/office/drawing/2014/main" id="{2B757F46-3F7F-924D-95A6-B300FB8E0183}"/>
                  </a:ext>
                </a:extLst>
              </p:cNvPr>
              <p:cNvSpPr>
                <a:spLocks noChangeShapeType="1"/>
              </p:cNvSpPr>
              <p:nvPr/>
            </p:nvSpPr>
            <p:spPr bwMode="auto">
              <a:xfrm>
                <a:off x="36355536" y="16992439"/>
                <a:ext cx="55013" cy="73573"/>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1" name="Line 28">
                <a:extLst>
                  <a:ext uri="{FF2B5EF4-FFF2-40B4-BE49-F238E27FC236}">
                    <a16:creationId xmlns:a16="http://schemas.microsoft.com/office/drawing/2014/main" id="{24640091-C42E-D449-8DB7-2AB6C2B77462}"/>
                  </a:ext>
                </a:extLst>
              </p:cNvPr>
              <p:cNvSpPr>
                <a:spLocks noChangeShapeType="1"/>
              </p:cNvSpPr>
              <p:nvPr/>
            </p:nvSpPr>
            <p:spPr bwMode="auto">
              <a:xfrm>
                <a:off x="36424248" y="17067202"/>
                <a:ext cx="12096" cy="7147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2" name="Line 28">
                <a:extLst>
                  <a:ext uri="{FF2B5EF4-FFF2-40B4-BE49-F238E27FC236}">
                    <a16:creationId xmlns:a16="http://schemas.microsoft.com/office/drawing/2014/main" id="{261EC7ED-E1B1-2B4B-AD34-000DBA5F499B}"/>
                  </a:ext>
                </a:extLst>
              </p:cNvPr>
              <p:cNvSpPr>
                <a:spLocks noChangeShapeType="1"/>
              </p:cNvSpPr>
              <p:nvPr/>
            </p:nvSpPr>
            <p:spPr bwMode="auto">
              <a:xfrm flipH="1" flipV="1">
                <a:off x="36957167" y="17376564"/>
                <a:ext cx="178859" cy="16273"/>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3" name="Line 28">
                <a:extLst>
                  <a:ext uri="{FF2B5EF4-FFF2-40B4-BE49-F238E27FC236}">
                    <a16:creationId xmlns:a16="http://schemas.microsoft.com/office/drawing/2014/main" id="{19955EBA-BF1E-0440-A13A-E2358A05EE5F}"/>
                  </a:ext>
                </a:extLst>
              </p:cNvPr>
              <p:cNvSpPr>
                <a:spLocks noChangeShapeType="1"/>
              </p:cNvSpPr>
              <p:nvPr/>
            </p:nvSpPr>
            <p:spPr bwMode="auto">
              <a:xfrm flipH="1">
                <a:off x="36822817" y="17107755"/>
                <a:ext cx="61784" cy="97718"/>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5" name="Oval 34">
                <a:extLst>
                  <a:ext uri="{FF2B5EF4-FFF2-40B4-BE49-F238E27FC236}">
                    <a16:creationId xmlns:a16="http://schemas.microsoft.com/office/drawing/2014/main" id="{2EAA1EA1-EF70-4E4B-A63D-636D521ED69F}"/>
                  </a:ext>
                </a:extLst>
              </p:cNvPr>
              <p:cNvSpPr>
                <a:spLocks/>
              </p:cNvSpPr>
              <p:nvPr/>
            </p:nvSpPr>
            <p:spPr bwMode="auto">
              <a:xfrm rot="17700229">
                <a:off x="36196855" y="17053170"/>
                <a:ext cx="199656" cy="185683"/>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dirty="0">
                    <a:solidFill>
                      <a:srgbClr val="FFFFFF"/>
                    </a:solidFill>
                    <a:effectLst>
                      <a:outerShdw blurRad="38100" dist="38100" dir="2700000" algn="tl">
                        <a:srgbClr val="000000"/>
                      </a:outerShdw>
                    </a:effectLst>
                    <a:ea typeface="Gill Sans" charset="0"/>
                    <a:cs typeface="Gill Sans" charset="0"/>
                  </a:rPr>
                  <a:t>Cy3</a:t>
                </a:r>
              </a:p>
            </p:txBody>
          </p:sp>
        </p:grpSp>
        <p:sp>
          <p:nvSpPr>
            <p:cNvPr id="10" name="Line 13">
              <a:extLst>
                <a:ext uri="{FF2B5EF4-FFF2-40B4-BE49-F238E27FC236}">
                  <a16:creationId xmlns:a16="http://schemas.microsoft.com/office/drawing/2014/main" id="{17149E63-0B65-8F40-B2A5-CFE49967D194}"/>
                </a:ext>
              </a:extLst>
            </p:cNvPr>
            <p:cNvSpPr>
              <a:spLocks noChangeShapeType="1"/>
            </p:cNvSpPr>
            <p:nvPr/>
          </p:nvSpPr>
          <p:spPr bwMode="auto">
            <a:xfrm>
              <a:off x="36340229" y="18067821"/>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11" name="Line 13">
              <a:extLst>
                <a:ext uri="{FF2B5EF4-FFF2-40B4-BE49-F238E27FC236}">
                  <a16:creationId xmlns:a16="http://schemas.microsoft.com/office/drawing/2014/main" id="{44A122E6-FAE4-8048-BB6B-B22207CBAD38}"/>
                </a:ext>
              </a:extLst>
            </p:cNvPr>
            <p:cNvSpPr>
              <a:spLocks noChangeShapeType="1"/>
            </p:cNvSpPr>
            <p:nvPr/>
          </p:nvSpPr>
          <p:spPr bwMode="auto">
            <a:xfrm>
              <a:off x="36340229" y="17963047"/>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12" name="Line 13">
              <a:extLst>
                <a:ext uri="{FF2B5EF4-FFF2-40B4-BE49-F238E27FC236}">
                  <a16:creationId xmlns:a16="http://schemas.microsoft.com/office/drawing/2014/main" id="{9C773B2C-E5A3-9D41-9F1E-A2AF53452599}"/>
                </a:ext>
              </a:extLst>
            </p:cNvPr>
            <p:cNvSpPr>
              <a:spLocks noChangeShapeType="1"/>
            </p:cNvSpPr>
            <p:nvPr/>
          </p:nvSpPr>
          <p:spPr bwMode="auto">
            <a:xfrm>
              <a:off x="36331198" y="17863658"/>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3" name="Line 13">
              <a:extLst>
                <a:ext uri="{FF2B5EF4-FFF2-40B4-BE49-F238E27FC236}">
                  <a16:creationId xmlns:a16="http://schemas.microsoft.com/office/drawing/2014/main" id="{F9CD1846-FF90-6F49-9ECF-206D7A016000}"/>
                </a:ext>
              </a:extLst>
            </p:cNvPr>
            <p:cNvSpPr>
              <a:spLocks noChangeShapeType="1"/>
            </p:cNvSpPr>
            <p:nvPr/>
          </p:nvSpPr>
          <p:spPr bwMode="auto">
            <a:xfrm>
              <a:off x="36506805" y="18165452"/>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14" name="Line 13">
              <a:extLst>
                <a:ext uri="{FF2B5EF4-FFF2-40B4-BE49-F238E27FC236}">
                  <a16:creationId xmlns:a16="http://schemas.microsoft.com/office/drawing/2014/main" id="{D24C87AE-7CC9-504A-9C1F-DBA0A6FD9678}"/>
                </a:ext>
              </a:extLst>
            </p:cNvPr>
            <p:cNvSpPr>
              <a:spLocks noChangeShapeType="1"/>
            </p:cNvSpPr>
            <p:nvPr/>
          </p:nvSpPr>
          <p:spPr bwMode="auto">
            <a:xfrm>
              <a:off x="36517407" y="18072324"/>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5" name="Line 13">
              <a:extLst>
                <a:ext uri="{FF2B5EF4-FFF2-40B4-BE49-F238E27FC236}">
                  <a16:creationId xmlns:a16="http://schemas.microsoft.com/office/drawing/2014/main" id="{FECF7CB9-BCFE-6542-803B-88C115226868}"/>
                </a:ext>
              </a:extLst>
            </p:cNvPr>
            <p:cNvSpPr>
              <a:spLocks noChangeShapeType="1"/>
            </p:cNvSpPr>
            <p:nvPr/>
          </p:nvSpPr>
          <p:spPr bwMode="auto">
            <a:xfrm>
              <a:off x="36507716" y="17963047"/>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6" name="Line 13">
              <a:extLst>
                <a:ext uri="{FF2B5EF4-FFF2-40B4-BE49-F238E27FC236}">
                  <a16:creationId xmlns:a16="http://schemas.microsoft.com/office/drawing/2014/main" id="{F45A97C3-F45A-DF4A-88F7-E4C6304664C0}"/>
                </a:ext>
              </a:extLst>
            </p:cNvPr>
            <p:cNvSpPr>
              <a:spLocks noChangeShapeType="1"/>
            </p:cNvSpPr>
            <p:nvPr/>
          </p:nvSpPr>
          <p:spPr bwMode="auto">
            <a:xfrm>
              <a:off x="36507716" y="17863658"/>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grpSp>
      <p:sp>
        <p:nvSpPr>
          <p:cNvPr id="36" name="Rectangle 35">
            <a:extLst>
              <a:ext uri="{FF2B5EF4-FFF2-40B4-BE49-F238E27FC236}">
                <a16:creationId xmlns:a16="http://schemas.microsoft.com/office/drawing/2014/main" id="{26BC8E39-E35B-2945-93BA-E16B37E1629A}"/>
              </a:ext>
            </a:extLst>
          </p:cNvPr>
          <p:cNvSpPr/>
          <p:nvPr/>
        </p:nvSpPr>
        <p:spPr>
          <a:xfrm>
            <a:off x="0" y="0"/>
            <a:ext cx="12192000" cy="416794"/>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Hierarchy of possible fluctuations in DNA</a:t>
            </a:r>
          </a:p>
        </p:txBody>
      </p:sp>
      <p:sp>
        <p:nvSpPr>
          <p:cNvPr id="38" name="TextBox 37">
            <a:extLst>
              <a:ext uri="{FF2B5EF4-FFF2-40B4-BE49-F238E27FC236}">
                <a16:creationId xmlns:a16="http://schemas.microsoft.com/office/drawing/2014/main" id="{A13E85BF-1938-2C48-8B3A-C57C951E5BF1}"/>
              </a:ext>
            </a:extLst>
          </p:cNvPr>
          <p:cNvSpPr txBox="1"/>
          <p:nvPr/>
        </p:nvSpPr>
        <p:spPr>
          <a:xfrm>
            <a:off x="2992387" y="1068832"/>
            <a:ext cx="3688958" cy="646331"/>
          </a:xfrm>
          <a:prstGeom prst="rect">
            <a:avLst/>
          </a:prstGeom>
          <a:noFill/>
        </p:spPr>
        <p:txBody>
          <a:bodyPr wrap="square" rtlCol="0">
            <a:spAutoFit/>
          </a:bodyPr>
          <a:lstStyle/>
          <a:p>
            <a:r>
              <a:rPr lang="en-US" dirty="0">
                <a:solidFill>
                  <a:schemeClr val="bg1">
                    <a:lumMod val="50000"/>
                  </a:schemeClr>
                </a:solidFill>
              </a:rPr>
              <a:t>1) Photophysics of the dyes (nanosecond-microseconds)</a:t>
            </a:r>
          </a:p>
        </p:txBody>
      </p:sp>
      <p:sp>
        <p:nvSpPr>
          <p:cNvPr id="41" name="TextBox 40">
            <a:extLst>
              <a:ext uri="{FF2B5EF4-FFF2-40B4-BE49-F238E27FC236}">
                <a16:creationId xmlns:a16="http://schemas.microsoft.com/office/drawing/2014/main" id="{E9BC71A9-B071-C14A-9C2C-7C6BC2A6B298}"/>
              </a:ext>
            </a:extLst>
          </p:cNvPr>
          <p:cNvSpPr txBox="1"/>
          <p:nvPr/>
        </p:nvSpPr>
        <p:spPr>
          <a:xfrm>
            <a:off x="2992386" y="2216429"/>
            <a:ext cx="4152932" cy="646331"/>
          </a:xfrm>
          <a:prstGeom prst="rect">
            <a:avLst/>
          </a:prstGeom>
          <a:noFill/>
        </p:spPr>
        <p:txBody>
          <a:bodyPr wrap="none" rtlCol="0">
            <a:spAutoFit/>
          </a:bodyPr>
          <a:lstStyle/>
          <a:p>
            <a:r>
              <a:rPr lang="en-US" dirty="0">
                <a:solidFill>
                  <a:schemeClr val="bg1">
                    <a:lumMod val="50000"/>
                  </a:schemeClr>
                </a:solidFill>
              </a:rPr>
              <a:t>2) Local Stacking /Unstacking Interactions</a:t>
            </a:r>
            <a:br>
              <a:rPr lang="en-US" dirty="0">
                <a:solidFill>
                  <a:schemeClr val="bg1">
                    <a:lumMod val="50000"/>
                  </a:schemeClr>
                </a:solidFill>
              </a:rPr>
            </a:br>
            <a:r>
              <a:rPr lang="en-US" dirty="0">
                <a:solidFill>
                  <a:schemeClr val="bg1">
                    <a:lumMod val="50000"/>
                  </a:schemeClr>
                </a:solidFill>
              </a:rPr>
              <a:t>(10’s of microseconds)</a:t>
            </a:r>
          </a:p>
        </p:txBody>
      </p:sp>
      <p:sp>
        <p:nvSpPr>
          <p:cNvPr id="9" name="Freeform 8">
            <a:extLst>
              <a:ext uri="{FF2B5EF4-FFF2-40B4-BE49-F238E27FC236}">
                <a16:creationId xmlns:a16="http://schemas.microsoft.com/office/drawing/2014/main" id="{9F1C08A9-8893-5449-AC2C-4771EC555846}"/>
              </a:ext>
            </a:extLst>
          </p:cNvPr>
          <p:cNvSpPr/>
          <p:nvPr/>
        </p:nvSpPr>
        <p:spPr>
          <a:xfrm>
            <a:off x="876594" y="1332788"/>
            <a:ext cx="800320" cy="1988261"/>
          </a:xfrm>
          <a:custGeom>
            <a:avLst/>
            <a:gdLst>
              <a:gd name="connsiteX0" fmla="*/ 406106 w 837906"/>
              <a:gd name="connsiteY0" fmla="*/ 2184400 h 2184400"/>
              <a:gd name="connsiteX1" fmla="*/ 488656 w 837906"/>
              <a:gd name="connsiteY1" fmla="*/ 1879600 h 2184400"/>
              <a:gd name="connsiteX2" fmla="*/ 539456 w 837906"/>
              <a:gd name="connsiteY2" fmla="*/ 1504950 h 2184400"/>
              <a:gd name="connsiteX3" fmla="*/ 514056 w 837906"/>
              <a:gd name="connsiteY3" fmla="*/ 1212850 h 2184400"/>
              <a:gd name="connsiteX4" fmla="*/ 75906 w 837906"/>
              <a:gd name="connsiteY4" fmla="*/ 1003300 h 2184400"/>
              <a:gd name="connsiteX5" fmla="*/ 6056 w 837906"/>
              <a:gd name="connsiteY5" fmla="*/ 717550 h 2184400"/>
              <a:gd name="connsiteX6" fmla="*/ 145756 w 837906"/>
              <a:gd name="connsiteY6" fmla="*/ 596900 h 2184400"/>
              <a:gd name="connsiteX7" fmla="*/ 260056 w 837906"/>
              <a:gd name="connsiteY7" fmla="*/ 393700 h 2184400"/>
              <a:gd name="connsiteX8" fmla="*/ 387056 w 837906"/>
              <a:gd name="connsiteY8" fmla="*/ 241300 h 2184400"/>
              <a:gd name="connsiteX9" fmla="*/ 653756 w 837906"/>
              <a:gd name="connsiteY9" fmla="*/ 50800 h 2184400"/>
              <a:gd name="connsiteX10" fmla="*/ 837906 w 837906"/>
              <a:gd name="connsiteY10" fmla="*/ 0 h 2184400"/>
              <a:gd name="connsiteX11" fmla="*/ 837906 w 837906"/>
              <a:gd name="connsiteY11" fmla="*/ 0 h 218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7906" h="2184400">
                <a:moveTo>
                  <a:pt x="406106" y="2184400"/>
                </a:moveTo>
                <a:cubicBezTo>
                  <a:pt x="436268" y="2088621"/>
                  <a:pt x="466431" y="1992842"/>
                  <a:pt x="488656" y="1879600"/>
                </a:cubicBezTo>
                <a:cubicBezTo>
                  <a:pt x="510881" y="1766358"/>
                  <a:pt x="535223" y="1616075"/>
                  <a:pt x="539456" y="1504950"/>
                </a:cubicBezTo>
                <a:cubicBezTo>
                  <a:pt x="543689" y="1393825"/>
                  <a:pt x="591314" y="1296458"/>
                  <a:pt x="514056" y="1212850"/>
                </a:cubicBezTo>
                <a:cubicBezTo>
                  <a:pt x="436798" y="1129242"/>
                  <a:pt x="160573" y="1085850"/>
                  <a:pt x="75906" y="1003300"/>
                </a:cubicBezTo>
                <a:cubicBezTo>
                  <a:pt x="-8761" y="920750"/>
                  <a:pt x="-5586" y="785283"/>
                  <a:pt x="6056" y="717550"/>
                </a:cubicBezTo>
                <a:cubicBezTo>
                  <a:pt x="17698" y="649817"/>
                  <a:pt x="103423" y="650875"/>
                  <a:pt x="145756" y="596900"/>
                </a:cubicBezTo>
                <a:cubicBezTo>
                  <a:pt x="188089" y="542925"/>
                  <a:pt x="219839" y="452967"/>
                  <a:pt x="260056" y="393700"/>
                </a:cubicBezTo>
                <a:cubicBezTo>
                  <a:pt x="300273" y="334433"/>
                  <a:pt x="321439" y="298450"/>
                  <a:pt x="387056" y="241300"/>
                </a:cubicBezTo>
                <a:cubicBezTo>
                  <a:pt x="452673" y="184150"/>
                  <a:pt x="578615" y="91017"/>
                  <a:pt x="653756" y="50800"/>
                </a:cubicBezTo>
                <a:cubicBezTo>
                  <a:pt x="728897" y="10583"/>
                  <a:pt x="837906" y="0"/>
                  <a:pt x="837906" y="0"/>
                </a:cubicBezTo>
                <a:lnTo>
                  <a:pt x="837906"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4426E69C-3189-3242-B9E4-C87FC8B5470A}"/>
              </a:ext>
            </a:extLst>
          </p:cNvPr>
          <p:cNvSpPr txBox="1"/>
          <p:nvPr/>
        </p:nvSpPr>
        <p:spPr>
          <a:xfrm>
            <a:off x="2992386" y="3298939"/>
            <a:ext cx="4909677" cy="1200329"/>
          </a:xfrm>
          <a:prstGeom prst="rect">
            <a:avLst/>
          </a:prstGeom>
          <a:noFill/>
        </p:spPr>
        <p:txBody>
          <a:bodyPr wrap="none" rtlCol="0">
            <a:spAutoFit/>
          </a:bodyPr>
          <a:lstStyle/>
          <a:p>
            <a:r>
              <a:rPr lang="en-US" dirty="0"/>
              <a:t>3) </a:t>
            </a:r>
            <a:r>
              <a:rPr lang="en-US" b="1" dirty="0"/>
              <a:t>Concerted global rearrangements of the ssDNA</a:t>
            </a:r>
            <a:br>
              <a:rPr lang="en-US" b="1" dirty="0"/>
            </a:br>
            <a:r>
              <a:rPr lang="en-US" dirty="0"/>
              <a:t>(100’s microseconds - milliseconds)</a:t>
            </a:r>
            <a:br>
              <a:rPr lang="en-US" dirty="0"/>
            </a:br>
            <a:r>
              <a:rPr lang="en-US" dirty="0"/>
              <a:t>	- Collective base stacking changes</a:t>
            </a:r>
            <a:br>
              <a:rPr lang="en-US" dirty="0"/>
            </a:br>
            <a:r>
              <a:rPr lang="en-US" dirty="0"/>
              <a:t>	- Backbone conformational changes</a:t>
            </a:r>
          </a:p>
        </p:txBody>
      </p:sp>
      <p:sp>
        <p:nvSpPr>
          <p:cNvPr id="40" name="Rectangle 39">
            <a:extLst>
              <a:ext uri="{FF2B5EF4-FFF2-40B4-BE49-F238E27FC236}">
                <a16:creationId xmlns:a16="http://schemas.microsoft.com/office/drawing/2014/main" id="{952B1D2E-7547-B04C-9473-0918A3D7D965}"/>
              </a:ext>
            </a:extLst>
          </p:cNvPr>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Concerted global rearrangements of the ssDNA</a:t>
            </a:r>
            <a:endParaRPr lang="en-US" dirty="0">
              <a:latin typeface="Arial" panose="020B0604020202020204" pitchFamily="34" charset="0"/>
              <a:cs typeface="Arial" panose="020B0604020202020204" pitchFamily="34" charset="0"/>
            </a:endParaRPr>
          </a:p>
        </p:txBody>
      </p:sp>
      <p:pic>
        <p:nvPicPr>
          <p:cNvPr id="42" name="Picture 41">
            <a:extLst>
              <a:ext uri="{FF2B5EF4-FFF2-40B4-BE49-F238E27FC236}">
                <a16:creationId xmlns:a16="http://schemas.microsoft.com/office/drawing/2014/main" id="{3D42068E-29FA-2143-81D6-07E080FAB7BA}"/>
              </a:ext>
            </a:extLst>
          </p:cNvPr>
          <p:cNvPicPr>
            <a:picLocks noChangeAspect="1"/>
          </p:cNvPicPr>
          <p:nvPr/>
        </p:nvPicPr>
        <p:blipFill>
          <a:blip r:embed="rId3"/>
          <a:stretch>
            <a:fillRect/>
          </a:stretch>
        </p:blipFill>
        <p:spPr>
          <a:xfrm>
            <a:off x="7782267" y="480427"/>
            <a:ext cx="3637714" cy="3812540"/>
          </a:xfrm>
          <a:prstGeom prst="rect">
            <a:avLst/>
          </a:prstGeom>
        </p:spPr>
      </p:pic>
      <p:graphicFrame>
        <p:nvGraphicFramePr>
          <p:cNvPr id="43" name="Table 42">
            <a:extLst>
              <a:ext uri="{FF2B5EF4-FFF2-40B4-BE49-F238E27FC236}">
                <a16:creationId xmlns:a16="http://schemas.microsoft.com/office/drawing/2014/main" id="{78F96002-2873-3D44-8382-5F7D07385F36}"/>
              </a:ext>
            </a:extLst>
          </p:cNvPr>
          <p:cNvGraphicFramePr>
            <a:graphicFrameLocks noGrp="1"/>
          </p:cNvGraphicFramePr>
          <p:nvPr>
            <p:extLst>
              <p:ext uri="{D42A27DB-BD31-4B8C-83A1-F6EECF244321}">
                <p14:modId xmlns:p14="http://schemas.microsoft.com/office/powerpoint/2010/main" val="2621569037"/>
              </p:ext>
            </p:extLst>
          </p:nvPr>
        </p:nvGraphicFramePr>
        <p:xfrm>
          <a:off x="7934667" y="4943903"/>
          <a:ext cx="4054750" cy="1219200"/>
        </p:xfrm>
        <a:graphic>
          <a:graphicData uri="http://schemas.openxmlformats.org/drawingml/2006/table">
            <a:tbl>
              <a:tblPr firstRow="1" firstCol="1" bandRow="1">
                <a:tableStyleId>{5C22544A-7EE6-4342-B048-85BDC9FD1C3A}</a:tableStyleId>
              </a:tblPr>
              <a:tblGrid>
                <a:gridCol w="2362683">
                  <a:extLst>
                    <a:ext uri="{9D8B030D-6E8A-4147-A177-3AD203B41FA5}">
                      <a16:colId xmlns:a16="http://schemas.microsoft.com/office/drawing/2014/main" val="1522832527"/>
                    </a:ext>
                  </a:extLst>
                </a:gridCol>
                <a:gridCol w="1692067">
                  <a:extLst>
                    <a:ext uri="{9D8B030D-6E8A-4147-A177-3AD203B41FA5}">
                      <a16:colId xmlns:a16="http://schemas.microsoft.com/office/drawing/2014/main" val="3108686686"/>
                    </a:ext>
                  </a:extLst>
                </a:gridCol>
              </a:tblGrid>
              <a:tr h="177165">
                <a:tc>
                  <a:txBody>
                    <a:bodyPr/>
                    <a:lstStyle/>
                    <a:p>
                      <a:pPr marL="0" marR="0" algn="ctr">
                        <a:spcBef>
                          <a:spcPts val="0"/>
                        </a:spcBef>
                        <a:spcAft>
                          <a:spcPts val="0"/>
                        </a:spcAft>
                      </a:pPr>
                      <a:r>
                        <a:rPr lang="en-US" sz="1600" dirty="0">
                          <a:effectLst/>
                        </a:rPr>
                        <a:t>Construct/Condition</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t</a:t>
                      </a:r>
                      <a:r>
                        <a:rPr lang="en-US" sz="1600" baseline="-25000">
                          <a:effectLst/>
                        </a:rPr>
                        <a:t>3</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45577762"/>
                  </a:ext>
                </a:extLst>
              </a:tr>
              <a:tr h="184150">
                <a:tc>
                  <a:txBody>
                    <a:bodyPr/>
                    <a:lstStyle/>
                    <a:p>
                      <a:pPr marL="0" marR="0">
                        <a:spcBef>
                          <a:spcPts val="0"/>
                        </a:spcBef>
                        <a:spcAft>
                          <a:spcPts val="0"/>
                        </a:spcAft>
                      </a:pPr>
                      <a:r>
                        <a:rPr lang="en-US" sz="1600" dirty="0">
                          <a:effectLst/>
                        </a:rPr>
                        <a:t>3’-p(dT)</a:t>
                      </a:r>
                      <a:r>
                        <a:rPr lang="en-US" sz="1600" baseline="-25000" dirty="0">
                          <a:effectLst/>
                        </a:rPr>
                        <a:t>15</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solidFill>
                            <a:srgbClr val="0432FF"/>
                          </a:solidFill>
                          <a:effectLst/>
                        </a:rPr>
                        <a:t>1.2 mSec</a:t>
                      </a:r>
                      <a:endParaRPr lang="en-US" sz="160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889218415"/>
                  </a:ext>
                </a:extLst>
              </a:tr>
              <a:tr h="177165">
                <a:tc>
                  <a:txBody>
                    <a:bodyPr/>
                    <a:lstStyle/>
                    <a:p>
                      <a:pPr marL="0" marR="0">
                        <a:spcBef>
                          <a:spcPts val="0"/>
                        </a:spcBef>
                        <a:spcAft>
                          <a:spcPts val="0"/>
                        </a:spcAft>
                      </a:pPr>
                      <a:r>
                        <a:rPr lang="en-US" sz="1600" dirty="0">
                          <a:effectLst/>
                        </a:rPr>
                        <a:t>3’-p(dT)</a:t>
                      </a:r>
                      <a:r>
                        <a:rPr lang="en-US" sz="1600" baseline="-25000" dirty="0">
                          <a:effectLst/>
                        </a:rPr>
                        <a:t>14</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432FF"/>
                          </a:solidFill>
                          <a:effectLst/>
                        </a:rPr>
                        <a:t>1.7 mSec</a:t>
                      </a:r>
                      <a:endParaRPr lang="en-US" sz="1600" dirty="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688146449"/>
                  </a:ext>
                </a:extLst>
              </a:tr>
              <a:tr h="177165">
                <a:tc>
                  <a:txBody>
                    <a:bodyPr/>
                    <a:lstStyle/>
                    <a:p>
                      <a:pPr marL="0" marR="0">
                        <a:spcBef>
                          <a:spcPts val="0"/>
                        </a:spcBef>
                        <a:spcAft>
                          <a:spcPts val="0"/>
                        </a:spcAft>
                      </a:pPr>
                      <a:r>
                        <a:rPr lang="en-US" sz="1600">
                          <a:effectLst/>
                        </a:rPr>
                        <a:t>5’-p(dT)</a:t>
                      </a:r>
                      <a:r>
                        <a:rPr lang="en-US" sz="1600" baseline="-25000">
                          <a:effectLst/>
                        </a:rPr>
                        <a:t>15</a:t>
                      </a:r>
                      <a:r>
                        <a:rPr lang="en-US" sz="1600">
                          <a:effectLst/>
                        </a:rPr>
                        <a:t> + 0.0 µM gp32</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432FF"/>
                          </a:solidFill>
                          <a:effectLst/>
                        </a:rPr>
                        <a:t>8.3 mSec</a:t>
                      </a:r>
                      <a:endParaRPr lang="en-US" sz="1600" dirty="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962800163"/>
                  </a:ext>
                </a:extLst>
              </a:tr>
              <a:tr h="184150">
                <a:tc>
                  <a:txBody>
                    <a:bodyPr/>
                    <a:lstStyle/>
                    <a:p>
                      <a:pPr marL="0" marR="0">
                        <a:spcBef>
                          <a:spcPts val="0"/>
                        </a:spcBef>
                        <a:spcAft>
                          <a:spcPts val="0"/>
                        </a:spcAft>
                      </a:pPr>
                      <a:r>
                        <a:rPr lang="en-US" sz="1600" dirty="0">
                          <a:effectLst/>
                        </a:rPr>
                        <a:t>5’-p(dT)</a:t>
                      </a:r>
                      <a:r>
                        <a:rPr lang="en-US" sz="1600" baseline="-25000" dirty="0">
                          <a:effectLst/>
                        </a:rPr>
                        <a:t>14</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432FF"/>
                          </a:solidFill>
                          <a:effectLst/>
                        </a:rPr>
                        <a:t>770.2 µSec</a:t>
                      </a:r>
                      <a:endParaRPr lang="en-US" sz="1600" dirty="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818681230"/>
                  </a:ext>
                </a:extLst>
              </a:tr>
            </a:tbl>
          </a:graphicData>
        </a:graphic>
      </p:graphicFrame>
      <p:sp>
        <p:nvSpPr>
          <p:cNvPr id="44" name="Oval 43">
            <a:extLst>
              <a:ext uri="{FF2B5EF4-FFF2-40B4-BE49-F238E27FC236}">
                <a16:creationId xmlns:a16="http://schemas.microsoft.com/office/drawing/2014/main" id="{E588DE99-45AE-5549-896F-E2D566D40BAF}"/>
              </a:ext>
            </a:extLst>
          </p:cNvPr>
          <p:cNvSpPr/>
          <p:nvPr/>
        </p:nvSpPr>
        <p:spPr>
          <a:xfrm>
            <a:off x="8557016" y="1431692"/>
            <a:ext cx="1230927" cy="10951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44583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26BC8E39-E35B-2945-93BA-E16B37E1629A}"/>
              </a:ext>
            </a:extLst>
          </p:cNvPr>
          <p:cNvSpPr/>
          <p:nvPr/>
        </p:nvSpPr>
        <p:spPr>
          <a:xfrm>
            <a:off x="0" y="0"/>
            <a:ext cx="12192000" cy="416794"/>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Hierarchy of possible fluctuations in DNA</a:t>
            </a:r>
          </a:p>
        </p:txBody>
      </p:sp>
      <p:sp>
        <p:nvSpPr>
          <p:cNvPr id="38" name="TextBox 37">
            <a:extLst>
              <a:ext uri="{FF2B5EF4-FFF2-40B4-BE49-F238E27FC236}">
                <a16:creationId xmlns:a16="http://schemas.microsoft.com/office/drawing/2014/main" id="{A13E85BF-1938-2C48-8B3A-C57C951E5BF1}"/>
              </a:ext>
            </a:extLst>
          </p:cNvPr>
          <p:cNvSpPr txBox="1"/>
          <p:nvPr/>
        </p:nvSpPr>
        <p:spPr>
          <a:xfrm>
            <a:off x="2992387" y="1068832"/>
            <a:ext cx="3688958" cy="646331"/>
          </a:xfrm>
          <a:prstGeom prst="rect">
            <a:avLst/>
          </a:prstGeom>
          <a:noFill/>
        </p:spPr>
        <p:txBody>
          <a:bodyPr wrap="square" rtlCol="0">
            <a:spAutoFit/>
          </a:bodyPr>
          <a:lstStyle/>
          <a:p>
            <a:r>
              <a:rPr lang="en-US" dirty="0">
                <a:solidFill>
                  <a:schemeClr val="bg1">
                    <a:lumMod val="50000"/>
                  </a:schemeClr>
                </a:solidFill>
              </a:rPr>
              <a:t>1) Photophysics of the dyes (nanosecond-microseconds)</a:t>
            </a:r>
          </a:p>
        </p:txBody>
      </p:sp>
      <p:grpSp>
        <p:nvGrpSpPr>
          <p:cNvPr id="9" name="Group 8">
            <a:extLst>
              <a:ext uri="{FF2B5EF4-FFF2-40B4-BE49-F238E27FC236}">
                <a16:creationId xmlns:a16="http://schemas.microsoft.com/office/drawing/2014/main" id="{37CBE5B6-6BCF-8D43-B044-E61B25ED43B2}"/>
              </a:ext>
            </a:extLst>
          </p:cNvPr>
          <p:cNvGrpSpPr/>
          <p:nvPr/>
        </p:nvGrpSpPr>
        <p:grpSpPr>
          <a:xfrm>
            <a:off x="727008" y="670803"/>
            <a:ext cx="1393927" cy="4183817"/>
            <a:chOff x="727008" y="670803"/>
            <a:chExt cx="1393927" cy="4183817"/>
          </a:xfrm>
        </p:grpSpPr>
        <p:grpSp>
          <p:nvGrpSpPr>
            <p:cNvPr id="2" name="Group 1">
              <a:extLst>
                <a:ext uri="{FF2B5EF4-FFF2-40B4-BE49-F238E27FC236}">
                  <a16:creationId xmlns:a16="http://schemas.microsoft.com/office/drawing/2014/main" id="{D40CB155-033E-2F4A-9000-D3CFEE96B8E0}"/>
                </a:ext>
              </a:extLst>
            </p:cNvPr>
            <p:cNvGrpSpPr/>
            <p:nvPr/>
          </p:nvGrpSpPr>
          <p:grpSpPr>
            <a:xfrm>
              <a:off x="727008" y="670803"/>
              <a:ext cx="1393927" cy="4183817"/>
              <a:chOff x="36033526" y="16814833"/>
              <a:chExt cx="748531" cy="1560046"/>
            </a:xfrm>
          </p:grpSpPr>
          <p:sp>
            <p:nvSpPr>
              <p:cNvPr id="3" name="Line 1">
                <a:extLst>
                  <a:ext uri="{FF2B5EF4-FFF2-40B4-BE49-F238E27FC236}">
                    <a16:creationId xmlns:a16="http://schemas.microsoft.com/office/drawing/2014/main" id="{50E47E1B-0822-2544-8219-DF3E77339240}"/>
                  </a:ext>
                </a:extLst>
              </p:cNvPr>
              <p:cNvSpPr>
                <a:spLocks noChangeShapeType="1"/>
              </p:cNvSpPr>
              <p:nvPr/>
            </p:nvSpPr>
            <p:spPr bwMode="auto">
              <a:xfrm flipH="1">
                <a:off x="36325522" y="17804635"/>
                <a:ext cx="3014" cy="416992"/>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4" name="Line 5">
                <a:extLst>
                  <a:ext uri="{FF2B5EF4-FFF2-40B4-BE49-F238E27FC236}">
                    <a16:creationId xmlns:a16="http://schemas.microsoft.com/office/drawing/2014/main" id="{3534323F-59A3-5343-AFA1-578F0AFA5845}"/>
                  </a:ext>
                </a:extLst>
              </p:cNvPr>
              <p:cNvSpPr>
                <a:spLocks noChangeShapeType="1"/>
              </p:cNvSpPr>
              <p:nvPr/>
            </p:nvSpPr>
            <p:spPr bwMode="auto">
              <a:xfrm flipH="1">
                <a:off x="36677885" y="17809489"/>
                <a:ext cx="5931" cy="412138"/>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649" dirty="0"/>
              </a:p>
            </p:txBody>
          </p:sp>
          <p:sp>
            <p:nvSpPr>
              <p:cNvPr id="5" name="Rectangle 4">
                <a:extLst>
                  <a:ext uri="{FF2B5EF4-FFF2-40B4-BE49-F238E27FC236}">
                    <a16:creationId xmlns:a16="http://schemas.microsoft.com/office/drawing/2014/main" id="{6D5A2EE3-6FBA-6643-A2E6-9D3C6879E5E5}"/>
                  </a:ext>
                </a:extLst>
              </p:cNvPr>
              <p:cNvSpPr>
                <a:spLocks/>
              </p:cNvSpPr>
              <p:nvPr/>
            </p:nvSpPr>
            <p:spPr bwMode="auto">
              <a:xfrm>
                <a:off x="36740176" y="18314677"/>
                <a:ext cx="35" cy="60202"/>
              </a:xfrm>
              <a:prstGeom prst="rect">
                <a:avLst/>
              </a:prstGeom>
              <a:noFill/>
              <a:ln>
                <a:noFill/>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 uri="{91240B29-F687-4f45-9708-019B960494DF}">
                  <a14:hiddenLine xmlns:mc="http://schemas.openxmlformats.org/markup-compatibility/2006" xmlns:mv="urn:schemas-microsoft-com:mac:vml"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1049" dirty="0">
                  <a:solidFill>
                    <a:schemeClr val="tx1"/>
                  </a:solidFill>
                  <a:cs typeface="Gill Sans" charset="0"/>
                </a:endParaRPr>
              </a:p>
            </p:txBody>
          </p:sp>
          <p:sp>
            <p:nvSpPr>
              <p:cNvPr id="6" name="Oval 5">
                <a:extLst>
                  <a:ext uri="{FF2B5EF4-FFF2-40B4-BE49-F238E27FC236}">
                    <a16:creationId xmlns:a16="http://schemas.microsoft.com/office/drawing/2014/main" id="{71E16914-30F6-9D48-97AE-67E273C8F7D2}"/>
                  </a:ext>
                </a:extLst>
              </p:cNvPr>
              <p:cNvSpPr>
                <a:spLocks/>
              </p:cNvSpPr>
              <p:nvPr/>
            </p:nvSpPr>
            <p:spPr bwMode="auto">
              <a:xfrm rot="6540714">
                <a:off x="36631767" y="17673092"/>
                <a:ext cx="176935" cy="123645"/>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dirty="0">
                    <a:solidFill>
                      <a:srgbClr val="FFFFFF"/>
                    </a:solidFill>
                    <a:effectLst>
                      <a:outerShdw blurRad="38100" dist="38100" dir="2700000" algn="tl">
                        <a:srgbClr val="000000"/>
                      </a:outerShdw>
                    </a:effectLst>
                    <a:ea typeface="Gill Sans" charset="0"/>
                    <a:cs typeface="Gill Sans" charset="0"/>
                  </a:rPr>
                  <a:t>Cy5</a:t>
                </a:r>
              </a:p>
            </p:txBody>
          </p:sp>
          <p:sp>
            <p:nvSpPr>
              <p:cNvPr id="7" name="Line 13">
                <a:extLst>
                  <a:ext uri="{FF2B5EF4-FFF2-40B4-BE49-F238E27FC236}">
                    <a16:creationId xmlns:a16="http://schemas.microsoft.com/office/drawing/2014/main" id="{66F5C4CC-5CC4-2E4C-9AF3-FFE695DAC3DA}"/>
                  </a:ext>
                </a:extLst>
              </p:cNvPr>
              <p:cNvSpPr>
                <a:spLocks noChangeShapeType="1"/>
              </p:cNvSpPr>
              <p:nvPr/>
            </p:nvSpPr>
            <p:spPr bwMode="auto">
              <a:xfrm>
                <a:off x="36331198" y="18165452"/>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grpSp>
            <p:nvGrpSpPr>
              <p:cNvPr id="8" name="Group 7">
                <a:extLst>
                  <a:ext uri="{FF2B5EF4-FFF2-40B4-BE49-F238E27FC236}">
                    <a16:creationId xmlns:a16="http://schemas.microsoft.com/office/drawing/2014/main" id="{DB493958-4D6F-3347-9996-7D9266DB93D4}"/>
                  </a:ext>
                </a:extLst>
              </p:cNvPr>
              <p:cNvGrpSpPr/>
              <p:nvPr/>
            </p:nvGrpSpPr>
            <p:grpSpPr>
              <a:xfrm flipH="1">
                <a:off x="36033526" y="16814833"/>
                <a:ext cx="702068" cy="992785"/>
                <a:chOff x="36153167" y="16820364"/>
                <a:chExt cx="934093" cy="992785"/>
              </a:xfrm>
            </p:grpSpPr>
            <p:sp>
              <p:nvSpPr>
                <p:cNvPr id="18" name="Freeform 17">
                  <a:extLst>
                    <a:ext uri="{FF2B5EF4-FFF2-40B4-BE49-F238E27FC236}">
                      <a16:creationId xmlns:a16="http://schemas.microsoft.com/office/drawing/2014/main" id="{3CA5CAA7-F989-874A-8D7C-CCEF593B14E5}"/>
                    </a:ext>
                  </a:extLst>
                </p:cNvPr>
                <p:cNvSpPr/>
                <p:nvPr/>
              </p:nvSpPr>
              <p:spPr>
                <a:xfrm>
                  <a:off x="36379520" y="16990862"/>
                  <a:ext cx="609195" cy="822287"/>
                </a:xfrm>
                <a:custGeom>
                  <a:avLst/>
                  <a:gdLst>
                    <a:gd name="connsiteX0" fmla="*/ 447472 w 867254"/>
                    <a:gd name="connsiteY0" fmla="*/ 1478604 h 1478604"/>
                    <a:gd name="connsiteX1" fmla="*/ 321013 w 867254"/>
                    <a:gd name="connsiteY1" fmla="*/ 865762 h 1478604"/>
                    <a:gd name="connsiteX2" fmla="*/ 865762 w 867254"/>
                    <a:gd name="connsiteY2" fmla="*/ 612843 h 1478604"/>
                    <a:gd name="connsiteX3" fmla="*/ 466928 w 867254"/>
                    <a:gd name="connsiteY3" fmla="*/ 165370 h 1478604"/>
                    <a:gd name="connsiteX4" fmla="*/ 0 w 867254"/>
                    <a:gd name="connsiteY4" fmla="*/ 0 h 1478604"/>
                    <a:gd name="connsiteX5" fmla="*/ 0 w 867254"/>
                    <a:gd name="connsiteY5" fmla="*/ 0 h 147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254" h="1478604">
                      <a:moveTo>
                        <a:pt x="447472" y="1478604"/>
                      </a:moveTo>
                      <a:cubicBezTo>
                        <a:pt x="349385" y="1244329"/>
                        <a:pt x="251298" y="1010055"/>
                        <a:pt x="321013" y="865762"/>
                      </a:cubicBezTo>
                      <a:cubicBezTo>
                        <a:pt x="390728" y="721469"/>
                        <a:pt x="841443" y="729575"/>
                        <a:pt x="865762" y="612843"/>
                      </a:cubicBezTo>
                      <a:cubicBezTo>
                        <a:pt x="890081" y="496111"/>
                        <a:pt x="611222" y="267510"/>
                        <a:pt x="466928" y="165370"/>
                      </a:cubicBezTo>
                      <a:cubicBezTo>
                        <a:pt x="322634" y="63230"/>
                        <a:pt x="0" y="0"/>
                        <a:pt x="0" y="0"/>
                      </a:cubicBez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9" dirty="0"/>
                </a:p>
              </p:txBody>
            </p:sp>
            <p:sp>
              <p:nvSpPr>
                <p:cNvPr id="19" name="Line 28">
                  <a:extLst>
                    <a:ext uri="{FF2B5EF4-FFF2-40B4-BE49-F238E27FC236}">
                      <a16:creationId xmlns:a16="http://schemas.microsoft.com/office/drawing/2014/main" id="{ECFB8665-F4EC-D543-B5D6-A9F622012A0A}"/>
                    </a:ext>
                  </a:extLst>
                </p:cNvPr>
                <p:cNvSpPr>
                  <a:spLocks noChangeShapeType="1"/>
                </p:cNvSpPr>
                <p:nvPr/>
              </p:nvSpPr>
              <p:spPr bwMode="auto">
                <a:xfrm>
                  <a:off x="36550492" y="17755081"/>
                  <a:ext cx="143013" cy="5002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0" name="Line 28">
                  <a:extLst>
                    <a:ext uri="{FF2B5EF4-FFF2-40B4-BE49-F238E27FC236}">
                      <a16:creationId xmlns:a16="http://schemas.microsoft.com/office/drawing/2014/main" id="{889069CA-3814-834F-8506-CC1950B4821B}"/>
                    </a:ext>
                  </a:extLst>
                </p:cNvPr>
                <p:cNvSpPr>
                  <a:spLocks noChangeShapeType="1"/>
                </p:cNvSpPr>
                <p:nvPr/>
              </p:nvSpPr>
              <p:spPr bwMode="auto">
                <a:xfrm>
                  <a:off x="36522718" y="17618793"/>
                  <a:ext cx="113064" cy="8653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1" name="Line 28">
                  <a:extLst>
                    <a:ext uri="{FF2B5EF4-FFF2-40B4-BE49-F238E27FC236}">
                      <a16:creationId xmlns:a16="http://schemas.microsoft.com/office/drawing/2014/main" id="{9CC6DA5A-32EA-984A-91DA-CE66D1ED4626}"/>
                    </a:ext>
                  </a:extLst>
                </p:cNvPr>
                <p:cNvSpPr>
                  <a:spLocks noChangeShapeType="1"/>
                </p:cNvSpPr>
                <p:nvPr/>
              </p:nvSpPr>
              <p:spPr bwMode="auto">
                <a:xfrm flipH="1">
                  <a:off x="36598895" y="17512431"/>
                  <a:ext cx="121230" cy="55793"/>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2" name="Line 28">
                  <a:extLst>
                    <a:ext uri="{FF2B5EF4-FFF2-40B4-BE49-F238E27FC236}">
                      <a16:creationId xmlns:a16="http://schemas.microsoft.com/office/drawing/2014/main" id="{F82E7465-3C83-7843-A379-56C4862416E6}"/>
                    </a:ext>
                  </a:extLst>
                </p:cNvPr>
                <p:cNvSpPr>
                  <a:spLocks noChangeShapeType="1"/>
                </p:cNvSpPr>
                <p:nvPr/>
              </p:nvSpPr>
              <p:spPr bwMode="auto">
                <a:xfrm>
                  <a:off x="36522718" y="17339108"/>
                  <a:ext cx="94339" cy="11441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3" name="Line 28">
                  <a:extLst>
                    <a:ext uri="{FF2B5EF4-FFF2-40B4-BE49-F238E27FC236}">
                      <a16:creationId xmlns:a16="http://schemas.microsoft.com/office/drawing/2014/main" id="{036C40C5-A1C0-914A-99F1-415439F6D8DE}"/>
                    </a:ext>
                  </a:extLst>
                </p:cNvPr>
                <p:cNvSpPr>
                  <a:spLocks noChangeShapeType="1"/>
                </p:cNvSpPr>
                <p:nvPr/>
              </p:nvSpPr>
              <p:spPr bwMode="auto">
                <a:xfrm>
                  <a:off x="36693505" y="17292998"/>
                  <a:ext cx="16522" cy="12258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5" name="Line 28">
                  <a:extLst>
                    <a:ext uri="{FF2B5EF4-FFF2-40B4-BE49-F238E27FC236}">
                      <a16:creationId xmlns:a16="http://schemas.microsoft.com/office/drawing/2014/main" id="{E5417761-74B9-264D-955C-A3DE36011B47}"/>
                    </a:ext>
                  </a:extLst>
                </p:cNvPr>
                <p:cNvSpPr>
                  <a:spLocks noChangeShapeType="1"/>
                </p:cNvSpPr>
                <p:nvPr/>
              </p:nvSpPr>
              <p:spPr bwMode="auto">
                <a:xfrm>
                  <a:off x="36873269" y="17291784"/>
                  <a:ext cx="113590" cy="2146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6" name="Line 28">
                  <a:extLst>
                    <a:ext uri="{FF2B5EF4-FFF2-40B4-BE49-F238E27FC236}">
                      <a16:creationId xmlns:a16="http://schemas.microsoft.com/office/drawing/2014/main" id="{525B8287-1BE6-C643-9352-6A29FB769DEB}"/>
                    </a:ext>
                  </a:extLst>
                </p:cNvPr>
                <p:cNvSpPr>
                  <a:spLocks noChangeShapeType="1"/>
                </p:cNvSpPr>
                <p:nvPr/>
              </p:nvSpPr>
              <p:spPr bwMode="auto">
                <a:xfrm flipH="1">
                  <a:off x="36964290" y="17184612"/>
                  <a:ext cx="75227" cy="8163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7" name="Line 28">
                  <a:extLst>
                    <a:ext uri="{FF2B5EF4-FFF2-40B4-BE49-F238E27FC236}">
                      <a16:creationId xmlns:a16="http://schemas.microsoft.com/office/drawing/2014/main" id="{FCB650AE-92ED-D946-9BA7-08573399FCD1}"/>
                    </a:ext>
                  </a:extLst>
                </p:cNvPr>
                <p:cNvSpPr>
                  <a:spLocks noChangeShapeType="1"/>
                </p:cNvSpPr>
                <p:nvPr/>
              </p:nvSpPr>
              <p:spPr bwMode="auto">
                <a:xfrm>
                  <a:off x="36646146" y="17148490"/>
                  <a:ext cx="173446" cy="444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8" name="Line 28">
                  <a:extLst>
                    <a:ext uri="{FF2B5EF4-FFF2-40B4-BE49-F238E27FC236}">
                      <a16:creationId xmlns:a16="http://schemas.microsoft.com/office/drawing/2014/main" id="{558C9D8B-EEB2-BB4B-AF52-FBD26A5A9882}"/>
                    </a:ext>
                  </a:extLst>
                </p:cNvPr>
                <p:cNvSpPr>
                  <a:spLocks noChangeShapeType="1"/>
                </p:cNvSpPr>
                <p:nvPr/>
              </p:nvSpPr>
              <p:spPr bwMode="auto">
                <a:xfrm>
                  <a:off x="36512481" y="17076332"/>
                  <a:ext cx="206112" cy="1719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9" name="Line 28">
                  <a:extLst>
                    <a:ext uri="{FF2B5EF4-FFF2-40B4-BE49-F238E27FC236}">
                      <a16:creationId xmlns:a16="http://schemas.microsoft.com/office/drawing/2014/main" id="{88DCF201-AB54-BA4A-AAE4-1BA16D229861}"/>
                    </a:ext>
                  </a:extLst>
                </p:cNvPr>
                <p:cNvSpPr>
                  <a:spLocks noChangeShapeType="1"/>
                </p:cNvSpPr>
                <p:nvPr/>
              </p:nvSpPr>
              <p:spPr bwMode="auto">
                <a:xfrm flipH="1" flipV="1">
                  <a:off x="36470513" y="16914585"/>
                  <a:ext cx="44032" cy="10284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0" name="Line 28">
                  <a:extLst>
                    <a:ext uri="{FF2B5EF4-FFF2-40B4-BE49-F238E27FC236}">
                      <a16:creationId xmlns:a16="http://schemas.microsoft.com/office/drawing/2014/main" id="{2B757F46-3F7F-924D-95A6-B300FB8E0183}"/>
                    </a:ext>
                  </a:extLst>
                </p:cNvPr>
                <p:cNvSpPr>
                  <a:spLocks noChangeShapeType="1"/>
                </p:cNvSpPr>
                <p:nvPr/>
              </p:nvSpPr>
              <p:spPr bwMode="auto">
                <a:xfrm flipH="1">
                  <a:off x="36371969" y="16997601"/>
                  <a:ext cx="36644" cy="69602"/>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1" name="Line 28">
                  <a:extLst>
                    <a:ext uri="{FF2B5EF4-FFF2-40B4-BE49-F238E27FC236}">
                      <a16:creationId xmlns:a16="http://schemas.microsoft.com/office/drawing/2014/main" id="{24640091-C42E-D449-8DB7-2AB6C2B77462}"/>
                    </a:ext>
                  </a:extLst>
                </p:cNvPr>
                <p:cNvSpPr>
                  <a:spLocks noChangeShapeType="1"/>
                </p:cNvSpPr>
                <p:nvPr/>
              </p:nvSpPr>
              <p:spPr bwMode="auto">
                <a:xfrm>
                  <a:off x="36598894" y="16971230"/>
                  <a:ext cx="12096" cy="7147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2" name="Line 28">
                  <a:extLst>
                    <a:ext uri="{FF2B5EF4-FFF2-40B4-BE49-F238E27FC236}">
                      <a16:creationId xmlns:a16="http://schemas.microsoft.com/office/drawing/2014/main" id="{261EC7ED-E1B1-2B4B-AD34-000DBA5F499B}"/>
                    </a:ext>
                  </a:extLst>
                </p:cNvPr>
                <p:cNvSpPr>
                  <a:spLocks noChangeShapeType="1"/>
                </p:cNvSpPr>
                <p:nvPr/>
              </p:nvSpPr>
              <p:spPr bwMode="auto">
                <a:xfrm flipH="1">
                  <a:off x="36918364" y="17331373"/>
                  <a:ext cx="168896" cy="4508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3" name="Line 28">
                  <a:extLst>
                    <a:ext uri="{FF2B5EF4-FFF2-40B4-BE49-F238E27FC236}">
                      <a16:creationId xmlns:a16="http://schemas.microsoft.com/office/drawing/2014/main" id="{19955EBA-BF1E-0440-A13A-E2358A05EE5F}"/>
                    </a:ext>
                  </a:extLst>
                </p:cNvPr>
                <p:cNvSpPr>
                  <a:spLocks noChangeShapeType="1"/>
                </p:cNvSpPr>
                <p:nvPr/>
              </p:nvSpPr>
              <p:spPr bwMode="auto">
                <a:xfrm>
                  <a:off x="36893202" y="17094420"/>
                  <a:ext cx="25423" cy="13629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5" name="Oval 34">
                  <a:extLst>
                    <a:ext uri="{FF2B5EF4-FFF2-40B4-BE49-F238E27FC236}">
                      <a16:creationId xmlns:a16="http://schemas.microsoft.com/office/drawing/2014/main" id="{2EAA1EA1-EF70-4E4B-A63D-636D521ED69F}"/>
                    </a:ext>
                  </a:extLst>
                </p:cNvPr>
                <p:cNvSpPr>
                  <a:spLocks/>
                </p:cNvSpPr>
                <p:nvPr/>
              </p:nvSpPr>
              <p:spPr bwMode="auto">
                <a:xfrm rot="2811128">
                  <a:off x="36146181" y="16827350"/>
                  <a:ext cx="199656" cy="185683"/>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dirty="0">
                      <a:solidFill>
                        <a:srgbClr val="FFFFFF"/>
                      </a:solidFill>
                      <a:effectLst>
                        <a:outerShdw blurRad="38100" dist="38100" dir="2700000" algn="tl">
                          <a:srgbClr val="000000"/>
                        </a:outerShdw>
                      </a:effectLst>
                      <a:ea typeface="Gill Sans" charset="0"/>
                      <a:cs typeface="Gill Sans" charset="0"/>
                    </a:rPr>
                    <a:t>Cy3</a:t>
                  </a:r>
                </a:p>
              </p:txBody>
            </p:sp>
          </p:grpSp>
          <p:sp>
            <p:nvSpPr>
              <p:cNvPr id="10" name="Line 13">
                <a:extLst>
                  <a:ext uri="{FF2B5EF4-FFF2-40B4-BE49-F238E27FC236}">
                    <a16:creationId xmlns:a16="http://schemas.microsoft.com/office/drawing/2014/main" id="{17149E63-0B65-8F40-B2A5-CFE49967D194}"/>
                  </a:ext>
                </a:extLst>
              </p:cNvPr>
              <p:cNvSpPr>
                <a:spLocks noChangeShapeType="1"/>
              </p:cNvSpPr>
              <p:nvPr/>
            </p:nvSpPr>
            <p:spPr bwMode="auto">
              <a:xfrm>
                <a:off x="36340229" y="18067821"/>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11" name="Line 13">
                <a:extLst>
                  <a:ext uri="{FF2B5EF4-FFF2-40B4-BE49-F238E27FC236}">
                    <a16:creationId xmlns:a16="http://schemas.microsoft.com/office/drawing/2014/main" id="{44A122E6-FAE4-8048-BB6B-B22207CBAD38}"/>
                  </a:ext>
                </a:extLst>
              </p:cNvPr>
              <p:cNvSpPr>
                <a:spLocks noChangeShapeType="1"/>
              </p:cNvSpPr>
              <p:nvPr/>
            </p:nvSpPr>
            <p:spPr bwMode="auto">
              <a:xfrm>
                <a:off x="36340229" y="17963047"/>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12" name="Line 13">
                <a:extLst>
                  <a:ext uri="{FF2B5EF4-FFF2-40B4-BE49-F238E27FC236}">
                    <a16:creationId xmlns:a16="http://schemas.microsoft.com/office/drawing/2014/main" id="{9C773B2C-E5A3-9D41-9F1E-A2AF53452599}"/>
                  </a:ext>
                </a:extLst>
              </p:cNvPr>
              <p:cNvSpPr>
                <a:spLocks noChangeShapeType="1"/>
              </p:cNvSpPr>
              <p:nvPr/>
            </p:nvSpPr>
            <p:spPr bwMode="auto">
              <a:xfrm>
                <a:off x="36331198" y="17863658"/>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3" name="Line 13">
                <a:extLst>
                  <a:ext uri="{FF2B5EF4-FFF2-40B4-BE49-F238E27FC236}">
                    <a16:creationId xmlns:a16="http://schemas.microsoft.com/office/drawing/2014/main" id="{F9CD1846-FF90-6F49-9ECF-206D7A016000}"/>
                  </a:ext>
                </a:extLst>
              </p:cNvPr>
              <p:cNvSpPr>
                <a:spLocks noChangeShapeType="1"/>
              </p:cNvSpPr>
              <p:nvPr/>
            </p:nvSpPr>
            <p:spPr bwMode="auto">
              <a:xfrm>
                <a:off x="36506805" y="18165452"/>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14" name="Line 13">
                <a:extLst>
                  <a:ext uri="{FF2B5EF4-FFF2-40B4-BE49-F238E27FC236}">
                    <a16:creationId xmlns:a16="http://schemas.microsoft.com/office/drawing/2014/main" id="{D24C87AE-7CC9-504A-9C1F-DBA0A6FD9678}"/>
                  </a:ext>
                </a:extLst>
              </p:cNvPr>
              <p:cNvSpPr>
                <a:spLocks noChangeShapeType="1"/>
              </p:cNvSpPr>
              <p:nvPr/>
            </p:nvSpPr>
            <p:spPr bwMode="auto">
              <a:xfrm>
                <a:off x="36517407" y="18072324"/>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5" name="Line 13">
                <a:extLst>
                  <a:ext uri="{FF2B5EF4-FFF2-40B4-BE49-F238E27FC236}">
                    <a16:creationId xmlns:a16="http://schemas.microsoft.com/office/drawing/2014/main" id="{FECF7CB9-BCFE-6542-803B-88C115226868}"/>
                  </a:ext>
                </a:extLst>
              </p:cNvPr>
              <p:cNvSpPr>
                <a:spLocks noChangeShapeType="1"/>
              </p:cNvSpPr>
              <p:nvPr/>
            </p:nvSpPr>
            <p:spPr bwMode="auto">
              <a:xfrm>
                <a:off x="36507716" y="17963047"/>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6" name="Line 13">
                <a:extLst>
                  <a:ext uri="{FF2B5EF4-FFF2-40B4-BE49-F238E27FC236}">
                    <a16:creationId xmlns:a16="http://schemas.microsoft.com/office/drawing/2014/main" id="{F45A97C3-F45A-DF4A-88F7-E4C6304664C0}"/>
                  </a:ext>
                </a:extLst>
              </p:cNvPr>
              <p:cNvSpPr>
                <a:spLocks noChangeShapeType="1"/>
              </p:cNvSpPr>
              <p:nvPr/>
            </p:nvSpPr>
            <p:spPr bwMode="auto">
              <a:xfrm>
                <a:off x="36507716" y="17863658"/>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grpSp>
        <p:sp>
          <p:nvSpPr>
            <p:cNvPr id="37" name="Line 28">
              <a:extLst>
                <a:ext uri="{FF2B5EF4-FFF2-40B4-BE49-F238E27FC236}">
                  <a16:creationId xmlns:a16="http://schemas.microsoft.com/office/drawing/2014/main" id="{48827E07-3218-874B-BD2D-F8C3EDE6FA99}"/>
                </a:ext>
              </a:extLst>
            </p:cNvPr>
            <p:cNvSpPr>
              <a:spLocks noChangeShapeType="1"/>
            </p:cNvSpPr>
            <p:nvPr/>
          </p:nvSpPr>
          <p:spPr bwMode="auto">
            <a:xfrm flipV="1">
              <a:off x="899122" y="2211749"/>
              <a:ext cx="206014" cy="125068"/>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grpSp>
      <p:sp>
        <p:nvSpPr>
          <p:cNvPr id="39" name="Rectangle 38">
            <a:extLst>
              <a:ext uri="{FF2B5EF4-FFF2-40B4-BE49-F238E27FC236}">
                <a16:creationId xmlns:a16="http://schemas.microsoft.com/office/drawing/2014/main" id="{4AC0D41B-0615-164D-B55D-6A1D2556700F}"/>
              </a:ext>
            </a:extLst>
          </p:cNvPr>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Concerted global rearrangements of the ssDNA</a:t>
            </a:r>
            <a:endParaRPr lang="en-US"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E1EAC0BB-B9AB-EF42-A370-A98DF90D51F7}"/>
              </a:ext>
            </a:extLst>
          </p:cNvPr>
          <p:cNvSpPr txBox="1"/>
          <p:nvPr/>
        </p:nvSpPr>
        <p:spPr>
          <a:xfrm>
            <a:off x="2992386" y="2216429"/>
            <a:ext cx="4152932" cy="646331"/>
          </a:xfrm>
          <a:prstGeom prst="rect">
            <a:avLst/>
          </a:prstGeom>
          <a:noFill/>
        </p:spPr>
        <p:txBody>
          <a:bodyPr wrap="none" rtlCol="0">
            <a:spAutoFit/>
          </a:bodyPr>
          <a:lstStyle/>
          <a:p>
            <a:r>
              <a:rPr lang="en-US" dirty="0">
                <a:solidFill>
                  <a:schemeClr val="bg1">
                    <a:lumMod val="50000"/>
                  </a:schemeClr>
                </a:solidFill>
              </a:rPr>
              <a:t>2) Local Stacking /Unstacking Interactions</a:t>
            </a:r>
            <a:br>
              <a:rPr lang="en-US" dirty="0">
                <a:solidFill>
                  <a:schemeClr val="bg1">
                    <a:lumMod val="50000"/>
                  </a:schemeClr>
                </a:solidFill>
              </a:rPr>
            </a:br>
            <a:r>
              <a:rPr lang="en-US" dirty="0">
                <a:solidFill>
                  <a:schemeClr val="bg1">
                    <a:lumMod val="50000"/>
                  </a:schemeClr>
                </a:solidFill>
              </a:rPr>
              <a:t>(10’s of microseconds)</a:t>
            </a:r>
          </a:p>
        </p:txBody>
      </p:sp>
      <p:sp>
        <p:nvSpPr>
          <p:cNvPr id="42" name="TextBox 41">
            <a:extLst>
              <a:ext uri="{FF2B5EF4-FFF2-40B4-BE49-F238E27FC236}">
                <a16:creationId xmlns:a16="http://schemas.microsoft.com/office/drawing/2014/main" id="{5087D9EB-BDB5-654F-9E66-CFBC3C346D2E}"/>
              </a:ext>
            </a:extLst>
          </p:cNvPr>
          <p:cNvSpPr txBox="1"/>
          <p:nvPr/>
        </p:nvSpPr>
        <p:spPr>
          <a:xfrm>
            <a:off x="2992386" y="3298939"/>
            <a:ext cx="4908075" cy="1200329"/>
          </a:xfrm>
          <a:prstGeom prst="rect">
            <a:avLst/>
          </a:prstGeom>
          <a:noFill/>
        </p:spPr>
        <p:txBody>
          <a:bodyPr wrap="none" rtlCol="0">
            <a:spAutoFit/>
          </a:bodyPr>
          <a:lstStyle/>
          <a:p>
            <a:r>
              <a:rPr lang="en-US" dirty="0"/>
              <a:t>3) </a:t>
            </a:r>
            <a:r>
              <a:rPr lang="en-US" b="1" dirty="0"/>
              <a:t>Concerted global rearrangements of the ssDNA</a:t>
            </a:r>
            <a:br>
              <a:rPr lang="en-US" b="1" dirty="0"/>
            </a:br>
            <a:r>
              <a:rPr lang="en-US" dirty="0"/>
              <a:t>(100’s microseconds - milliseconds)</a:t>
            </a:r>
            <a:br>
              <a:rPr lang="en-US" dirty="0"/>
            </a:br>
            <a:r>
              <a:rPr lang="en-US" dirty="0"/>
              <a:t>	- Collective base stacking changes</a:t>
            </a:r>
            <a:br>
              <a:rPr lang="en-US" dirty="0"/>
            </a:br>
            <a:r>
              <a:rPr lang="en-US" dirty="0"/>
              <a:t>	- Backbone conformational changes</a:t>
            </a:r>
          </a:p>
        </p:txBody>
      </p:sp>
      <p:pic>
        <p:nvPicPr>
          <p:cNvPr id="43" name="Picture 42">
            <a:extLst>
              <a:ext uri="{FF2B5EF4-FFF2-40B4-BE49-F238E27FC236}">
                <a16:creationId xmlns:a16="http://schemas.microsoft.com/office/drawing/2014/main" id="{344AB8D3-DB07-704A-83C0-F0ADB0BDC8BF}"/>
              </a:ext>
            </a:extLst>
          </p:cNvPr>
          <p:cNvPicPr>
            <a:picLocks noChangeAspect="1"/>
          </p:cNvPicPr>
          <p:nvPr/>
        </p:nvPicPr>
        <p:blipFill>
          <a:blip r:embed="rId3"/>
          <a:stretch>
            <a:fillRect/>
          </a:stretch>
        </p:blipFill>
        <p:spPr>
          <a:xfrm>
            <a:off x="7782267" y="480427"/>
            <a:ext cx="3637714" cy="3812540"/>
          </a:xfrm>
          <a:prstGeom prst="rect">
            <a:avLst/>
          </a:prstGeom>
        </p:spPr>
      </p:pic>
      <p:graphicFrame>
        <p:nvGraphicFramePr>
          <p:cNvPr id="44" name="Table 43">
            <a:extLst>
              <a:ext uri="{FF2B5EF4-FFF2-40B4-BE49-F238E27FC236}">
                <a16:creationId xmlns:a16="http://schemas.microsoft.com/office/drawing/2014/main" id="{10A53777-4A3D-2043-9234-A8835B7500D3}"/>
              </a:ext>
            </a:extLst>
          </p:cNvPr>
          <p:cNvGraphicFramePr>
            <a:graphicFrameLocks noGrp="1"/>
          </p:cNvGraphicFramePr>
          <p:nvPr>
            <p:extLst>
              <p:ext uri="{D42A27DB-BD31-4B8C-83A1-F6EECF244321}">
                <p14:modId xmlns:p14="http://schemas.microsoft.com/office/powerpoint/2010/main" val="2621569037"/>
              </p:ext>
            </p:extLst>
          </p:nvPr>
        </p:nvGraphicFramePr>
        <p:xfrm>
          <a:off x="7934667" y="4943903"/>
          <a:ext cx="4054750" cy="1219200"/>
        </p:xfrm>
        <a:graphic>
          <a:graphicData uri="http://schemas.openxmlformats.org/drawingml/2006/table">
            <a:tbl>
              <a:tblPr firstRow="1" firstCol="1" bandRow="1">
                <a:tableStyleId>{5C22544A-7EE6-4342-B048-85BDC9FD1C3A}</a:tableStyleId>
              </a:tblPr>
              <a:tblGrid>
                <a:gridCol w="2362683">
                  <a:extLst>
                    <a:ext uri="{9D8B030D-6E8A-4147-A177-3AD203B41FA5}">
                      <a16:colId xmlns:a16="http://schemas.microsoft.com/office/drawing/2014/main" val="1522832527"/>
                    </a:ext>
                  </a:extLst>
                </a:gridCol>
                <a:gridCol w="1692067">
                  <a:extLst>
                    <a:ext uri="{9D8B030D-6E8A-4147-A177-3AD203B41FA5}">
                      <a16:colId xmlns:a16="http://schemas.microsoft.com/office/drawing/2014/main" val="3108686686"/>
                    </a:ext>
                  </a:extLst>
                </a:gridCol>
              </a:tblGrid>
              <a:tr h="177165">
                <a:tc>
                  <a:txBody>
                    <a:bodyPr/>
                    <a:lstStyle/>
                    <a:p>
                      <a:pPr marL="0" marR="0" algn="ctr">
                        <a:spcBef>
                          <a:spcPts val="0"/>
                        </a:spcBef>
                        <a:spcAft>
                          <a:spcPts val="0"/>
                        </a:spcAft>
                      </a:pPr>
                      <a:r>
                        <a:rPr lang="en-US" sz="1600" dirty="0">
                          <a:effectLst/>
                        </a:rPr>
                        <a:t>Construct/Condition</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t</a:t>
                      </a:r>
                      <a:r>
                        <a:rPr lang="en-US" sz="1600" baseline="-25000">
                          <a:effectLst/>
                        </a:rPr>
                        <a:t>3</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45577762"/>
                  </a:ext>
                </a:extLst>
              </a:tr>
              <a:tr h="184150">
                <a:tc>
                  <a:txBody>
                    <a:bodyPr/>
                    <a:lstStyle/>
                    <a:p>
                      <a:pPr marL="0" marR="0">
                        <a:spcBef>
                          <a:spcPts val="0"/>
                        </a:spcBef>
                        <a:spcAft>
                          <a:spcPts val="0"/>
                        </a:spcAft>
                      </a:pPr>
                      <a:r>
                        <a:rPr lang="en-US" sz="1600" dirty="0">
                          <a:effectLst/>
                        </a:rPr>
                        <a:t>3’-p(dT)</a:t>
                      </a:r>
                      <a:r>
                        <a:rPr lang="en-US" sz="1600" baseline="-25000" dirty="0">
                          <a:effectLst/>
                        </a:rPr>
                        <a:t>15</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solidFill>
                            <a:srgbClr val="0432FF"/>
                          </a:solidFill>
                          <a:effectLst/>
                        </a:rPr>
                        <a:t>1.2 mSec</a:t>
                      </a:r>
                      <a:endParaRPr lang="en-US" sz="160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889218415"/>
                  </a:ext>
                </a:extLst>
              </a:tr>
              <a:tr h="177165">
                <a:tc>
                  <a:txBody>
                    <a:bodyPr/>
                    <a:lstStyle/>
                    <a:p>
                      <a:pPr marL="0" marR="0">
                        <a:spcBef>
                          <a:spcPts val="0"/>
                        </a:spcBef>
                        <a:spcAft>
                          <a:spcPts val="0"/>
                        </a:spcAft>
                      </a:pPr>
                      <a:r>
                        <a:rPr lang="en-US" sz="1600" dirty="0">
                          <a:effectLst/>
                        </a:rPr>
                        <a:t>3’-p(dT)</a:t>
                      </a:r>
                      <a:r>
                        <a:rPr lang="en-US" sz="1600" baseline="-25000" dirty="0">
                          <a:effectLst/>
                        </a:rPr>
                        <a:t>14</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432FF"/>
                          </a:solidFill>
                          <a:effectLst/>
                        </a:rPr>
                        <a:t>1.7 mSec</a:t>
                      </a:r>
                      <a:endParaRPr lang="en-US" sz="1600" dirty="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688146449"/>
                  </a:ext>
                </a:extLst>
              </a:tr>
              <a:tr h="177165">
                <a:tc>
                  <a:txBody>
                    <a:bodyPr/>
                    <a:lstStyle/>
                    <a:p>
                      <a:pPr marL="0" marR="0">
                        <a:spcBef>
                          <a:spcPts val="0"/>
                        </a:spcBef>
                        <a:spcAft>
                          <a:spcPts val="0"/>
                        </a:spcAft>
                      </a:pPr>
                      <a:r>
                        <a:rPr lang="en-US" sz="1600">
                          <a:effectLst/>
                        </a:rPr>
                        <a:t>5’-p(dT)</a:t>
                      </a:r>
                      <a:r>
                        <a:rPr lang="en-US" sz="1600" baseline="-25000">
                          <a:effectLst/>
                        </a:rPr>
                        <a:t>15</a:t>
                      </a:r>
                      <a:r>
                        <a:rPr lang="en-US" sz="1600">
                          <a:effectLst/>
                        </a:rPr>
                        <a:t> + 0.0 µM gp32</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432FF"/>
                          </a:solidFill>
                          <a:effectLst/>
                        </a:rPr>
                        <a:t>8.3 mSec</a:t>
                      </a:r>
                      <a:endParaRPr lang="en-US" sz="1600" dirty="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962800163"/>
                  </a:ext>
                </a:extLst>
              </a:tr>
              <a:tr h="184150">
                <a:tc>
                  <a:txBody>
                    <a:bodyPr/>
                    <a:lstStyle/>
                    <a:p>
                      <a:pPr marL="0" marR="0">
                        <a:spcBef>
                          <a:spcPts val="0"/>
                        </a:spcBef>
                        <a:spcAft>
                          <a:spcPts val="0"/>
                        </a:spcAft>
                      </a:pPr>
                      <a:r>
                        <a:rPr lang="en-US" sz="1600" dirty="0">
                          <a:effectLst/>
                        </a:rPr>
                        <a:t>5’-p(dT)</a:t>
                      </a:r>
                      <a:r>
                        <a:rPr lang="en-US" sz="1600" baseline="-25000" dirty="0">
                          <a:effectLst/>
                        </a:rPr>
                        <a:t>14</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432FF"/>
                          </a:solidFill>
                          <a:effectLst/>
                        </a:rPr>
                        <a:t>770.2 µSec</a:t>
                      </a:r>
                      <a:endParaRPr lang="en-US" sz="1600" dirty="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818681230"/>
                  </a:ext>
                </a:extLst>
              </a:tr>
            </a:tbl>
          </a:graphicData>
        </a:graphic>
      </p:graphicFrame>
      <p:sp>
        <p:nvSpPr>
          <p:cNvPr id="45" name="Oval 44">
            <a:extLst>
              <a:ext uri="{FF2B5EF4-FFF2-40B4-BE49-F238E27FC236}">
                <a16:creationId xmlns:a16="http://schemas.microsoft.com/office/drawing/2014/main" id="{BAB032D7-25CB-C649-917A-AEECD1E5F65C}"/>
              </a:ext>
            </a:extLst>
          </p:cNvPr>
          <p:cNvSpPr/>
          <p:nvPr/>
        </p:nvSpPr>
        <p:spPr>
          <a:xfrm>
            <a:off x="8557016" y="1431692"/>
            <a:ext cx="1230927" cy="10951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3920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1"/>
          <p:cNvGrpSpPr/>
          <p:nvPr/>
        </p:nvGrpSpPr>
        <p:grpSpPr>
          <a:xfrm>
            <a:off x="683399" y="862478"/>
            <a:ext cx="2545726" cy="1697910"/>
            <a:chOff x="-1234152" y="112880"/>
            <a:chExt cx="4381500" cy="2921000"/>
          </a:xfrm>
        </p:grpSpPr>
        <p:pic>
          <p:nvPicPr>
            <p:cNvPr id="129" name="phage-group-bright-1-russell-kightley.jpg"/>
            <p:cNvPicPr>
              <a:picLocks noChangeAspect="1"/>
            </p:cNvPicPr>
            <p:nvPr/>
          </p:nvPicPr>
          <p:blipFill>
            <a:blip r:embed="rId2"/>
            <a:stretch>
              <a:fillRect/>
            </a:stretch>
          </p:blipFill>
          <p:spPr>
            <a:xfrm>
              <a:off x="-1234152" y="112880"/>
              <a:ext cx="4381500" cy="2921000"/>
            </a:xfrm>
            <a:prstGeom prst="rect">
              <a:avLst/>
            </a:prstGeom>
            <a:ln w="12700" cap="flat">
              <a:noFill/>
              <a:miter lim="400000"/>
            </a:ln>
            <a:effectLst>
              <a:outerShdw blurRad="127000" dist="76200" dir="2700000" rotWithShape="0">
                <a:srgbClr val="000000">
                  <a:alpha val="75000"/>
                </a:srgbClr>
              </a:outerShdw>
            </a:effectLst>
          </p:spPr>
        </p:pic>
        <p:sp>
          <p:nvSpPr>
            <p:cNvPr id="130" name="Shape 130"/>
            <p:cNvSpPr/>
            <p:nvPr/>
          </p:nvSpPr>
          <p:spPr>
            <a:xfrm>
              <a:off x="-665185" y="2015330"/>
              <a:ext cx="2885236" cy="933328"/>
            </a:xfrm>
            <a:prstGeom prst="rect">
              <a:avLst/>
            </a:prstGeom>
            <a:noFill/>
            <a:ln w="12700" cap="flat">
              <a:noFill/>
              <a:miter lim="400000"/>
            </a:ln>
            <a:effectLst/>
            <a:extLst>
              <a:ext uri="{C572A759-6A51-4108-AA02-DFA0A04FC94B}">
                <ma14:wrappingTextBoxFlag xmlns:mc="http://schemas.openxmlformats.org/markup-compatibility/2006" xmlns:mv="urn:schemas-microsoft-com:mac:vml" xmlns="" xmlns:ma14="http://schemas.microsoft.com/office/mac/drawingml/2011/main" val="1"/>
              </a:ext>
            </a:extLst>
          </p:spPr>
          <p:txBody>
            <a:bodyPr wrap="none" lIns="35707" tIns="35707" rIns="35707" bIns="35707" numCol="1" anchor="ctr">
              <a:spAutoFit/>
            </a:bodyPr>
            <a:lstStyle/>
            <a:p>
              <a:pPr algn="r">
                <a:defRPr sz="2700">
                  <a:solidFill>
                    <a:srgbClr val="FFFFFF"/>
                  </a:solidFill>
                  <a:latin typeface="Gill Sans"/>
                  <a:ea typeface="Gill Sans"/>
                  <a:cs typeface="Gill Sans"/>
                  <a:sym typeface="Gill Sans"/>
                </a:defRPr>
              </a:pPr>
              <a:r>
                <a:rPr sz="1898" dirty="0"/>
                <a:t>T4 bacteriophage </a:t>
              </a:r>
            </a:p>
            <a:p>
              <a:pPr algn="r">
                <a:defRPr sz="2700">
                  <a:solidFill>
                    <a:srgbClr val="FFFFFF"/>
                  </a:solidFill>
                  <a:latin typeface="Gill Sans"/>
                  <a:ea typeface="Gill Sans"/>
                  <a:cs typeface="Gill Sans"/>
                  <a:sym typeface="Gill Sans"/>
                </a:defRPr>
              </a:pPr>
              <a:r>
                <a:rPr sz="1898" dirty="0"/>
                <a:t>(infects E. coli)</a:t>
              </a:r>
            </a:p>
          </p:txBody>
        </p:sp>
      </p:grpSp>
      <p:pic>
        <p:nvPicPr>
          <p:cNvPr id="132" name="droppedImage.png"/>
          <p:cNvPicPr>
            <a:picLocks noChangeAspect="1"/>
          </p:cNvPicPr>
          <p:nvPr/>
        </p:nvPicPr>
        <p:blipFill>
          <a:blip r:embed="rId3"/>
          <a:srcRect l="1944" t="32373" r="2777" b="10960"/>
          <a:stretch>
            <a:fillRect/>
          </a:stretch>
        </p:blipFill>
        <p:spPr>
          <a:xfrm>
            <a:off x="683399" y="2642809"/>
            <a:ext cx="2593201" cy="2647309"/>
          </a:xfrm>
          <a:prstGeom prst="rect">
            <a:avLst/>
          </a:prstGeom>
          <a:ln w="12700">
            <a:miter lim="400000"/>
          </a:ln>
          <a:effectLst>
            <a:outerShdw blurRad="127000" dist="76200" dir="2700000" rotWithShape="0">
              <a:srgbClr val="000000">
                <a:alpha val="75000"/>
              </a:srgbClr>
            </a:outerShdw>
          </a:effectLst>
        </p:spPr>
      </p:pic>
      <p:sp>
        <p:nvSpPr>
          <p:cNvPr id="134" name="Shape 134"/>
          <p:cNvSpPr/>
          <p:nvPr/>
        </p:nvSpPr>
        <p:spPr>
          <a:xfrm>
            <a:off x="382406" y="5421939"/>
            <a:ext cx="3541896" cy="903108"/>
          </a:xfrm>
          <a:prstGeom prst="rect">
            <a:avLst/>
          </a:prstGeom>
          <a:ln w="12700">
            <a:miter lim="400000"/>
          </a:ln>
          <a:extLst>
            <a:ext uri="{C572A759-6A51-4108-AA02-DFA0A04FC94B}">
              <ma14:wrappingTextBoxFlag xmlns:mc="http://schemas.openxmlformats.org/markup-compatibility/2006" xmlns:mv="urn:schemas-microsoft-com:mac:vml" xmlns="" xmlns:ma14="http://schemas.microsoft.com/office/mac/drawingml/2011/main" val="1"/>
            </a:ext>
          </a:extLst>
        </p:spPr>
        <p:txBody>
          <a:bodyPr wrap="square" lIns="35707" tIns="35707" rIns="35707" bIns="35707" anchor="ctr">
            <a:spAutoFit/>
          </a:bodyPr>
          <a:lstStyle>
            <a:lvl1pPr algn="l">
              <a:defRPr sz="2900">
                <a:solidFill>
                  <a:srgbClr val="38571A"/>
                </a:solidFill>
                <a:latin typeface="Gill Sans"/>
                <a:ea typeface="Gill Sans"/>
                <a:cs typeface="Gill Sans"/>
                <a:sym typeface="Gill Sans"/>
              </a:defRPr>
            </a:lvl1pPr>
          </a:lstStyle>
          <a:p>
            <a:r>
              <a:rPr sz="1800" dirty="0"/>
              <a:t>Electron micrograph of the T4 replisome at a DNA replication fork showing the ‘trombone loop’  </a:t>
            </a:r>
          </a:p>
        </p:txBody>
      </p:sp>
      <p:sp>
        <p:nvSpPr>
          <p:cNvPr id="135" name="Shape 135"/>
          <p:cNvSpPr/>
          <p:nvPr/>
        </p:nvSpPr>
        <p:spPr>
          <a:xfrm>
            <a:off x="5082566" y="947531"/>
            <a:ext cx="4759934" cy="591356"/>
          </a:xfrm>
          <a:prstGeom prst="rect">
            <a:avLst/>
          </a:prstGeom>
          <a:ln w="12700">
            <a:miter lim="400000"/>
          </a:ln>
          <a:extLst>
            <a:ext uri="{C572A759-6A51-4108-AA02-DFA0A04FC94B}">
              <ma14:wrappingTextBoxFlag xmlns:mc="http://schemas.openxmlformats.org/markup-compatibility/2006" xmlns:mv="urn:schemas-microsoft-com:mac:vml" xmlns="" xmlns:ma14="http://schemas.microsoft.com/office/mac/drawingml/2011/main" val="1"/>
            </a:ext>
          </a:extLst>
        </p:spPr>
        <p:txBody>
          <a:bodyPr wrap="square" lIns="35707" tIns="35707" rIns="35707" bIns="35707" anchor="ctr">
            <a:spAutoFit/>
          </a:bodyPr>
          <a:lstStyle/>
          <a:p>
            <a:pPr defTabSz="321366">
              <a:defRPr sz="2400">
                <a:latin typeface="Helvetica"/>
                <a:ea typeface="Helvetica"/>
                <a:cs typeface="Helvetica"/>
                <a:sym typeface="Helvetica"/>
              </a:defRPr>
            </a:pPr>
            <a:r>
              <a:rPr sz="1687" dirty="0"/>
              <a:t>A model system for protein machine assembly, </a:t>
            </a:r>
          </a:p>
          <a:p>
            <a:pPr defTabSz="321366">
              <a:defRPr sz="2400">
                <a:latin typeface="Helvetica"/>
                <a:ea typeface="Helvetica"/>
                <a:cs typeface="Helvetica"/>
                <a:sym typeface="Helvetica"/>
              </a:defRPr>
            </a:pPr>
            <a:r>
              <a:rPr sz="1687" dirty="0"/>
              <a:t>and function in higher organisms </a:t>
            </a:r>
          </a:p>
        </p:txBody>
      </p:sp>
      <p:sp>
        <p:nvSpPr>
          <p:cNvPr id="14" name="Rectangle 13"/>
          <p:cNvSpPr/>
          <p:nvPr/>
        </p:nvSpPr>
        <p:spPr>
          <a:xfrm>
            <a:off x="0" y="0"/>
            <a:ext cx="12192000" cy="741507"/>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The T4 DNA replication system</a:t>
            </a:r>
          </a:p>
        </p:txBody>
      </p:sp>
      <p:sp>
        <p:nvSpPr>
          <p:cNvPr id="28" name="Rectangle 27"/>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 D. Griffith, J. Biol. Chem. 2013, 288: 29724-35.</a:t>
            </a:r>
          </a:p>
        </p:txBody>
      </p:sp>
      <p:pic>
        <p:nvPicPr>
          <p:cNvPr id="38" name="Screen Shot 2016-06-26 at 12.27.37 PM-enhanced.png"/>
          <p:cNvPicPr>
            <a:picLocks noChangeAspect="1"/>
          </p:cNvPicPr>
          <p:nvPr/>
        </p:nvPicPr>
        <p:blipFill>
          <a:blip r:embed="rId4"/>
          <a:stretch>
            <a:fillRect/>
          </a:stretch>
        </p:blipFill>
        <p:spPr>
          <a:xfrm>
            <a:off x="4348091" y="1806650"/>
            <a:ext cx="6514896" cy="4370378"/>
          </a:xfrm>
          <a:prstGeom prst="rect">
            <a:avLst/>
          </a:prstGeom>
          <a:ln w="12700">
            <a:miter lim="400000"/>
          </a:ln>
        </p:spPr>
      </p:pic>
      <p:pic>
        <p:nvPicPr>
          <p:cNvPr id="47" name="Screen Shot 2016-06-26 at 12.27.14 PM-enhanced.png"/>
          <p:cNvPicPr>
            <a:picLocks noChangeAspect="1"/>
          </p:cNvPicPr>
          <p:nvPr/>
        </p:nvPicPr>
        <p:blipFill>
          <a:blip r:embed="rId5"/>
          <a:stretch>
            <a:fillRect/>
          </a:stretch>
        </p:blipFill>
        <p:spPr>
          <a:xfrm>
            <a:off x="4326015" y="1757611"/>
            <a:ext cx="6562371" cy="4493856"/>
          </a:xfrm>
          <a:prstGeom prst="rect">
            <a:avLst/>
          </a:prstGeom>
          <a:ln w="12700">
            <a:miter lim="400000"/>
          </a:ln>
        </p:spPr>
      </p:pic>
    </p:spTree>
    <p:extLst>
      <p:ext uri="{BB962C8B-B14F-4D97-AF65-F5344CB8AC3E}">
        <p14:creationId xmlns:p14="http://schemas.microsoft.com/office/powerpoint/2010/main" val="2883953082"/>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40CB155-033E-2F4A-9000-D3CFEE96B8E0}"/>
              </a:ext>
            </a:extLst>
          </p:cNvPr>
          <p:cNvGrpSpPr/>
          <p:nvPr/>
        </p:nvGrpSpPr>
        <p:grpSpPr>
          <a:xfrm>
            <a:off x="726992" y="670803"/>
            <a:ext cx="1548580" cy="4183817"/>
            <a:chOff x="36033526" y="16814833"/>
            <a:chExt cx="831579" cy="1560046"/>
          </a:xfrm>
        </p:grpSpPr>
        <p:sp>
          <p:nvSpPr>
            <p:cNvPr id="3" name="Line 1">
              <a:extLst>
                <a:ext uri="{FF2B5EF4-FFF2-40B4-BE49-F238E27FC236}">
                  <a16:creationId xmlns:a16="http://schemas.microsoft.com/office/drawing/2014/main" id="{50E47E1B-0822-2544-8219-DF3E77339240}"/>
                </a:ext>
              </a:extLst>
            </p:cNvPr>
            <p:cNvSpPr>
              <a:spLocks noChangeShapeType="1"/>
            </p:cNvSpPr>
            <p:nvPr/>
          </p:nvSpPr>
          <p:spPr bwMode="auto">
            <a:xfrm flipH="1">
              <a:off x="36325522" y="17804635"/>
              <a:ext cx="3014" cy="416992"/>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4" name="Line 5">
              <a:extLst>
                <a:ext uri="{FF2B5EF4-FFF2-40B4-BE49-F238E27FC236}">
                  <a16:creationId xmlns:a16="http://schemas.microsoft.com/office/drawing/2014/main" id="{3534323F-59A3-5343-AFA1-578F0AFA5845}"/>
                </a:ext>
              </a:extLst>
            </p:cNvPr>
            <p:cNvSpPr>
              <a:spLocks noChangeShapeType="1"/>
            </p:cNvSpPr>
            <p:nvPr/>
          </p:nvSpPr>
          <p:spPr bwMode="auto">
            <a:xfrm>
              <a:off x="36674362" y="17937799"/>
              <a:ext cx="3522" cy="28382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649" dirty="0"/>
            </a:p>
          </p:txBody>
        </p:sp>
        <p:sp>
          <p:nvSpPr>
            <p:cNvPr id="5" name="Rectangle 4">
              <a:extLst>
                <a:ext uri="{FF2B5EF4-FFF2-40B4-BE49-F238E27FC236}">
                  <a16:creationId xmlns:a16="http://schemas.microsoft.com/office/drawing/2014/main" id="{6D5A2EE3-6FBA-6643-A2E6-9D3C6879E5E5}"/>
                </a:ext>
              </a:extLst>
            </p:cNvPr>
            <p:cNvSpPr>
              <a:spLocks/>
            </p:cNvSpPr>
            <p:nvPr/>
          </p:nvSpPr>
          <p:spPr bwMode="auto">
            <a:xfrm>
              <a:off x="36740176" y="18314677"/>
              <a:ext cx="35" cy="60202"/>
            </a:xfrm>
            <a:prstGeom prst="rect">
              <a:avLst/>
            </a:prstGeom>
            <a:noFill/>
            <a:ln>
              <a:noFill/>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 uri="{91240B29-F687-4f45-9708-019B960494DF}">
                <a14:hiddenLine xmlns:mc="http://schemas.openxmlformats.org/markup-compatibility/2006" xmlns:mv="urn:schemas-microsoft-com:mac:vml"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1049" dirty="0">
                <a:solidFill>
                  <a:schemeClr val="tx1"/>
                </a:solidFill>
                <a:cs typeface="Gill Sans" charset="0"/>
              </a:endParaRPr>
            </a:p>
          </p:txBody>
        </p:sp>
        <p:sp>
          <p:nvSpPr>
            <p:cNvPr id="6" name="Oval 5">
              <a:extLst>
                <a:ext uri="{FF2B5EF4-FFF2-40B4-BE49-F238E27FC236}">
                  <a16:creationId xmlns:a16="http://schemas.microsoft.com/office/drawing/2014/main" id="{71E16914-30F6-9D48-97AE-67E273C8F7D2}"/>
                </a:ext>
              </a:extLst>
            </p:cNvPr>
            <p:cNvSpPr>
              <a:spLocks/>
            </p:cNvSpPr>
            <p:nvPr/>
          </p:nvSpPr>
          <p:spPr bwMode="auto">
            <a:xfrm rot="7309360">
              <a:off x="36714815" y="17669166"/>
              <a:ext cx="176935" cy="123645"/>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dirty="0">
                  <a:solidFill>
                    <a:srgbClr val="FFFFFF"/>
                  </a:solidFill>
                  <a:effectLst>
                    <a:outerShdw blurRad="38100" dist="38100" dir="2700000" algn="tl">
                      <a:srgbClr val="000000"/>
                    </a:outerShdw>
                  </a:effectLst>
                  <a:ea typeface="Gill Sans" charset="0"/>
                  <a:cs typeface="Gill Sans" charset="0"/>
                </a:rPr>
                <a:t>Cy5</a:t>
              </a:r>
            </a:p>
          </p:txBody>
        </p:sp>
        <p:sp>
          <p:nvSpPr>
            <p:cNvPr id="7" name="Line 13">
              <a:extLst>
                <a:ext uri="{FF2B5EF4-FFF2-40B4-BE49-F238E27FC236}">
                  <a16:creationId xmlns:a16="http://schemas.microsoft.com/office/drawing/2014/main" id="{66F5C4CC-5CC4-2E4C-9AF3-FFE695DAC3DA}"/>
                </a:ext>
              </a:extLst>
            </p:cNvPr>
            <p:cNvSpPr>
              <a:spLocks noChangeShapeType="1"/>
            </p:cNvSpPr>
            <p:nvPr/>
          </p:nvSpPr>
          <p:spPr bwMode="auto">
            <a:xfrm>
              <a:off x="36331198" y="18165452"/>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grpSp>
          <p:nvGrpSpPr>
            <p:cNvPr id="8" name="Group 7">
              <a:extLst>
                <a:ext uri="{FF2B5EF4-FFF2-40B4-BE49-F238E27FC236}">
                  <a16:creationId xmlns:a16="http://schemas.microsoft.com/office/drawing/2014/main" id="{DB493958-4D6F-3347-9996-7D9266DB93D4}"/>
                </a:ext>
              </a:extLst>
            </p:cNvPr>
            <p:cNvGrpSpPr/>
            <p:nvPr/>
          </p:nvGrpSpPr>
          <p:grpSpPr>
            <a:xfrm flipH="1">
              <a:off x="36033526" y="16814833"/>
              <a:ext cx="702068" cy="992785"/>
              <a:chOff x="36153167" y="16820364"/>
              <a:chExt cx="934093" cy="992785"/>
            </a:xfrm>
          </p:grpSpPr>
          <p:sp>
            <p:nvSpPr>
              <p:cNvPr id="18" name="Freeform 17">
                <a:extLst>
                  <a:ext uri="{FF2B5EF4-FFF2-40B4-BE49-F238E27FC236}">
                    <a16:creationId xmlns:a16="http://schemas.microsoft.com/office/drawing/2014/main" id="{3CA5CAA7-F989-874A-8D7C-CCEF593B14E5}"/>
                  </a:ext>
                </a:extLst>
              </p:cNvPr>
              <p:cNvSpPr/>
              <p:nvPr/>
            </p:nvSpPr>
            <p:spPr>
              <a:xfrm>
                <a:off x="36379520" y="16990862"/>
                <a:ext cx="609195" cy="822287"/>
              </a:xfrm>
              <a:custGeom>
                <a:avLst/>
                <a:gdLst>
                  <a:gd name="connsiteX0" fmla="*/ 447472 w 867254"/>
                  <a:gd name="connsiteY0" fmla="*/ 1478604 h 1478604"/>
                  <a:gd name="connsiteX1" fmla="*/ 321013 w 867254"/>
                  <a:gd name="connsiteY1" fmla="*/ 865762 h 1478604"/>
                  <a:gd name="connsiteX2" fmla="*/ 865762 w 867254"/>
                  <a:gd name="connsiteY2" fmla="*/ 612843 h 1478604"/>
                  <a:gd name="connsiteX3" fmla="*/ 466928 w 867254"/>
                  <a:gd name="connsiteY3" fmla="*/ 165370 h 1478604"/>
                  <a:gd name="connsiteX4" fmla="*/ 0 w 867254"/>
                  <a:gd name="connsiteY4" fmla="*/ 0 h 1478604"/>
                  <a:gd name="connsiteX5" fmla="*/ 0 w 867254"/>
                  <a:gd name="connsiteY5" fmla="*/ 0 h 147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254" h="1478604">
                    <a:moveTo>
                      <a:pt x="447472" y="1478604"/>
                    </a:moveTo>
                    <a:cubicBezTo>
                      <a:pt x="349385" y="1244329"/>
                      <a:pt x="251298" y="1010055"/>
                      <a:pt x="321013" y="865762"/>
                    </a:cubicBezTo>
                    <a:cubicBezTo>
                      <a:pt x="390728" y="721469"/>
                      <a:pt x="841443" y="729575"/>
                      <a:pt x="865762" y="612843"/>
                    </a:cubicBezTo>
                    <a:cubicBezTo>
                      <a:pt x="890081" y="496111"/>
                      <a:pt x="611222" y="267510"/>
                      <a:pt x="466928" y="165370"/>
                    </a:cubicBezTo>
                    <a:cubicBezTo>
                      <a:pt x="322634" y="63230"/>
                      <a:pt x="0" y="0"/>
                      <a:pt x="0" y="0"/>
                    </a:cubicBez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9" dirty="0"/>
              </a:p>
            </p:txBody>
          </p:sp>
          <p:sp>
            <p:nvSpPr>
              <p:cNvPr id="19" name="Line 28">
                <a:extLst>
                  <a:ext uri="{FF2B5EF4-FFF2-40B4-BE49-F238E27FC236}">
                    <a16:creationId xmlns:a16="http://schemas.microsoft.com/office/drawing/2014/main" id="{ECFB8665-F4EC-D543-B5D6-A9F622012A0A}"/>
                  </a:ext>
                </a:extLst>
              </p:cNvPr>
              <p:cNvSpPr>
                <a:spLocks noChangeShapeType="1"/>
              </p:cNvSpPr>
              <p:nvPr/>
            </p:nvSpPr>
            <p:spPr bwMode="auto">
              <a:xfrm>
                <a:off x="36550492" y="17755081"/>
                <a:ext cx="143013" cy="5002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0" name="Line 28">
                <a:extLst>
                  <a:ext uri="{FF2B5EF4-FFF2-40B4-BE49-F238E27FC236}">
                    <a16:creationId xmlns:a16="http://schemas.microsoft.com/office/drawing/2014/main" id="{889069CA-3814-834F-8506-CC1950B4821B}"/>
                  </a:ext>
                </a:extLst>
              </p:cNvPr>
              <p:cNvSpPr>
                <a:spLocks noChangeShapeType="1"/>
              </p:cNvSpPr>
              <p:nvPr/>
            </p:nvSpPr>
            <p:spPr bwMode="auto">
              <a:xfrm>
                <a:off x="36522718" y="17618793"/>
                <a:ext cx="113064" cy="8653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1" name="Line 28">
                <a:extLst>
                  <a:ext uri="{FF2B5EF4-FFF2-40B4-BE49-F238E27FC236}">
                    <a16:creationId xmlns:a16="http://schemas.microsoft.com/office/drawing/2014/main" id="{9CC6DA5A-32EA-984A-91DA-CE66D1ED4626}"/>
                  </a:ext>
                </a:extLst>
              </p:cNvPr>
              <p:cNvSpPr>
                <a:spLocks noChangeShapeType="1"/>
              </p:cNvSpPr>
              <p:nvPr/>
            </p:nvSpPr>
            <p:spPr bwMode="auto">
              <a:xfrm flipH="1">
                <a:off x="36598895" y="17512431"/>
                <a:ext cx="121230" cy="55793"/>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2" name="Line 28">
                <a:extLst>
                  <a:ext uri="{FF2B5EF4-FFF2-40B4-BE49-F238E27FC236}">
                    <a16:creationId xmlns:a16="http://schemas.microsoft.com/office/drawing/2014/main" id="{F82E7465-3C83-7843-A379-56C4862416E6}"/>
                  </a:ext>
                </a:extLst>
              </p:cNvPr>
              <p:cNvSpPr>
                <a:spLocks noChangeShapeType="1"/>
              </p:cNvSpPr>
              <p:nvPr/>
            </p:nvSpPr>
            <p:spPr bwMode="auto">
              <a:xfrm>
                <a:off x="36522718" y="17339108"/>
                <a:ext cx="94339" cy="11441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3" name="Line 28">
                <a:extLst>
                  <a:ext uri="{FF2B5EF4-FFF2-40B4-BE49-F238E27FC236}">
                    <a16:creationId xmlns:a16="http://schemas.microsoft.com/office/drawing/2014/main" id="{036C40C5-A1C0-914A-99F1-415439F6D8DE}"/>
                  </a:ext>
                </a:extLst>
              </p:cNvPr>
              <p:cNvSpPr>
                <a:spLocks noChangeShapeType="1"/>
              </p:cNvSpPr>
              <p:nvPr/>
            </p:nvSpPr>
            <p:spPr bwMode="auto">
              <a:xfrm>
                <a:off x="36693505" y="17292998"/>
                <a:ext cx="16522" cy="12258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4" name="Line 28">
                <a:extLst>
                  <a:ext uri="{FF2B5EF4-FFF2-40B4-BE49-F238E27FC236}">
                    <a16:creationId xmlns:a16="http://schemas.microsoft.com/office/drawing/2014/main" id="{B64B3B1C-0DDA-1348-B1E5-CF061F3B97E5}"/>
                  </a:ext>
                </a:extLst>
              </p:cNvPr>
              <p:cNvSpPr>
                <a:spLocks noChangeShapeType="1"/>
              </p:cNvSpPr>
              <p:nvPr/>
            </p:nvSpPr>
            <p:spPr bwMode="auto">
              <a:xfrm flipH="1" flipV="1">
                <a:off x="36817101" y="17394946"/>
                <a:ext cx="147190" cy="46635"/>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5" name="Line 28">
                <a:extLst>
                  <a:ext uri="{FF2B5EF4-FFF2-40B4-BE49-F238E27FC236}">
                    <a16:creationId xmlns:a16="http://schemas.microsoft.com/office/drawing/2014/main" id="{E5417761-74B9-264D-955C-A3DE36011B47}"/>
                  </a:ext>
                </a:extLst>
              </p:cNvPr>
              <p:cNvSpPr>
                <a:spLocks noChangeShapeType="1"/>
              </p:cNvSpPr>
              <p:nvPr/>
            </p:nvSpPr>
            <p:spPr bwMode="auto">
              <a:xfrm>
                <a:off x="36873269" y="17291784"/>
                <a:ext cx="113590" cy="2146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6" name="Line 28">
                <a:extLst>
                  <a:ext uri="{FF2B5EF4-FFF2-40B4-BE49-F238E27FC236}">
                    <a16:creationId xmlns:a16="http://schemas.microsoft.com/office/drawing/2014/main" id="{525B8287-1BE6-C643-9352-6A29FB769DEB}"/>
                  </a:ext>
                </a:extLst>
              </p:cNvPr>
              <p:cNvSpPr>
                <a:spLocks noChangeShapeType="1"/>
              </p:cNvSpPr>
              <p:nvPr/>
            </p:nvSpPr>
            <p:spPr bwMode="auto">
              <a:xfrm flipH="1">
                <a:off x="36964290" y="17184612"/>
                <a:ext cx="75227" cy="8163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7" name="Line 28">
                <a:extLst>
                  <a:ext uri="{FF2B5EF4-FFF2-40B4-BE49-F238E27FC236}">
                    <a16:creationId xmlns:a16="http://schemas.microsoft.com/office/drawing/2014/main" id="{FCB650AE-92ED-D946-9BA7-08573399FCD1}"/>
                  </a:ext>
                </a:extLst>
              </p:cNvPr>
              <p:cNvSpPr>
                <a:spLocks noChangeShapeType="1"/>
              </p:cNvSpPr>
              <p:nvPr/>
            </p:nvSpPr>
            <p:spPr bwMode="auto">
              <a:xfrm>
                <a:off x="36646146" y="17148490"/>
                <a:ext cx="173446" cy="444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8" name="Line 28">
                <a:extLst>
                  <a:ext uri="{FF2B5EF4-FFF2-40B4-BE49-F238E27FC236}">
                    <a16:creationId xmlns:a16="http://schemas.microsoft.com/office/drawing/2014/main" id="{558C9D8B-EEB2-BB4B-AF52-FBD26A5A9882}"/>
                  </a:ext>
                </a:extLst>
              </p:cNvPr>
              <p:cNvSpPr>
                <a:spLocks noChangeShapeType="1"/>
              </p:cNvSpPr>
              <p:nvPr/>
            </p:nvSpPr>
            <p:spPr bwMode="auto">
              <a:xfrm>
                <a:off x="36512481" y="17076332"/>
                <a:ext cx="206112" cy="1719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9" name="Line 28">
                <a:extLst>
                  <a:ext uri="{FF2B5EF4-FFF2-40B4-BE49-F238E27FC236}">
                    <a16:creationId xmlns:a16="http://schemas.microsoft.com/office/drawing/2014/main" id="{88DCF201-AB54-BA4A-AAE4-1BA16D229861}"/>
                  </a:ext>
                </a:extLst>
              </p:cNvPr>
              <p:cNvSpPr>
                <a:spLocks noChangeShapeType="1"/>
              </p:cNvSpPr>
              <p:nvPr/>
            </p:nvSpPr>
            <p:spPr bwMode="auto">
              <a:xfrm flipH="1" flipV="1">
                <a:off x="36470513" y="16914585"/>
                <a:ext cx="44032" cy="10284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0" name="Line 28">
                <a:extLst>
                  <a:ext uri="{FF2B5EF4-FFF2-40B4-BE49-F238E27FC236}">
                    <a16:creationId xmlns:a16="http://schemas.microsoft.com/office/drawing/2014/main" id="{2B757F46-3F7F-924D-95A6-B300FB8E0183}"/>
                  </a:ext>
                </a:extLst>
              </p:cNvPr>
              <p:cNvSpPr>
                <a:spLocks noChangeShapeType="1"/>
              </p:cNvSpPr>
              <p:nvPr/>
            </p:nvSpPr>
            <p:spPr bwMode="auto">
              <a:xfrm flipH="1">
                <a:off x="36371969" y="16997601"/>
                <a:ext cx="36644" cy="69602"/>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1" name="Line 28">
                <a:extLst>
                  <a:ext uri="{FF2B5EF4-FFF2-40B4-BE49-F238E27FC236}">
                    <a16:creationId xmlns:a16="http://schemas.microsoft.com/office/drawing/2014/main" id="{24640091-C42E-D449-8DB7-2AB6C2B77462}"/>
                  </a:ext>
                </a:extLst>
              </p:cNvPr>
              <p:cNvSpPr>
                <a:spLocks noChangeShapeType="1"/>
              </p:cNvSpPr>
              <p:nvPr/>
            </p:nvSpPr>
            <p:spPr bwMode="auto">
              <a:xfrm>
                <a:off x="36598894" y="16971230"/>
                <a:ext cx="12096" cy="7147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2" name="Line 28">
                <a:extLst>
                  <a:ext uri="{FF2B5EF4-FFF2-40B4-BE49-F238E27FC236}">
                    <a16:creationId xmlns:a16="http://schemas.microsoft.com/office/drawing/2014/main" id="{261EC7ED-E1B1-2B4B-AD34-000DBA5F499B}"/>
                  </a:ext>
                </a:extLst>
              </p:cNvPr>
              <p:cNvSpPr>
                <a:spLocks noChangeShapeType="1"/>
              </p:cNvSpPr>
              <p:nvPr/>
            </p:nvSpPr>
            <p:spPr bwMode="auto">
              <a:xfrm flipH="1">
                <a:off x="36918364" y="17331373"/>
                <a:ext cx="168896" cy="4508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3" name="Line 28">
                <a:extLst>
                  <a:ext uri="{FF2B5EF4-FFF2-40B4-BE49-F238E27FC236}">
                    <a16:creationId xmlns:a16="http://schemas.microsoft.com/office/drawing/2014/main" id="{19955EBA-BF1E-0440-A13A-E2358A05EE5F}"/>
                  </a:ext>
                </a:extLst>
              </p:cNvPr>
              <p:cNvSpPr>
                <a:spLocks noChangeShapeType="1"/>
              </p:cNvSpPr>
              <p:nvPr/>
            </p:nvSpPr>
            <p:spPr bwMode="auto">
              <a:xfrm>
                <a:off x="36893202" y="17094420"/>
                <a:ext cx="25423" cy="13629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5" name="Oval 34">
                <a:extLst>
                  <a:ext uri="{FF2B5EF4-FFF2-40B4-BE49-F238E27FC236}">
                    <a16:creationId xmlns:a16="http://schemas.microsoft.com/office/drawing/2014/main" id="{2EAA1EA1-EF70-4E4B-A63D-636D521ED69F}"/>
                  </a:ext>
                </a:extLst>
              </p:cNvPr>
              <p:cNvSpPr>
                <a:spLocks/>
              </p:cNvSpPr>
              <p:nvPr/>
            </p:nvSpPr>
            <p:spPr bwMode="auto">
              <a:xfrm rot="2811128">
                <a:off x="36146181" y="16827350"/>
                <a:ext cx="199656" cy="185683"/>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dirty="0">
                    <a:solidFill>
                      <a:srgbClr val="FFFFFF"/>
                    </a:solidFill>
                    <a:effectLst>
                      <a:outerShdw blurRad="38100" dist="38100" dir="2700000" algn="tl">
                        <a:srgbClr val="000000"/>
                      </a:outerShdw>
                    </a:effectLst>
                    <a:ea typeface="Gill Sans" charset="0"/>
                    <a:cs typeface="Gill Sans" charset="0"/>
                  </a:rPr>
                  <a:t>Cy3</a:t>
                </a:r>
              </a:p>
            </p:txBody>
          </p:sp>
        </p:grpSp>
        <p:sp>
          <p:nvSpPr>
            <p:cNvPr id="10" name="Line 13">
              <a:extLst>
                <a:ext uri="{FF2B5EF4-FFF2-40B4-BE49-F238E27FC236}">
                  <a16:creationId xmlns:a16="http://schemas.microsoft.com/office/drawing/2014/main" id="{17149E63-0B65-8F40-B2A5-CFE49967D194}"/>
                </a:ext>
              </a:extLst>
            </p:cNvPr>
            <p:cNvSpPr>
              <a:spLocks noChangeShapeType="1"/>
            </p:cNvSpPr>
            <p:nvPr/>
          </p:nvSpPr>
          <p:spPr bwMode="auto">
            <a:xfrm>
              <a:off x="36340229" y="18067821"/>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11" name="Line 13">
              <a:extLst>
                <a:ext uri="{FF2B5EF4-FFF2-40B4-BE49-F238E27FC236}">
                  <a16:creationId xmlns:a16="http://schemas.microsoft.com/office/drawing/2014/main" id="{44A122E6-FAE4-8048-BB6B-B22207CBAD38}"/>
                </a:ext>
              </a:extLst>
            </p:cNvPr>
            <p:cNvSpPr>
              <a:spLocks noChangeShapeType="1"/>
            </p:cNvSpPr>
            <p:nvPr/>
          </p:nvSpPr>
          <p:spPr bwMode="auto">
            <a:xfrm>
              <a:off x="36340229" y="17963047"/>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12" name="Line 13">
              <a:extLst>
                <a:ext uri="{FF2B5EF4-FFF2-40B4-BE49-F238E27FC236}">
                  <a16:creationId xmlns:a16="http://schemas.microsoft.com/office/drawing/2014/main" id="{9C773B2C-E5A3-9D41-9F1E-A2AF53452599}"/>
                </a:ext>
              </a:extLst>
            </p:cNvPr>
            <p:cNvSpPr>
              <a:spLocks noChangeShapeType="1"/>
            </p:cNvSpPr>
            <p:nvPr/>
          </p:nvSpPr>
          <p:spPr bwMode="auto">
            <a:xfrm>
              <a:off x="36331198" y="17863658"/>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3" name="Line 13">
              <a:extLst>
                <a:ext uri="{FF2B5EF4-FFF2-40B4-BE49-F238E27FC236}">
                  <a16:creationId xmlns:a16="http://schemas.microsoft.com/office/drawing/2014/main" id="{F9CD1846-FF90-6F49-9ECF-206D7A016000}"/>
                </a:ext>
              </a:extLst>
            </p:cNvPr>
            <p:cNvSpPr>
              <a:spLocks noChangeShapeType="1"/>
            </p:cNvSpPr>
            <p:nvPr/>
          </p:nvSpPr>
          <p:spPr bwMode="auto">
            <a:xfrm>
              <a:off x="36506805" y="18165452"/>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14" name="Line 13">
              <a:extLst>
                <a:ext uri="{FF2B5EF4-FFF2-40B4-BE49-F238E27FC236}">
                  <a16:creationId xmlns:a16="http://schemas.microsoft.com/office/drawing/2014/main" id="{D24C87AE-7CC9-504A-9C1F-DBA0A6FD9678}"/>
                </a:ext>
              </a:extLst>
            </p:cNvPr>
            <p:cNvSpPr>
              <a:spLocks noChangeShapeType="1"/>
            </p:cNvSpPr>
            <p:nvPr/>
          </p:nvSpPr>
          <p:spPr bwMode="auto">
            <a:xfrm>
              <a:off x="36517407" y="18072324"/>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5" name="Line 13">
              <a:extLst>
                <a:ext uri="{FF2B5EF4-FFF2-40B4-BE49-F238E27FC236}">
                  <a16:creationId xmlns:a16="http://schemas.microsoft.com/office/drawing/2014/main" id="{FECF7CB9-BCFE-6542-803B-88C115226868}"/>
                </a:ext>
              </a:extLst>
            </p:cNvPr>
            <p:cNvSpPr>
              <a:spLocks noChangeShapeType="1"/>
            </p:cNvSpPr>
            <p:nvPr/>
          </p:nvSpPr>
          <p:spPr bwMode="auto">
            <a:xfrm>
              <a:off x="36507716" y="17963047"/>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6" name="Line 13">
              <a:extLst>
                <a:ext uri="{FF2B5EF4-FFF2-40B4-BE49-F238E27FC236}">
                  <a16:creationId xmlns:a16="http://schemas.microsoft.com/office/drawing/2014/main" id="{F45A97C3-F45A-DF4A-88F7-E4C6304664C0}"/>
                </a:ext>
              </a:extLst>
            </p:cNvPr>
            <p:cNvSpPr>
              <a:spLocks noChangeShapeType="1"/>
            </p:cNvSpPr>
            <p:nvPr/>
          </p:nvSpPr>
          <p:spPr bwMode="auto">
            <a:xfrm>
              <a:off x="36575610" y="17813745"/>
              <a:ext cx="128449" cy="49913"/>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grpSp>
      <p:sp>
        <p:nvSpPr>
          <p:cNvPr id="36" name="Rectangle 35">
            <a:extLst>
              <a:ext uri="{FF2B5EF4-FFF2-40B4-BE49-F238E27FC236}">
                <a16:creationId xmlns:a16="http://schemas.microsoft.com/office/drawing/2014/main" id="{26BC8E39-E35B-2945-93BA-E16B37E1629A}"/>
              </a:ext>
            </a:extLst>
          </p:cNvPr>
          <p:cNvSpPr/>
          <p:nvPr/>
        </p:nvSpPr>
        <p:spPr>
          <a:xfrm>
            <a:off x="0" y="0"/>
            <a:ext cx="12192000" cy="416794"/>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Hierarchy of possible fluctuations in DNA</a:t>
            </a:r>
          </a:p>
        </p:txBody>
      </p:sp>
      <p:sp>
        <p:nvSpPr>
          <p:cNvPr id="38" name="TextBox 37">
            <a:extLst>
              <a:ext uri="{FF2B5EF4-FFF2-40B4-BE49-F238E27FC236}">
                <a16:creationId xmlns:a16="http://schemas.microsoft.com/office/drawing/2014/main" id="{A13E85BF-1938-2C48-8B3A-C57C951E5BF1}"/>
              </a:ext>
            </a:extLst>
          </p:cNvPr>
          <p:cNvSpPr txBox="1"/>
          <p:nvPr/>
        </p:nvSpPr>
        <p:spPr>
          <a:xfrm>
            <a:off x="2992387" y="1068832"/>
            <a:ext cx="3688958" cy="646331"/>
          </a:xfrm>
          <a:prstGeom prst="rect">
            <a:avLst/>
          </a:prstGeom>
          <a:noFill/>
        </p:spPr>
        <p:txBody>
          <a:bodyPr wrap="square" rtlCol="0">
            <a:spAutoFit/>
          </a:bodyPr>
          <a:lstStyle/>
          <a:p>
            <a:r>
              <a:rPr lang="en-US" dirty="0">
                <a:solidFill>
                  <a:schemeClr val="bg1">
                    <a:lumMod val="50000"/>
                  </a:schemeClr>
                </a:solidFill>
              </a:rPr>
              <a:t>1) Photophysics of the dyes (nanosecond-microseconds)</a:t>
            </a:r>
          </a:p>
        </p:txBody>
      </p:sp>
      <p:sp>
        <p:nvSpPr>
          <p:cNvPr id="41" name="TextBox 40">
            <a:extLst>
              <a:ext uri="{FF2B5EF4-FFF2-40B4-BE49-F238E27FC236}">
                <a16:creationId xmlns:a16="http://schemas.microsoft.com/office/drawing/2014/main" id="{E9BC71A9-B071-C14A-9C2C-7C6BC2A6B298}"/>
              </a:ext>
            </a:extLst>
          </p:cNvPr>
          <p:cNvSpPr txBox="1"/>
          <p:nvPr/>
        </p:nvSpPr>
        <p:spPr>
          <a:xfrm>
            <a:off x="2992386" y="2216429"/>
            <a:ext cx="4152932" cy="646331"/>
          </a:xfrm>
          <a:prstGeom prst="rect">
            <a:avLst/>
          </a:prstGeom>
          <a:noFill/>
        </p:spPr>
        <p:txBody>
          <a:bodyPr wrap="none" rtlCol="0">
            <a:spAutoFit/>
          </a:bodyPr>
          <a:lstStyle/>
          <a:p>
            <a:r>
              <a:rPr lang="en-US" dirty="0">
                <a:solidFill>
                  <a:schemeClr val="bg1">
                    <a:lumMod val="50000"/>
                  </a:schemeClr>
                </a:solidFill>
              </a:rPr>
              <a:t>2) Local Stacking /Unstacking Interactions</a:t>
            </a:r>
            <a:br>
              <a:rPr lang="en-US" dirty="0">
                <a:solidFill>
                  <a:schemeClr val="bg1">
                    <a:lumMod val="50000"/>
                  </a:schemeClr>
                </a:solidFill>
              </a:rPr>
            </a:br>
            <a:r>
              <a:rPr lang="en-US" dirty="0">
                <a:solidFill>
                  <a:schemeClr val="bg1">
                    <a:lumMod val="50000"/>
                  </a:schemeClr>
                </a:solidFill>
              </a:rPr>
              <a:t>(10’s of microseconds)</a:t>
            </a:r>
          </a:p>
        </p:txBody>
      </p:sp>
      <p:sp>
        <p:nvSpPr>
          <p:cNvPr id="45" name="TextBox 44">
            <a:extLst>
              <a:ext uri="{FF2B5EF4-FFF2-40B4-BE49-F238E27FC236}">
                <a16:creationId xmlns:a16="http://schemas.microsoft.com/office/drawing/2014/main" id="{218105CD-567E-A846-A020-F034B092AF77}"/>
              </a:ext>
            </a:extLst>
          </p:cNvPr>
          <p:cNvSpPr txBox="1"/>
          <p:nvPr/>
        </p:nvSpPr>
        <p:spPr>
          <a:xfrm>
            <a:off x="2992386" y="3298939"/>
            <a:ext cx="4909677" cy="1200329"/>
          </a:xfrm>
          <a:prstGeom prst="rect">
            <a:avLst/>
          </a:prstGeom>
          <a:noFill/>
        </p:spPr>
        <p:txBody>
          <a:bodyPr wrap="none" rtlCol="0">
            <a:spAutoFit/>
          </a:bodyPr>
          <a:lstStyle/>
          <a:p>
            <a:r>
              <a:rPr lang="en-US" dirty="0">
                <a:solidFill>
                  <a:schemeClr val="bg1">
                    <a:lumMod val="50000"/>
                  </a:schemeClr>
                </a:solidFill>
              </a:rPr>
              <a:t>3) Concerted global rearrangements of the ssDNA</a:t>
            </a:r>
            <a:br>
              <a:rPr lang="en-US" dirty="0">
                <a:solidFill>
                  <a:schemeClr val="bg1">
                    <a:lumMod val="50000"/>
                  </a:schemeClr>
                </a:solidFill>
              </a:rPr>
            </a:br>
            <a:r>
              <a:rPr lang="en-US" dirty="0">
                <a:solidFill>
                  <a:schemeClr val="bg1">
                    <a:lumMod val="50000"/>
                  </a:schemeClr>
                </a:solidFill>
              </a:rPr>
              <a:t>(100’s microseconds - milliseconds)</a:t>
            </a:r>
            <a:br>
              <a:rPr lang="en-US" dirty="0">
                <a:solidFill>
                  <a:schemeClr val="bg1">
                    <a:lumMod val="50000"/>
                  </a:schemeClr>
                </a:solidFill>
              </a:rPr>
            </a:br>
            <a:r>
              <a:rPr lang="en-US" dirty="0">
                <a:solidFill>
                  <a:schemeClr val="bg1">
                    <a:lumMod val="50000"/>
                  </a:schemeClr>
                </a:solidFill>
              </a:rPr>
              <a:t>	- Collective base stacking changes</a:t>
            </a:r>
            <a:br>
              <a:rPr lang="en-US" dirty="0">
                <a:solidFill>
                  <a:schemeClr val="bg1">
                    <a:lumMod val="50000"/>
                  </a:schemeClr>
                </a:solidFill>
              </a:rPr>
            </a:br>
            <a:r>
              <a:rPr lang="en-US" dirty="0">
                <a:solidFill>
                  <a:schemeClr val="bg1">
                    <a:lumMod val="50000"/>
                  </a:schemeClr>
                </a:solidFill>
              </a:rPr>
              <a:t>	- Backbone conformational changes</a:t>
            </a:r>
          </a:p>
        </p:txBody>
      </p:sp>
      <p:sp>
        <p:nvSpPr>
          <p:cNvPr id="47" name="TextBox 46">
            <a:extLst>
              <a:ext uri="{FF2B5EF4-FFF2-40B4-BE49-F238E27FC236}">
                <a16:creationId xmlns:a16="http://schemas.microsoft.com/office/drawing/2014/main" id="{AD34E9B8-5C14-3943-BB57-96AEB7F452EB}"/>
              </a:ext>
            </a:extLst>
          </p:cNvPr>
          <p:cNvSpPr txBox="1"/>
          <p:nvPr/>
        </p:nvSpPr>
        <p:spPr>
          <a:xfrm>
            <a:off x="2992386" y="4684322"/>
            <a:ext cx="4193649" cy="646331"/>
          </a:xfrm>
          <a:prstGeom prst="rect">
            <a:avLst/>
          </a:prstGeom>
          <a:noFill/>
        </p:spPr>
        <p:txBody>
          <a:bodyPr wrap="none" rtlCol="0">
            <a:spAutoFit/>
          </a:bodyPr>
          <a:lstStyle/>
          <a:p>
            <a:r>
              <a:rPr lang="en-US" dirty="0"/>
              <a:t>4) DNA-Breathing fluctuations at the Fork </a:t>
            </a:r>
            <a:br>
              <a:rPr lang="en-US" dirty="0"/>
            </a:br>
            <a:r>
              <a:rPr lang="en-US" dirty="0"/>
              <a:t>(milliseconds) </a:t>
            </a:r>
          </a:p>
        </p:txBody>
      </p:sp>
      <p:sp>
        <p:nvSpPr>
          <p:cNvPr id="42" name="Line 5">
            <a:extLst>
              <a:ext uri="{FF2B5EF4-FFF2-40B4-BE49-F238E27FC236}">
                <a16:creationId xmlns:a16="http://schemas.microsoft.com/office/drawing/2014/main" id="{1F50F1E0-45BC-E64E-A72E-FD9F380083FA}"/>
              </a:ext>
            </a:extLst>
          </p:cNvPr>
          <p:cNvSpPr>
            <a:spLocks noChangeShapeType="1"/>
          </p:cNvSpPr>
          <p:nvPr/>
        </p:nvSpPr>
        <p:spPr bwMode="auto">
          <a:xfrm flipH="1">
            <a:off x="1906846" y="3298939"/>
            <a:ext cx="114739" cy="427115"/>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649" dirty="0"/>
          </a:p>
        </p:txBody>
      </p:sp>
      <p:pic>
        <p:nvPicPr>
          <p:cNvPr id="44" name="Picture 43">
            <a:extLst>
              <a:ext uri="{FF2B5EF4-FFF2-40B4-BE49-F238E27FC236}">
                <a16:creationId xmlns:a16="http://schemas.microsoft.com/office/drawing/2014/main" id="{D59D5AE2-C100-7341-86FB-CEE3374AF89E}"/>
              </a:ext>
            </a:extLst>
          </p:cNvPr>
          <p:cNvPicPr>
            <a:picLocks noChangeAspect="1"/>
          </p:cNvPicPr>
          <p:nvPr/>
        </p:nvPicPr>
        <p:blipFill>
          <a:blip r:embed="rId3"/>
          <a:stretch>
            <a:fillRect/>
          </a:stretch>
        </p:blipFill>
        <p:spPr>
          <a:xfrm>
            <a:off x="7782267" y="480427"/>
            <a:ext cx="3637714" cy="3812540"/>
          </a:xfrm>
          <a:prstGeom prst="rect">
            <a:avLst/>
          </a:prstGeom>
        </p:spPr>
      </p:pic>
      <p:graphicFrame>
        <p:nvGraphicFramePr>
          <p:cNvPr id="46" name="Table 45">
            <a:extLst>
              <a:ext uri="{FF2B5EF4-FFF2-40B4-BE49-F238E27FC236}">
                <a16:creationId xmlns:a16="http://schemas.microsoft.com/office/drawing/2014/main" id="{097090AE-597C-164B-8620-1A0D2EA3550D}"/>
              </a:ext>
            </a:extLst>
          </p:cNvPr>
          <p:cNvGraphicFramePr>
            <a:graphicFrameLocks noGrp="1"/>
          </p:cNvGraphicFramePr>
          <p:nvPr>
            <p:extLst>
              <p:ext uri="{D42A27DB-BD31-4B8C-83A1-F6EECF244321}">
                <p14:modId xmlns:p14="http://schemas.microsoft.com/office/powerpoint/2010/main" val="2621569037"/>
              </p:ext>
            </p:extLst>
          </p:nvPr>
        </p:nvGraphicFramePr>
        <p:xfrm>
          <a:off x="7934667" y="4943903"/>
          <a:ext cx="4054750" cy="1219200"/>
        </p:xfrm>
        <a:graphic>
          <a:graphicData uri="http://schemas.openxmlformats.org/drawingml/2006/table">
            <a:tbl>
              <a:tblPr firstRow="1" firstCol="1" bandRow="1">
                <a:tableStyleId>{5C22544A-7EE6-4342-B048-85BDC9FD1C3A}</a:tableStyleId>
              </a:tblPr>
              <a:tblGrid>
                <a:gridCol w="2362683">
                  <a:extLst>
                    <a:ext uri="{9D8B030D-6E8A-4147-A177-3AD203B41FA5}">
                      <a16:colId xmlns:a16="http://schemas.microsoft.com/office/drawing/2014/main" val="1522832527"/>
                    </a:ext>
                  </a:extLst>
                </a:gridCol>
                <a:gridCol w="1692067">
                  <a:extLst>
                    <a:ext uri="{9D8B030D-6E8A-4147-A177-3AD203B41FA5}">
                      <a16:colId xmlns:a16="http://schemas.microsoft.com/office/drawing/2014/main" val="3108686686"/>
                    </a:ext>
                  </a:extLst>
                </a:gridCol>
              </a:tblGrid>
              <a:tr h="177165">
                <a:tc>
                  <a:txBody>
                    <a:bodyPr/>
                    <a:lstStyle/>
                    <a:p>
                      <a:pPr marL="0" marR="0" algn="ctr">
                        <a:spcBef>
                          <a:spcPts val="0"/>
                        </a:spcBef>
                        <a:spcAft>
                          <a:spcPts val="0"/>
                        </a:spcAft>
                      </a:pPr>
                      <a:r>
                        <a:rPr lang="en-US" sz="1600" dirty="0">
                          <a:effectLst/>
                        </a:rPr>
                        <a:t>Construct/Condition</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t</a:t>
                      </a:r>
                      <a:r>
                        <a:rPr lang="en-US" sz="1600" baseline="-25000">
                          <a:effectLst/>
                        </a:rPr>
                        <a:t>3</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45577762"/>
                  </a:ext>
                </a:extLst>
              </a:tr>
              <a:tr h="184150">
                <a:tc>
                  <a:txBody>
                    <a:bodyPr/>
                    <a:lstStyle/>
                    <a:p>
                      <a:pPr marL="0" marR="0">
                        <a:spcBef>
                          <a:spcPts val="0"/>
                        </a:spcBef>
                        <a:spcAft>
                          <a:spcPts val="0"/>
                        </a:spcAft>
                      </a:pPr>
                      <a:r>
                        <a:rPr lang="en-US" sz="1600" dirty="0">
                          <a:effectLst/>
                        </a:rPr>
                        <a:t>3’-p(dT)</a:t>
                      </a:r>
                      <a:r>
                        <a:rPr lang="en-US" sz="1600" baseline="-25000" dirty="0">
                          <a:effectLst/>
                        </a:rPr>
                        <a:t>15</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solidFill>
                            <a:srgbClr val="0432FF"/>
                          </a:solidFill>
                          <a:effectLst/>
                        </a:rPr>
                        <a:t>1.2 mSec</a:t>
                      </a:r>
                      <a:endParaRPr lang="en-US" sz="160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889218415"/>
                  </a:ext>
                </a:extLst>
              </a:tr>
              <a:tr h="177165">
                <a:tc>
                  <a:txBody>
                    <a:bodyPr/>
                    <a:lstStyle/>
                    <a:p>
                      <a:pPr marL="0" marR="0">
                        <a:spcBef>
                          <a:spcPts val="0"/>
                        </a:spcBef>
                        <a:spcAft>
                          <a:spcPts val="0"/>
                        </a:spcAft>
                      </a:pPr>
                      <a:r>
                        <a:rPr lang="en-US" sz="1600" dirty="0">
                          <a:effectLst/>
                        </a:rPr>
                        <a:t>3’-p(dT)</a:t>
                      </a:r>
                      <a:r>
                        <a:rPr lang="en-US" sz="1600" baseline="-25000" dirty="0">
                          <a:effectLst/>
                        </a:rPr>
                        <a:t>14</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432FF"/>
                          </a:solidFill>
                          <a:effectLst/>
                        </a:rPr>
                        <a:t>1.7 mSec</a:t>
                      </a:r>
                      <a:endParaRPr lang="en-US" sz="1600" dirty="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688146449"/>
                  </a:ext>
                </a:extLst>
              </a:tr>
              <a:tr h="177165">
                <a:tc>
                  <a:txBody>
                    <a:bodyPr/>
                    <a:lstStyle/>
                    <a:p>
                      <a:pPr marL="0" marR="0">
                        <a:spcBef>
                          <a:spcPts val="0"/>
                        </a:spcBef>
                        <a:spcAft>
                          <a:spcPts val="0"/>
                        </a:spcAft>
                      </a:pPr>
                      <a:r>
                        <a:rPr lang="en-US" sz="1600">
                          <a:effectLst/>
                        </a:rPr>
                        <a:t>5’-p(dT)</a:t>
                      </a:r>
                      <a:r>
                        <a:rPr lang="en-US" sz="1600" baseline="-25000">
                          <a:effectLst/>
                        </a:rPr>
                        <a:t>15</a:t>
                      </a:r>
                      <a:r>
                        <a:rPr lang="en-US" sz="1600">
                          <a:effectLst/>
                        </a:rPr>
                        <a:t> + 0.0 µM gp32</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432FF"/>
                          </a:solidFill>
                          <a:effectLst/>
                        </a:rPr>
                        <a:t>8.3 mSec</a:t>
                      </a:r>
                      <a:endParaRPr lang="en-US" sz="1600" dirty="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962800163"/>
                  </a:ext>
                </a:extLst>
              </a:tr>
              <a:tr h="184150">
                <a:tc>
                  <a:txBody>
                    <a:bodyPr/>
                    <a:lstStyle/>
                    <a:p>
                      <a:pPr marL="0" marR="0">
                        <a:spcBef>
                          <a:spcPts val="0"/>
                        </a:spcBef>
                        <a:spcAft>
                          <a:spcPts val="0"/>
                        </a:spcAft>
                      </a:pPr>
                      <a:r>
                        <a:rPr lang="en-US" sz="1600" dirty="0">
                          <a:effectLst/>
                        </a:rPr>
                        <a:t>5’-p(dT)</a:t>
                      </a:r>
                      <a:r>
                        <a:rPr lang="en-US" sz="1600" baseline="-25000" dirty="0">
                          <a:effectLst/>
                        </a:rPr>
                        <a:t>14</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432FF"/>
                          </a:solidFill>
                          <a:effectLst/>
                        </a:rPr>
                        <a:t>770.2 µSec</a:t>
                      </a:r>
                      <a:endParaRPr lang="en-US" sz="1600" dirty="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818681230"/>
                  </a:ext>
                </a:extLst>
              </a:tr>
            </a:tbl>
          </a:graphicData>
        </a:graphic>
      </p:graphicFrame>
      <p:sp>
        <p:nvSpPr>
          <p:cNvPr id="49" name="Oval 48">
            <a:extLst>
              <a:ext uri="{FF2B5EF4-FFF2-40B4-BE49-F238E27FC236}">
                <a16:creationId xmlns:a16="http://schemas.microsoft.com/office/drawing/2014/main" id="{A086B0E7-3F92-3141-B743-1ADF01E03C55}"/>
              </a:ext>
            </a:extLst>
          </p:cNvPr>
          <p:cNvSpPr/>
          <p:nvPr/>
        </p:nvSpPr>
        <p:spPr>
          <a:xfrm>
            <a:off x="8557016" y="1431692"/>
            <a:ext cx="1230927" cy="10951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2B1BD8A-EFEB-5D47-8F1C-111CFC6DA186}"/>
              </a:ext>
            </a:extLst>
          </p:cNvPr>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Fluctuations at the DNA primer-template junction</a:t>
            </a:r>
          </a:p>
        </p:txBody>
      </p:sp>
    </p:spTree>
    <p:extLst>
      <p:ext uri="{BB962C8B-B14F-4D97-AF65-F5344CB8AC3E}">
        <p14:creationId xmlns:p14="http://schemas.microsoft.com/office/powerpoint/2010/main" val="2043004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D5A2EE3-6FBA-6643-A2E6-9D3C6879E5E5}"/>
              </a:ext>
            </a:extLst>
          </p:cNvPr>
          <p:cNvSpPr>
            <a:spLocks/>
          </p:cNvSpPr>
          <p:nvPr/>
        </p:nvSpPr>
        <p:spPr bwMode="auto">
          <a:xfrm>
            <a:off x="2042927" y="4693167"/>
            <a:ext cx="65" cy="161453"/>
          </a:xfrm>
          <a:prstGeom prst="rect">
            <a:avLst/>
          </a:prstGeom>
          <a:noFill/>
          <a:ln>
            <a:noFill/>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 uri="{91240B29-F687-4f45-9708-019B960494DF}">
              <a14:hiddenLine xmlns:mc="http://schemas.openxmlformats.org/markup-compatibility/2006" xmlns:mv="urn:schemas-microsoft-com:mac:vml"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1049" dirty="0">
              <a:solidFill>
                <a:schemeClr val="tx1"/>
              </a:solidFill>
              <a:cs typeface="Gill Sans" charset="0"/>
            </a:endParaRPr>
          </a:p>
        </p:txBody>
      </p:sp>
      <p:sp>
        <p:nvSpPr>
          <p:cNvPr id="36" name="Rectangle 35">
            <a:extLst>
              <a:ext uri="{FF2B5EF4-FFF2-40B4-BE49-F238E27FC236}">
                <a16:creationId xmlns:a16="http://schemas.microsoft.com/office/drawing/2014/main" id="{26BC8E39-E35B-2945-93BA-E16B37E1629A}"/>
              </a:ext>
            </a:extLst>
          </p:cNvPr>
          <p:cNvSpPr/>
          <p:nvPr/>
        </p:nvSpPr>
        <p:spPr>
          <a:xfrm>
            <a:off x="0" y="0"/>
            <a:ext cx="12192000" cy="416794"/>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Hierarchy of possible fluctuations in DNA</a:t>
            </a:r>
          </a:p>
        </p:txBody>
      </p:sp>
      <p:sp>
        <p:nvSpPr>
          <p:cNvPr id="38" name="TextBox 37">
            <a:extLst>
              <a:ext uri="{FF2B5EF4-FFF2-40B4-BE49-F238E27FC236}">
                <a16:creationId xmlns:a16="http://schemas.microsoft.com/office/drawing/2014/main" id="{A13E85BF-1938-2C48-8B3A-C57C951E5BF1}"/>
              </a:ext>
            </a:extLst>
          </p:cNvPr>
          <p:cNvSpPr txBox="1"/>
          <p:nvPr/>
        </p:nvSpPr>
        <p:spPr>
          <a:xfrm>
            <a:off x="2992387" y="1068832"/>
            <a:ext cx="3688958" cy="646331"/>
          </a:xfrm>
          <a:prstGeom prst="rect">
            <a:avLst/>
          </a:prstGeom>
          <a:noFill/>
        </p:spPr>
        <p:txBody>
          <a:bodyPr wrap="square" rtlCol="0">
            <a:spAutoFit/>
          </a:bodyPr>
          <a:lstStyle/>
          <a:p>
            <a:r>
              <a:rPr lang="en-US" dirty="0">
                <a:solidFill>
                  <a:schemeClr val="bg1">
                    <a:lumMod val="50000"/>
                  </a:schemeClr>
                </a:solidFill>
              </a:rPr>
              <a:t>1) Photophysics of the dyes (nanosecond-microseconds)</a:t>
            </a:r>
          </a:p>
        </p:txBody>
      </p:sp>
      <p:sp>
        <p:nvSpPr>
          <p:cNvPr id="41" name="TextBox 40">
            <a:extLst>
              <a:ext uri="{FF2B5EF4-FFF2-40B4-BE49-F238E27FC236}">
                <a16:creationId xmlns:a16="http://schemas.microsoft.com/office/drawing/2014/main" id="{E9BC71A9-B071-C14A-9C2C-7C6BC2A6B298}"/>
              </a:ext>
            </a:extLst>
          </p:cNvPr>
          <p:cNvSpPr txBox="1"/>
          <p:nvPr/>
        </p:nvSpPr>
        <p:spPr>
          <a:xfrm>
            <a:off x="2992386" y="2216429"/>
            <a:ext cx="4152932" cy="646331"/>
          </a:xfrm>
          <a:prstGeom prst="rect">
            <a:avLst/>
          </a:prstGeom>
          <a:noFill/>
        </p:spPr>
        <p:txBody>
          <a:bodyPr wrap="none" rtlCol="0">
            <a:spAutoFit/>
          </a:bodyPr>
          <a:lstStyle/>
          <a:p>
            <a:r>
              <a:rPr lang="en-US" dirty="0">
                <a:solidFill>
                  <a:schemeClr val="bg1">
                    <a:lumMod val="50000"/>
                  </a:schemeClr>
                </a:solidFill>
              </a:rPr>
              <a:t>2) Local Stacking /Unstacking Interactions</a:t>
            </a:r>
            <a:br>
              <a:rPr lang="en-US" dirty="0">
                <a:solidFill>
                  <a:schemeClr val="bg1">
                    <a:lumMod val="50000"/>
                  </a:schemeClr>
                </a:solidFill>
              </a:rPr>
            </a:br>
            <a:r>
              <a:rPr lang="en-US" dirty="0">
                <a:solidFill>
                  <a:schemeClr val="bg1">
                    <a:lumMod val="50000"/>
                  </a:schemeClr>
                </a:solidFill>
              </a:rPr>
              <a:t>(10’s of microseconds)</a:t>
            </a:r>
          </a:p>
        </p:txBody>
      </p:sp>
      <p:sp>
        <p:nvSpPr>
          <p:cNvPr id="45" name="TextBox 44">
            <a:extLst>
              <a:ext uri="{FF2B5EF4-FFF2-40B4-BE49-F238E27FC236}">
                <a16:creationId xmlns:a16="http://schemas.microsoft.com/office/drawing/2014/main" id="{218105CD-567E-A846-A020-F034B092AF77}"/>
              </a:ext>
            </a:extLst>
          </p:cNvPr>
          <p:cNvSpPr txBox="1"/>
          <p:nvPr/>
        </p:nvSpPr>
        <p:spPr>
          <a:xfrm>
            <a:off x="2992386" y="3298939"/>
            <a:ext cx="4909677" cy="1200329"/>
          </a:xfrm>
          <a:prstGeom prst="rect">
            <a:avLst/>
          </a:prstGeom>
          <a:noFill/>
        </p:spPr>
        <p:txBody>
          <a:bodyPr wrap="none" rtlCol="0">
            <a:spAutoFit/>
          </a:bodyPr>
          <a:lstStyle/>
          <a:p>
            <a:r>
              <a:rPr lang="en-US" dirty="0">
                <a:solidFill>
                  <a:schemeClr val="bg1">
                    <a:lumMod val="50000"/>
                  </a:schemeClr>
                </a:solidFill>
              </a:rPr>
              <a:t>3) Concerted global rearrangements of the ssDNA</a:t>
            </a:r>
            <a:br>
              <a:rPr lang="en-US" dirty="0">
                <a:solidFill>
                  <a:schemeClr val="bg1">
                    <a:lumMod val="50000"/>
                  </a:schemeClr>
                </a:solidFill>
              </a:rPr>
            </a:br>
            <a:r>
              <a:rPr lang="en-US" dirty="0">
                <a:solidFill>
                  <a:schemeClr val="bg1">
                    <a:lumMod val="50000"/>
                  </a:schemeClr>
                </a:solidFill>
              </a:rPr>
              <a:t>(100’s microseconds - milliseconds)</a:t>
            </a:r>
            <a:br>
              <a:rPr lang="en-US" dirty="0">
                <a:solidFill>
                  <a:schemeClr val="bg1">
                    <a:lumMod val="50000"/>
                  </a:schemeClr>
                </a:solidFill>
              </a:rPr>
            </a:br>
            <a:r>
              <a:rPr lang="en-US" dirty="0">
                <a:solidFill>
                  <a:schemeClr val="bg1">
                    <a:lumMod val="50000"/>
                  </a:schemeClr>
                </a:solidFill>
              </a:rPr>
              <a:t>	- Collective base stacking changes</a:t>
            </a:r>
            <a:br>
              <a:rPr lang="en-US" dirty="0">
                <a:solidFill>
                  <a:schemeClr val="bg1">
                    <a:lumMod val="50000"/>
                  </a:schemeClr>
                </a:solidFill>
              </a:rPr>
            </a:br>
            <a:r>
              <a:rPr lang="en-US" dirty="0">
                <a:solidFill>
                  <a:schemeClr val="bg1">
                    <a:lumMod val="50000"/>
                  </a:schemeClr>
                </a:solidFill>
              </a:rPr>
              <a:t>	- Backbone conformational changes</a:t>
            </a:r>
          </a:p>
        </p:txBody>
      </p:sp>
      <p:sp>
        <p:nvSpPr>
          <p:cNvPr id="47" name="TextBox 46">
            <a:extLst>
              <a:ext uri="{FF2B5EF4-FFF2-40B4-BE49-F238E27FC236}">
                <a16:creationId xmlns:a16="http://schemas.microsoft.com/office/drawing/2014/main" id="{AD34E9B8-5C14-3943-BB57-96AEB7F452EB}"/>
              </a:ext>
            </a:extLst>
          </p:cNvPr>
          <p:cNvSpPr txBox="1"/>
          <p:nvPr/>
        </p:nvSpPr>
        <p:spPr>
          <a:xfrm>
            <a:off x="2992386" y="4684322"/>
            <a:ext cx="4474495" cy="646331"/>
          </a:xfrm>
          <a:prstGeom prst="rect">
            <a:avLst/>
          </a:prstGeom>
          <a:noFill/>
        </p:spPr>
        <p:txBody>
          <a:bodyPr wrap="none" rtlCol="0">
            <a:spAutoFit/>
          </a:bodyPr>
          <a:lstStyle/>
          <a:p>
            <a:r>
              <a:rPr lang="en-US" dirty="0"/>
              <a:t>4) DNA-Breathing fluctuations at the junction </a:t>
            </a:r>
            <a:br>
              <a:rPr lang="en-US" dirty="0"/>
            </a:br>
            <a:r>
              <a:rPr lang="en-US" dirty="0"/>
              <a:t>(milliseconds) </a:t>
            </a:r>
          </a:p>
        </p:txBody>
      </p:sp>
      <p:sp>
        <p:nvSpPr>
          <p:cNvPr id="40" name="Rectangle 39">
            <a:extLst>
              <a:ext uri="{FF2B5EF4-FFF2-40B4-BE49-F238E27FC236}">
                <a16:creationId xmlns:a16="http://schemas.microsoft.com/office/drawing/2014/main" id="{B7011B94-9A18-4841-9AB5-A1F7BBA3C418}"/>
              </a:ext>
            </a:extLst>
          </p:cNvPr>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Fluctuations at the DNA primer-template junction</a:t>
            </a:r>
          </a:p>
        </p:txBody>
      </p:sp>
      <p:grpSp>
        <p:nvGrpSpPr>
          <p:cNvPr id="9" name="Group 8">
            <a:extLst>
              <a:ext uri="{FF2B5EF4-FFF2-40B4-BE49-F238E27FC236}">
                <a16:creationId xmlns:a16="http://schemas.microsoft.com/office/drawing/2014/main" id="{27FC1BEA-26BC-CE46-9CF3-71FF2AC599B5}"/>
              </a:ext>
            </a:extLst>
          </p:cNvPr>
          <p:cNvGrpSpPr/>
          <p:nvPr/>
        </p:nvGrpSpPr>
        <p:grpSpPr>
          <a:xfrm>
            <a:off x="726992" y="670803"/>
            <a:ext cx="1674324" cy="3772817"/>
            <a:chOff x="726992" y="670803"/>
            <a:chExt cx="1674324" cy="3772817"/>
          </a:xfrm>
        </p:grpSpPr>
        <p:sp>
          <p:nvSpPr>
            <p:cNvPr id="3" name="Line 1">
              <a:extLst>
                <a:ext uri="{FF2B5EF4-FFF2-40B4-BE49-F238E27FC236}">
                  <a16:creationId xmlns:a16="http://schemas.microsoft.com/office/drawing/2014/main" id="{50E47E1B-0822-2544-8219-DF3E77339240}"/>
                </a:ext>
              </a:extLst>
            </p:cNvPr>
            <p:cNvSpPr>
              <a:spLocks noChangeShapeType="1"/>
            </p:cNvSpPr>
            <p:nvPr/>
          </p:nvSpPr>
          <p:spPr bwMode="auto">
            <a:xfrm flipH="1">
              <a:off x="1270752" y="3325308"/>
              <a:ext cx="5613" cy="1118312"/>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4" name="Line 5">
              <a:extLst>
                <a:ext uri="{FF2B5EF4-FFF2-40B4-BE49-F238E27FC236}">
                  <a16:creationId xmlns:a16="http://schemas.microsoft.com/office/drawing/2014/main" id="{3534323F-59A3-5343-AFA1-578F0AFA5845}"/>
                </a:ext>
              </a:extLst>
            </p:cNvPr>
            <p:cNvSpPr>
              <a:spLocks noChangeShapeType="1"/>
            </p:cNvSpPr>
            <p:nvPr/>
          </p:nvSpPr>
          <p:spPr bwMode="auto">
            <a:xfrm flipH="1">
              <a:off x="1926926" y="3919928"/>
              <a:ext cx="10889" cy="52369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649" dirty="0"/>
            </a:p>
          </p:txBody>
        </p:sp>
        <p:sp>
          <p:nvSpPr>
            <p:cNvPr id="6" name="Oval 5">
              <a:extLst>
                <a:ext uri="{FF2B5EF4-FFF2-40B4-BE49-F238E27FC236}">
                  <a16:creationId xmlns:a16="http://schemas.microsoft.com/office/drawing/2014/main" id="{71E16914-30F6-9D48-97AE-67E273C8F7D2}"/>
                </a:ext>
              </a:extLst>
            </p:cNvPr>
            <p:cNvSpPr>
              <a:spLocks/>
            </p:cNvSpPr>
            <p:nvPr/>
          </p:nvSpPr>
          <p:spPr bwMode="auto">
            <a:xfrm rot="7309360">
              <a:off x="2048932" y="3032163"/>
              <a:ext cx="474514" cy="230254"/>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dirty="0">
                  <a:solidFill>
                    <a:srgbClr val="FFFFFF"/>
                  </a:solidFill>
                  <a:effectLst>
                    <a:outerShdw blurRad="38100" dist="38100" dir="2700000" algn="tl">
                      <a:srgbClr val="000000"/>
                    </a:outerShdw>
                  </a:effectLst>
                  <a:ea typeface="Gill Sans" charset="0"/>
                  <a:cs typeface="Gill Sans" charset="0"/>
                </a:rPr>
                <a:t>Cy5</a:t>
              </a:r>
            </a:p>
          </p:txBody>
        </p:sp>
        <p:sp>
          <p:nvSpPr>
            <p:cNvPr id="7" name="Line 13">
              <a:extLst>
                <a:ext uri="{FF2B5EF4-FFF2-40B4-BE49-F238E27FC236}">
                  <a16:creationId xmlns:a16="http://schemas.microsoft.com/office/drawing/2014/main" id="{66F5C4CC-5CC4-2E4C-9AF3-FFE695DAC3DA}"/>
                </a:ext>
              </a:extLst>
            </p:cNvPr>
            <p:cNvSpPr>
              <a:spLocks noChangeShapeType="1"/>
            </p:cNvSpPr>
            <p:nvPr/>
          </p:nvSpPr>
          <p:spPr bwMode="auto">
            <a:xfrm>
              <a:off x="1281322" y="4292967"/>
              <a:ext cx="2879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grpSp>
          <p:nvGrpSpPr>
            <p:cNvPr id="8" name="Group 7">
              <a:extLst>
                <a:ext uri="{FF2B5EF4-FFF2-40B4-BE49-F238E27FC236}">
                  <a16:creationId xmlns:a16="http://schemas.microsoft.com/office/drawing/2014/main" id="{DB493958-4D6F-3347-9996-7D9266DB93D4}"/>
                </a:ext>
              </a:extLst>
            </p:cNvPr>
            <p:cNvGrpSpPr/>
            <p:nvPr/>
          </p:nvGrpSpPr>
          <p:grpSpPr>
            <a:xfrm flipH="1">
              <a:off x="726992" y="670803"/>
              <a:ext cx="1307402" cy="2662505"/>
              <a:chOff x="36153167" y="16820364"/>
              <a:chExt cx="934093" cy="992785"/>
            </a:xfrm>
          </p:grpSpPr>
          <p:sp>
            <p:nvSpPr>
              <p:cNvPr id="18" name="Freeform 17">
                <a:extLst>
                  <a:ext uri="{FF2B5EF4-FFF2-40B4-BE49-F238E27FC236}">
                    <a16:creationId xmlns:a16="http://schemas.microsoft.com/office/drawing/2014/main" id="{3CA5CAA7-F989-874A-8D7C-CCEF593B14E5}"/>
                  </a:ext>
                </a:extLst>
              </p:cNvPr>
              <p:cNvSpPr/>
              <p:nvPr/>
            </p:nvSpPr>
            <p:spPr>
              <a:xfrm>
                <a:off x="36379520" y="16990862"/>
                <a:ext cx="609195" cy="822287"/>
              </a:xfrm>
              <a:custGeom>
                <a:avLst/>
                <a:gdLst>
                  <a:gd name="connsiteX0" fmla="*/ 447472 w 867254"/>
                  <a:gd name="connsiteY0" fmla="*/ 1478604 h 1478604"/>
                  <a:gd name="connsiteX1" fmla="*/ 321013 w 867254"/>
                  <a:gd name="connsiteY1" fmla="*/ 865762 h 1478604"/>
                  <a:gd name="connsiteX2" fmla="*/ 865762 w 867254"/>
                  <a:gd name="connsiteY2" fmla="*/ 612843 h 1478604"/>
                  <a:gd name="connsiteX3" fmla="*/ 466928 w 867254"/>
                  <a:gd name="connsiteY3" fmla="*/ 165370 h 1478604"/>
                  <a:gd name="connsiteX4" fmla="*/ 0 w 867254"/>
                  <a:gd name="connsiteY4" fmla="*/ 0 h 1478604"/>
                  <a:gd name="connsiteX5" fmla="*/ 0 w 867254"/>
                  <a:gd name="connsiteY5" fmla="*/ 0 h 147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254" h="1478604">
                    <a:moveTo>
                      <a:pt x="447472" y="1478604"/>
                    </a:moveTo>
                    <a:cubicBezTo>
                      <a:pt x="349385" y="1244329"/>
                      <a:pt x="251298" y="1010055"/>
                      <a:pt x="321013" y="865762"/>
                    </a:cubicBezTo>
                    <a:cubicBezTo>
                      <a:pt x="390728" y="721469"/>
                      <a:pt x="841443" y="729575"/>
                      <a:pt x="865762" y="612843"/>
                    </a:cubicBezTo>
                    <a:cubicBezTo>
                      <a:pt x="890081" y="496111"/>
                      <a:pt x="611222" y="267510"/>
                      <a:pt x="466928" y="165370"/>
                    </a:cubicBezTo>
                    <a:cubicBezTo>
                      <a:pt x="322634" y="63230"/>
                      <a:pt x="0" y="0"/>
                      <a:pt x="0" y="0"/>
                    </a:cubicBez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9" dirty="0"/>
              </a:p>
            </p:txBody>
          </p:sp>
          <p:sp>
            <p:nvSpPr>
              <p:cNvPr id="19" name="Line 28">
                <a:extLst>
                  <a:ext uri="{FF2B5EF4-FFF2-40B4-BE49-F238E27FC236}">
                    <a16:creationId xmlns:a16="http://schemas.microsoft.com/office/drawing/2014/main" id="{ECFB8665-F4EC-D543-B5D6-A9F622012A0A}"/>
                  </a:ext>
                </a:extLst>
              </p:cNvPr>
              <p:cNvSpPr>
                <a:spLocks noChangeShapeType="1"/>
              </p:cNvSpPr>
              <p:nvPr/>
            </p:nvSpPr>
            <p:spPr bwMode="auto">
              <a:xfrm>
                <a:off x="36550492" y="17755081"/>
                <a:ext cx="143013" cy="5002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0" name="Line 28">
                <a:extLst>
                  <a:ext uri="{FF2B5EF4-FFF2-40B4-BE49-F238E27FC236}">
                    <a16:creationId xmlns:a16="http://schemas.microsoft.com/office/drawing/2014/main" id="{889069CA-3814-834F-8506-CC1950B4821B}"/>
                  </a:ext>
                </a:extLst>
              </p:cNvPr>
              <p:cNvSpPr>
                <a:spLocks noChangeShapeType="1"/>
              </p:cNvSpPr>
              <p:nvPr/>
            </p:nvSpPr>
            <p:spPr bwMode="auto">
              <a:xfrm>
                <a:off x="36522718" y="17618793"/>
                <a:ext cx="113064" cy="8653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1" name="Line 28">
                <a:extLst>
                  <a:ext uri="{FF2B5EF4-FFF2-40B4-BE49-F238E27FC236}">
                    <a16:creationId xmlns:a16="http://schemas.microsoft.com/office/drawing/2014/main" id="{9CC6DA5A-32EA-984A-91DA-CE66D1ED4626}"/>
                  </a:ext>
                </a:extLst>
              </p:cNvPr>
              <p:cNvSpPr>
                <a:spLocks noChangeShapeType="1"/>
              </p:cNvSpPr>
              <p:nvPr/>
            </p:nvSpPr>
            <p:spPr bwMode="auto">
              <a:xfrm flipH="1">
                <a:off x="36598895" y="17512431"/>
                <a:ext cx="121230" cy="55793"/>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2" name="Line 28">
                <a:extLst>
                  <a:ext uri="{FF2B5EF4-FFF2-40B4-BE49-F238E27FC236}">
                    <a16:creationId xmlns:a16="http://schemas.microsoft.com/office/drawing/2014/main" id="{F82E7465-3C83-7843-A379-56C4862416E6}"/>
                  </a:ext>
                </a:extLst>
              </p:cNvPr>
              <p:cNvSpPr>
                <a:spLocks noChangeShapeType="1"/>
              </p:cNvSpPr>
              <p:nvPr/>
            </p:nvSpPr>
            <p:spPr bwMode="auto">
              <a:xfrm>
                <a:off x="36522718" y="17339108"/>
                <a:ext cx="94339" cy="11441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3" name="Line 28">
                <a:extLst>
                  <a:ext uri="{FF2B5EF4-FFF2-40B4-BE49-F238E27FC236}">
                    <a16:creationId xmlns:a16="http://schemas.microsoft.com/office/drawing/2014/main" id="{036C40C5-A1C0-914A-99F1-415439F6D8DE}"/>
                  </a:ext>
                </a:extLst>
              </p:cNvPr>
              <p:cNvSpPr>
                <a:spLocks noChangeShapeType="1"/>
              </p:cNvSpPr>
              <p:nvPr/>
            </p:nvSpPr>
            <p:spPr bwMode="auto">
              <a:xfrm>
                <a:off x="36693505" y="17292998"/>
                <a:ext cx="16522" cy="12258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4" name="Line 28">
                <a:extLst>
                  <a:ext uri="{FF2B5EF4-FFF2-40B4-BE49-F238E27FC236}">
                    <a16:creationId xmlns:a16="http://schemas.microsoft.com/office/drawing/2014/main" id="{B64B3B1C-0DDA-1348-B1E5-CF061F3B97E5}"/>
                  </a:ext>
                </a:extLst>
              </p:cNvPr>
              <p:cNvSpPr>
                <a:spLocks noChangeShapeType="1"/>
              </p:cNvSpPr>
              <p:nvPr/>
            </p:nvSpPr>
            <p:spPr bwMode="auto">
              <a:xfrm flipH="1" flipV="1">
                <a:off x="36817101" y="17394946"/>
                <a:ext cx="147190" cy="46635"/>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5" name="Line 28">
                <a:extLst>
                  <a:ext uri="{FF2B5EF4-FFF2-40B4-BE49-F238E27FC236}">
                    <a16:creationId xmlns:a16="http://schemas.microsoft.com/office/drawing/2014/main" id="{E5417761-74B9-264D-955C-A3DE36011B47}"/>
                  </a:ext>
                </a:extLst>
              </p:cNvPr>
              <p:cNvSpPr>
                <a:spLocks noChangeShapeType="1"/>
              </p:cNvSpPr>
              <p:nvPr/>
            </p:nvSpPr>
            <p:spPr bwMode="auto">
              <a:xfrm>
                <a:off x="36873269" y="17291784"/>
                <a:ext cx="113590" cy="2146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6" name="Line 28">
                <a:extLst>
                  <a:ext uri="{FF2B5EF4-FFF2-40B4-BE49-F238E27FC236}">
                    <a16:creationId xmlns:a16="http://schemas.microsoft.com/office/drawing/2014/main" id="{525B8287-1BE6-C643-9352-6A29FB769DEB}"/>
                  </a:ext>
                </a:extLst>
              </p:cNvPr>
              <p:cNvSpPr>
                <a:spLocks noChangeShapeType="1"/>
              </p:cNvSpPr>
              <p:nvPr/>
            </p:nvSpPr>
            <p:spPr bwMode="auto">
              <a:xfrm flipH="1">
                <a:off x="36964290" y="17184612"/>
                <a:ext cx="75227" cy="8163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7" name="Line 28">
                <a:extLst>
                  <a:ext uri="{FF2B5EF4-FFF2-40B4-BE49-F238E27FC236}">
                    <a16:creationId xmlns:a16="http://schemas.microsoft.com/office/drawing/2014/main" id="{FCB650AE-92ED-D946-9BA7-08573399FCD1}"/>
                  </a:ext>
                </a:extLst>
              </p:cNvPr>
              <p:cNvSpPr>
                <a:spLocks noChangeShapeType="1"/>
              </p:cNvSpPr>
              <p:nvPr/>
            </p:nvSpPr>
            <p:spPr bwMode="auto">
              <a:xfrm>
                <a:off x="36646146" y="17148490"/>
                <a:ext cx="173446" cy="444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8" name="Line 28">
                <a:extLst>
                  <a:ext uri="{FF2B5EF4-FFF2-40B4-BE49-F238E27FC236}">
                    <a16:creationId xmlns:a16="http://schemas.microsoft.com/office/drawing/2014/main" id="{558C9D8B-EEB2-BB4B-AF52-FBD26A5A9882}"/>
                  </a:ext>
                </a:extLst>
              </p:cNvPr>
              <p:cNvSpPr>
                <a:spLocks noChangeShapeType="1"/>
              </p:cNvSpPr>
              <p:nvPr/>
            </p:nvSpPr>
            <p:spPr bwMode="auto">
              <a:xfrm>
                <a:off x="36512481" y="17076332"/>
                <a:ext cx="206112" cy="1719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9" name="Line 28">
                <a:extLst>
                  <a:ext uri="{FF2B5EF4-FFF2-40B4-BE49-F238E27FC236}">
                    <a16:creationId xmlns:a16="http://schemas.microsoft.com/office/drawing/2014/main" id="{88DCF201-AB54-BA4A-AAE4-1BA16D229861}"/>
                  </a:ext>
                </a:extLst>
              </p:cNvPr>
              <p:cNvSpPr>
                <a:spLocks noChangeShapeType="1"/>
              </p:cNvSpPr>
              <p:nvPr/>
            </p:nvSpPr>
            <p:spPr bwMode="auto">
              <a:xfrm flipH="1" flipV="1">
                <a:off x="36470513" y="16914585"/>
                <a:ext cx="44032" cy="10284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0" name="Line 28">
                <a:extLst>
                  <a:ext uri="{FF2B5EF4-FFF2-40B4-BE49-F238E27FC236}">
                    <a16:creationId xmlns:a16="http://schemas.microsoft.com/office/drawing/2014/main" id="{2B757F46-3F7F-924D-95A6-B300FB8E0183}"/>
                  </a:ext>
                </a:extLst>
              </p:cNvPr>
              <p:cNvSpPr>
                <a:spLocks noChangeShapeType="1"/>
              </p:cNvSpPr>
              <p:nvPr/>
            </p:nvSpPr>
            <p:spPr bwMode="auto">
              <a:xfrm flipH="1">
                <a:off x="36371969" y="16997601"/>
                <a:ext cx="36644" cy="69602"/>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1" name="Line 28">
                <a:extLst>
                  <a:ext uri="{FF2B5EF4-FFF2-40B4-BE49-F238E27FC236}">
                    <a16:creationId xmlns:a16="http://schemas.microsoft.com/office/drawing/2014/main" id="{24640091-C42E-D449-8DB7-2AB6C2B77462}"/>
                  </a:ext>
                </a:extLst>
              </p:cNvPr>
              <p:cNvSpPr>
                <a:spLocks noChangeShapeType="1"/>
              </p:cNvSpPr>
              <p:nvPr/>
            </p:nvSpPr>
            <p:spPr bwMode="auto">
              <a:xfrm>
                <a:off x="36598894" y="16971230"/>
                <a:ext cx="12096" cy="7147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2" name="Line 28">
                <a:extLst>
                  <a:ext uri="{FF2B5EF4-FFF2-40B4-BE49-F238E27FC236}">
                    <a16:creationId xmlns:a16="http://schemas.microsoft.com/office/drawing/2014/main" id="{261EC7ED-E1B1-2B4B-AD34-000DBA5F499B}"/>
                  </a:ext>
                </a:extLst>
              </p:cNvPr>
              <p:cNvSpPr>
                <a:spLocks noChangeShapeType="1"/>
              </p:cNvSpPr>
              <p:nvPr/>
            </p:nvSpPr>
            <p:spPr bwMode="auto">
              <a:xfrm flipH="1">
                <a:off x="36918364" y="17331373"/>
                <a:ext cx="168896" cy="4508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3" name="Line 28">
                <a:extLst>
                  <a:ext uri="{FF2B5EF4-FFF2-40B4-BE49-F238E27FC236}">
                    <a16:creationId xmlns:a16="http://schemas.microsoft.com/office/drawing/2014/main" id="{19955EBA-BF1E-0440-A13A-E2358A05EE5F}"/>
                  </a:ext>
                </a:extLst>
              </p:cNvPr>
              <p:cNvSpPr>
                <a:spLocks noChangeShapeType="1"/>
              </p:cNvSpPr>
              <p:nvPr/>
            </p:nvSpPr>
            <p:spPr bwMode="auto">
              <a:xfrm>
                <a:off x="36893202" y="17094420"/>
                <a:ext cx="25423" cy="13629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5" name="Oval 34">
                <a:extLst>
                  <a:ext uri="{FF2B5EF4-FFF2-40B4-BE49-F238E27FC236}">
                    <a16:creationId xmlns:a16="http://schemas.microsoft.com/office/drawing/2014/main" id="{2EAA1EA1-EF70-4E4B-A63D-636D521ED69F}"/>
                  </a:ext>
                </a:extLst>
              </p:cNvPr>
              <p:cNvSpPr>
                <a:spLocks/>
              </p:cNvSpPr>
              <p:nvPr/>
            </p:nvSpPr>
            <p:spPr bwMode="auto">
              <a:xfrm rot="2811128">
                <a:off x="36146181" y="16827350"/>
                <a:ext cx="199656" cy="185683"/>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dirty="0">
                    <a:solidFill>
                      <a:srgbClr val="FFFFFF"/>
                    </a:solidFill>
                    <a:effectLst>
                      <a:outerShdw blurRad="38100" dist="38100" dir="2700000" algn="tl">
                        <a:srgbClr val="000000"/>
                      </a:outerShdw>
                    </a:effectLst>
                    <a:ea typeface="Gill Sans" charset="0"/>
                    <a:cs typeface="Gill Sans" charset="0"/>
                  </a:rPr>
                  <a:t>Cy3</a:t>
                </a:r>
              </a:p>
            </p:txBody>
          </p:sp>
        </p:grpSp>
        <p:sp>
          <p:nvSpPr>
            <p:cNvPr id="10" name="Line 13">
              <a:extLst>
                <a:ext uri="{FF2B5EF4-FFF2-40B4-BE49-F238E27FC236}">
                  <a16:creationId xmlns:a16="http://schemas.microsoft.com/office/drawing/2014/main" id="{17149E63-0B65-8F40-B2A5-CFE49967D194}"/>
                </a:ext>
              </a:extLst>
            </p:cNvPr>
            <p:cNvSpPr>
              <a:spLocks noChangeShapeType="1"/>
            </p:cNvSpPr>
            <p:nvPr/>
          </p:nvSpPr>
          <p:spPr bwMode="auto">
            <a:xfrm>
              <a:off x="1298139" y="4031135"/>
              <a:ext cx="2879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11" name="Line 13">
              <a:extLst>
                <a:ext uri="{FF2B5EF4-FFF2-40B4-BE49-F238E27FC236}">
                  <a16:creationId xmlns:a16="http://schemas.microsoft.com/office/drawing/2014/main" id="{44A122E6-FAE4-8048-BB6B-B22207CBAD38}"/>
                </a:ext>
              </a:extLst>
            </p:cNvPr>
            <p:cNvSpPr>
              <a:spLocks noChangeShapeType="1"/>
            </p:cNvSpPr>
            <p:nvPr/>
          </p:nvSpPr>
          <p:spPr bwMode="auto">
            <a:xfrm>
              <a:off x="1298139" y="3750146"/>
              <a:ext cx="2879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12" name="Line 13">
              <a:extLst>
                <a:ext uri="{FF2B5EF4-FFF2-40B4-BE49-F238E27FC236}">
                  <a16:creationId xmlns:a16="http://schemas.microsoft.com/office/drawing/2014/main" id="{9C773B2C-E5A3-9D41-9F1E-A2AF53452599}"/>
                </a:ext>
              </a:extLst>
            </p:cNvPr>
            <p:cNvSpPr>
              <a:spLocks noChangeShapeType="1"/>
            </p:cNvSpPr>
            <p:nvPr/>
          </p:nvSpPr>
          <p:spPr bwMode="auto">
            <a:xfrm>
              <a:off x="1281322" y="3483599"/>
              <a:ext cx="2879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3" name="Line 13">
              <a:extLst>
                <a:ext uri="{FF2B5EF4-FFF2-40B4-BE49-F238E27FC236}">
                  <a16:creationId xmlns:a16="http://schemas.microsoft.com/office/drawing/2014/main" id="{F9CD1846-FF90-6F49-9ECF-206D7A016000}"/>
                </a:ext>
              </a:extLst>
            </p:cNvPr>
            <p:cNvSpPr>
              <a:spLocks noChangeShapeType="1"/>
            </p:cNvSpPr>
            <p:nvPr/>
          </p:nvSpPr>
          <p:spPr bwMode="auto">
            <a:xfrm>
              <a:off x="1608340" y="4292967"/>
              <a:ext cx="312029"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14" name="Line 13">
              <a:extLst>
                <a:ext uri="{FF2B5EF4-FFF2-40B4-BE49-F238E27FC236}">
                  <a16:creationId xmlns:a16="http://schemas.microsoft.com/office/drawing/2014/main" id="{D24C87AE-7CC9-504A-9C1F-DBA0A6FD9678}"/>
                </a:ext>
              </a:extLst>
            </p:cNvPr>
            <p:cNvSpPr>
              <a:spLocks noChangeShapeType="1"/>
            </p:cNvSpPr>
            <p:nvPr/>
          </p:nvSpPr>
          <p:spPr bwMode="auto">
            <a:xfrm>
              <a:off x="1628083" y="4043211"/>
              <a:ext cx="312029"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5" name="Line 13">
              <a:extLst>
                <a:ext uri="{FF2B5EF4-FFF2-40B4-BE49-F238E27FC236}">
                  <a16:creationId xmlns:a16="http://schemas.microsoft.com/office/drawing/2014/main" id="{FECF7CB9-BCFE-6542-803B-88C115226868}"/>
                </a:ext>
              </a:extLst>
            </p:cNvPr>
            <p:cNvSpPr>
              <a:spLocks noChangeShapeType="1"/>
            </p:cNvSpPr>
            <p:nvPr/>
          </p:nvSpPr>
          <p:spPr bwMode="auto">
            <a:xfrm>
              <a:off x="1756473" y="3648593"/>
              <a:ext cx="232415" cy="9695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6" name="Line 13">
              <a:extLst>
                <a:ext uri="{FF2B5EF4-FFF2-40B4-BE49-F238E27FC236}">
                  <a16:creationId xmlns:a16="http://schemas.microsoft.com/office/drawing/2014/main" id="{F45A97C3-F45A-DF4A-88F7-E4C6304664C0}"/>
                </a:ext>
              </a:extLst>
            </p:cNvPr>
            <p:cNvSpPr>
              <a:spLocks noChangeShapeType="1"/>
            </p:cNvSpPr>
            <p:nvPr/>
          </p:nvSpPr>
          <p:spPr bwMode="auto">
            <a:xfrm>
              <a:off x="1862214" y="3369231"/>
              <a:ext cx="239200" cy="133859"/>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42" name="Line 5">
              <a:extLst>
                <a:ext uri="{FF2B5EF4-FFF2-40B4-BE49-F238E27FC236}">
                  <a16:creationId xmlns:a16="http://schemas.microsoft.com/office/drawing/2014/main" id="{1F50F1E0-45BC-E64E-A72E-FD9F380083FA}"/>
                </a:ext>
              </a:extLst>
            </p:cNvPr>
            <p:cNvSpPr>
              <a:spLocks noChangeShapeType="1"/>
            </p:cNvSpPr>
            <p:nvPr/>
          </p:nvSpPr>
          <p:spPr bwMode="auto">
            <a:xfrm flipH="1">
              <a:off x="2032590" y="3307672"/>
              <a:ext cx="114739" cy="427115"/>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649" dirty="0"/>
            </a:p>
          </p:txBody>
        </p:sp>
        <p:sp>
          <p:nvSpPr>
            <p:cNvPr id="43" name="Line 5">
              <a:extLst>
                <a:ext uri="{FF2B5EF4-FFF2-40B4-BE49-F238E27FC236}">
                  <a16:creationId xmlns:a16="http://schemas.microsoft.com/office/drawing/2014/main" id="{479B46ED-DEE8-0347-A529-F16D06EBD3DF}"/>
                </a:ext>
              </a:extLst>
            </p:cNvPr>
            <p:cNvSpPr>
              <a:spLocks noChangeShapeType="1"/>
            </p:cNvSpPr>
            <p:nvPr/>
          </p:nvSpPr>
          <p:spPr bwMode="auto">
            <a:xfrm flipH="1">
              <a:off x="1949882" y="3745544"/>
              <a:ext cx="82707" cy="281235"/>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649" dirty="0"/>
            </a:p>
          </p:txBody>
        </p:sp>
      </p:grpSp>
      <p:pic>
        <p:nvPicPr>
          <p:cNvPr id="44" name="Picture 43">
            <a:extLst>
              <a:ext uri="{FF2B5EF4-FFF2-40B4-BE49-F238E27FC236}">
                <a16:creationId xmlns:a16="http://schemas.microsoft.com/office/drawing/2014/main" id="{F6BEBED7-3F46-304E-9006-1263B467C2D9}"/>
              </a:ext>
            </a:extLst>
          </p:cNvPr>
          <p:cNvPicPr>
            <a:picLocks noChangeAspect="1"/>
          </p:cNvPicPr>
          <p:nvPr/>
        </p:nvPicPr>
        <p:blipFill>
          <a:blip r:embed="rId3"/>
          <a:stretch>
            <a:fillRect/>
          </a:stretch>
        </p:blipFill>
        <p:spPr>
          <a:xfrm>
            <a:off x="7782267" y="480427"/>
            <a:ext cx="3637714" cy="3812540"/>
          </a:xfrm>
          <a:prstGeom prst="rect">
            <a:avLst/>
          </a:prstGeom>
        </p:spPr>
      </p:pic>
      <p:graphicFrame>
        <p:nvGraphicFramePr>
          <p:cNvPr id="46" name="Table 45">
            <a:extLst>
              <a:ext uri="{FF2B5EF4-FFF2-40B4-BE49-F238E27FC236}">
                <a16:creationId xmlns:a16="http://schemas.microsoft.com/office/drawing/2014/main" id="{E3DED79C-9F89-3141-B33B-8975D237F9A4}"/>
              </a:ext>
            </a:extLst>
          </p:cNvPr>
          <p:cNvGraphicFramePr>
            <a:graphicFrameLocks noGrp="1"/>
          </p:cNvGraphicFramePr>
          <p:nvPr>
            <p:extLst>
              <p:ext uri="{D42A27DB-BD31-4B8C-83A1-F6EECF244321}">
                <p14:modId xmlns:p14="http://schemas.microsoft.com/office/powerpoint/2010/main" val="2621569037"/>
              </p:ext>
            </p:extLst>
          </p:nvPr>
        </p:nvGraphicFramePr>
        <p:xfrm>
          <a:off x="7934667" y="4943903"/>
          <a:ext cx="4054750" cy="1219200"/>
        </p:xfrm>
        <a:graphic>
          <a:graphicData uri="http://schemas.openxmlformats.org/drawingml/2006/table">
            <a:tbl>
              <a:tblPr firstRow="1" firstCol="1" bandRow="1">
                <a:tableStyleId>{5C22544A-7EE6-4342-B048-85BDC9FD1C3A}</a:tableStyleId>
              </a:tblPr>
              <a:tblGrid>
                <a:gridCol w="2362683">
                  <a:extLst>
                    <a:ext uri="{9D8B030D-6E8A-4147-A177-3AD203B41FA5}">
                      <a16:colId xmlns:a16="http://schemas.microsoft.com/office/drawing/2014/main" val="1522832527"/>
                    </a:ext>
                  </a:extLst>
                </a:gridCol>
                <a:gridCol w="1692067">
                  <a:extLst>
                    <a:ext uri="{9D8B030D-6E8A-4147-A177-3AD203B41FA5}">
                      <a16:colId xmlns:a16="http://schemas.microsoft.com/office/drawing/2014/main" val="3108686686"/>
                    </a:ext>
                  </a:extLst>
                </a:gridCol>
              </a:tblGrid>
              <a:tr h="177165">
                <a:tc>
                  <a:txBody>
                    <a:bodyPr/>
                    <a:lstStyle/>
                    <a:p>
                      <a:pPr marL="0" marR="0" algn="ctr">
                        <a:spcBef>
                          <a:spcPts val="0"/>
                        </a:spcBef>
                        <a:spcAft>
                          <a:spcPts val="0"/>
                        </a:spcAft>
                      </a:pPr>
                      <a:r>
                        <a:rPr lang="en-US" sz="1600" dirty="0">
                          <a:effectLst/>
                        </a:rPr>
                        <a:t>Construct/Condition</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t</a:t>
                      </a:r>
                      <a:r>
                        <a:rPr lang="en-US" sz="1600" baseline="-25000">
                          <a:effectLst/>
                        </a:rPr>
                        <a:t>3</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45577762"/>
                  </a:ext>
                </a:extLst>
              </a:tr>
              <a:tr h="184150">
                <a:tc>
                  <a:txBody>
                    <a:bodyPr/>
                    <a:lstStyle/>
                    <a:p>
                      <a:pPr marL="0" marR="0">
                        <a:spcBef>
                          <a:spcPts val="0"/>
                        </a:spcBef>
                        <a:spcAft>
                          <a:spcPts val="0"/>
                        </a:spcAft>
                      </a:pPr>
                      <a:r>
                        <a:rPr lang="en-US" sz="1600" dirty="0">
                          <a:effectLst/>
                        </a:rPr>
                        <a:t>3’-p(dT)</a:t>
                      </a:r>
                      <a:r>
                        <a:rPr lang="en-US" sz="1600" baseline="-25000" dirty="0">
                          <a:effectLst/>
                        </a:rPr>
                        <a:t>15</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solidFill>
                            <a:srgbClr val="0432FF"/>
                          </a:solidFill>
                          <a:effectLst/>
                        </a:rPr>
                        <a:t>1.2 mSec</a:t>
                      </a:r>
                      <a:endParaRPr lang="en-US" sz="160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889218415"/>
                  </a:ext>
                </a:extLst>
              </a:tr>
              <a:tr h="177165">
                <a:tc>
                  <a:txBody>
                    <a:bodyPr/>
                    <a:lstStyle/>
                    <a:p>
                      <a:pPr marL="0" marR="0">
                        <a:spcBef>
                          <a:spcPts val="0"/>
                        </a:spcBef>
                        <a:spcAft>
                          <a:spcPts val="0"/>
                        </a:spcAft>
                      </a:pPr>
                      <a:r>
                        <a:rPr lang="en-US" sz="1600" dirty="0">
                          <a:effectLst/>
                        </a:rPr>
                        <a:t>3’-p(dT)</a:t>
                      </a:r>
                      <a:r>
                        <a:rPr lang="en-US" sz="1600" baseline="-25000" dirty="0">
                          <a:effectLst/>
                        </a:rPr>
                        <a:t>14</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432FF"/>
                          </a:solidFill>
                          <a:effectLst/>
                        </a:rPr>
                        <a:t>1.7 mSec</a:t>
                      </a:r>
                      <a:endParaRPr lang="en-US" sz="1600" dirty="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688146449"/>
                  </a:ext>
                </a:extLst>
              </a:tr>
              <a:tr h="177165">
                <a:tc>
                  <a:txBody>
                    <a:bodyPr/>
                    <a:lstStyle/>
                    <a:p>
                      <a:pPr marL="0" marR="0">
                        <a:spcBef>
                          <a:spcPts val="0"/>
                        </a:spcBef>
                        <a:spcAft>
                          <a:spcPts val="0"/>
                        </a:spcAft>
                      </a:pPr>
                      <a:r>
                        <a:rPr lang="en-US" sz="1600">
                          <a:effectLst/>
                        </a:rPr>
                        <a:t>5’-p(dT)</a:t>
                      </a:r>
                      <a:r>
                        <a:rPr lang="en-US" sz="1600" baseline="-25000">
                          <a:effectLst/>
                        </a:rPr>
                        <a:t>15</a:t>
                      </a:r>
                      <a:r>
                        <a:rPr lang="en-US" sz="1600">
                          <a:effectLst/>
                        </a:rPr>
                        <a:t> + 0.0 µM gp32</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432FF"/>
                          </a:solidFill>
                          <a:effectLst/>
                        </a:rPr>
                        <a:t>8.3 mSec</a:t>
                      </a:r>
                      <a:endParaRPr lang="en-US" sz="1600" dirty="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962800163"/>
                  </a:ext>
                </a:extLst>
              </a:tr>
              <a:tr h="184150">
                <a:tc>
                  <a:txBody>
                    <a:bodyPr/>
                    <a:lstStyle/>
                    <a:p>
                      <a:pPr marL="0" marR="0">
                        <a:spcBef>
                          <a:spcPts val="0"/>
                        </a:spcBef>
                        <a:spcAft>
                          <a:spcPts val="0"/>
                        </a:spcAft>
                      </a:pPr>
                      <a:r>
                        <a:rPr lang="en-US" sz="1600" dirty="0">
                          <a:effectLst/>
                        </a:rPr>
                        <a:t>5’-p(dT)</a:t>
                      </a:r>
                      <a:r>
                        <a:rPr lang="en-US" sz="1600" baseline="-25000" dirty="0">
                          <a:effectLst/>
                        </a:rPr>
                        <a:t>14</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432FF"/>
                          </a:solidFill>
                          <a:effectLst/>
                        </a:rPr>
                        <a:t>770.2 µSec</a:t>
                      </a:r>
                      <a:endParaRPr lang="en-US" sz="1600" dirty="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818681230"/>
                  </a:ext>
                </a:extLst>
              </a:tr>
            </a:tbl>
          </a:graphicData>
        </a:graphic>
      </p:graphicFrame>
      <p:sp>
        <p:nvSpPr>
          <p:cNvPr id="48" name="Oval 47">
            <a:extLst>
              <a:ext uri="{FF2B5EF4-FFF2-40B4-BE49-F238E27FC236}">
                <a16:creationId xmlns:a16="http://schemas.microsoft.com/office/drawing/2014/main" id="{07A2C597-0C76-EE4B-B92C-53769F11F202}"/>
              </a:ext>
            </a:extLst>
          </p:cNvPr>
          <p:cNvSpPr/>
          <p:nvPr/>
        </p:nvSpPr>
        <p:spPr>
          <a:xfrm>
            <a:off x="8557016" y="1431692"/>
            <a:ext cx="1230927" cy="10951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47346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D5A2EE3-6FBA-6643-A2E6-9D3C6879E5E5}"/>
              </a:ext>
            </a:extLst>
          </p:cNvPr>
          <p:cNvSpPr>
            <a:spLocks/>
          </p:cNvSpPr>
          <p:nvPr/>
        </p:nvSpPr>
        <p:spPr bwMode="auto">
          <a:xfrm>
            <a:off x="2042927" y="4693167"/>
            <a:ext cx="65" cy="161453"/>
          </a:xfrm>
          <a:prstGeom prst="rect">
            <a:avLst/>
          </a:prstGeom>
          <a:noFill/>
          <a:ln>
            <a:noFill/>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 uri="{91240B29-F687-4f45-9708-019B960494DF}">
              <a14:hiddenLine xmlns:mc="http://schemas.openxmlformats.org/markup-compatibility/2006" xmlns:mv="urn:schemas-microsoft-com:mac:vml"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1049" dirty="0">
              <a:solidFill>
                <a:schemeClr val="tx1"/>
              </a:solidFill>
              <a:cs typeface="Gill Sans" charset="0"/>
            </a:endParaRPr>
          </a:p>
        </p:txBody>
      </p:sp>
      <p:sp>
        <p:nvSpPr>
          <p:cNvPr id="36" name="Rectangle 35">
            <a:extLst>
              <a:ext uri="{FF2B5EF4-FFF2-40B4-BE49-F238E27FC236}">
                <a16:creationId xmlns:a16="http://schemas.microsoft.com/office/drawing/2014/main" id="{26BC8E39-E35B-2945-93BA-E16B37E1629A}"/>
              </a:ext>
            </a:extLst>
          </p:cNvPr>
          <p:cNvSpPr/>
          <p:nvPr/>
        </p:nvSpPr>
        <p:spPr>
          <a:xfrm>
            <a:off x="0" y="0"/>
            <a:ext cx="12192000" cy="416794"/>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Hierarchy of possible fluctuations in DNA</a:t>
            </a:r>
          </a:p>
        </p:txBody>
      </p:sp>
      <p:grpSp>
        <p:nvGrpSpPr>
          <p:cNvPr id="9" name="Group 8">
            <a:extLst>
              <a:ext uri="{FF2B5EF4-FFF2-40B4-BE49-F238E27FC236}">
                <a16:creationId xmlns:a16="http://schemas.microsoft.com/office/drawing/2014/main" id="{27FC1BEA-26BC-CE46-9CF3-71FF2AC599B5}"/>
              </a:ext>
            </a:extLst>
          </p:cNvPr>
          <p:cNvGrpSpPr/>
          <p:nvPr/>
        </p:nvGrpSpPr>
        <p:grpSpPr>
          <a:xfrm>
            <a:off x="726992" y="670803"/>
            <a:ext cx="1674324" cy="3772817"/>
            <a:chOff x="726992" y="670803"/>
            <a:chExt cx="1674324" cy="3772817"/>
          </a:xfrm>
        </p:grpSpPr>
        <p:sp>
          <p:nvSpPr>
            <p:cNvPr id="3" name="Line 1">
              <a:extLst>
                <a:ext uri="{FF2B5EF4-FFF2-40B4-BE49-F238E27FC236}">
                  <a16:creationId xmlns:a16="http://schemas.microsoft.com/office/drawing/2014/main" id="{50E47E1B-0822-2544-8219-DF3E77339240}"/>
                </a:ext>
              </a:extLst>
            </p:cNvPr>
            <p:cNvSpPr>
              <a:spLocks noChangeShapeType="1"/>
            </p:cNvSpPr>
            <p:nvPr/>
          </p:nvSpPr>
          <p:spPr bwMode="auto">
            <a:xfrm flipH="1">
              <a:off x="1270752" y="3325308"/>
              <a:ext cx="5613" cy="1118312"/>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4" name="Line 5">
              <a:extLst>
                <a:ext uri="{FF2B5EF4-FFF2-40B4-BE49-F238E27FC236}">
                  <a16:creationId xmlns:a16="http://schemas.microsoft.com/office/drawing/2014/main" id="{3534323F-59A3-5343-AFA1-578F0AFA5845}"/>
                </a:ext>
              </a:extLst>
            </p:cNvPr>
            <p:cNvSpPr>
              <a:spLocks noChangeShapeType="1"/>
            </p:cNvSpPr>
            <p:nvPr/>
          </p:nvSpPr>
          <p:spPr bwMode="auto">
            <a:xfrm flipH="1">
              <a:off x="1926926" y="3919928"/>
              <a:ext cx="10889" cy="52369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649" dirty="0"/>
            </a:p>
          </p:txBody>
        </p:sp>
        <p:sp>
          <p:nvSpPr>
            <p:cNvPr id="6" name="Oval 5">
              <a:extLst>
                <a:ext uri="{FF2B5EF4-FFF2-40B4-BE49-F238E27FC236}">
                  <a16:creationId xmlns:a16="http://schemas.microsoft.com/office/drawing/2014/main" id="{71E16914-30F6-9D48-97AE-67E273C8F7D2}"/>
                </a:ext>
              </a:extLst>
            </p:cNvPr>
            <p:cNvSpPr>
              <a:spLocks/>
            </p:cNvSpPr>
            <p:nvPr/>
          </p:nvSpPr>
          <p:spPr bwMode="auto">
            <a:xfrm rot="7309360">
              <a:off x="2048932" y="3032163"/>
              <a:ext cx="474514" cy="230254"/>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dirty="0">
                  <a:solidFill>
                    <a:srgbClr val="FFFFFF"/>
                  </a:solidFill>
                  <a:effectLst>
                    <a:outerShdw blurRad="38100" dist="38100" dir="2700000" algn="tl">
                      <a:srgbClr val="000000"/>
                    </a:outerShdw>
                  </a:effectLst>
                  <a:ea typeface="Gill Sans" charset="0"/>
                  <a:cs typeface="Gill Sans" charset="0"/>
                </a:rPr>
                <a:t>Cy5</a:t>
              </a:r>
            </a:p>
          </p:txBody>
        </p:sp>
        <p:sp>
          <p:nvSpPr>
            <p:cNvPr id="7" name="Line 13">
              <a:extLst>
                <a:ext uri="{FF2B5EF4-FFF2-40B4-BE49-F238E27FC236}">
                  <a16:creationId xmlns:a16="http://schemas.microsoft.com/office/drawing/2014/main" id="{66F5C4CC-5CC4-2E4C-9AF3-FFE695DAC3DA}"/>
                </a:ext>
              </a:extLst>
            </p:cNvPr>
            <p:cNvSpPr>
              <a:spLocks noChangeShapeType="1"/>
            </p:cNvSpPr>
            <p:nvPr/>
          </p:nvSpPr>
          <p:spPr bwMode="auto">
            <a:xfrm>
              <a:off x="1281322" y="4292967"/>
              <a:ext cx="2879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grpSp>
          <p:nvGrpSpPr>
            <p:cNvPr id="8" name="Group 7">
              <a:extLst>
                <a:ext uri="{FF2B5EF4-FFF2-40B4-BE49-F238E27FC236}">
                  <a16:creationId xmlns:a16="http://schemas.microsoft.com/office/drawing/2014/main" id="{DB493958-4D6F-3347-9996-7D9266DB93D4}"/>
                </a:ext>
              </a:extLst>
            </p:cNvPr>
            <p:cNvGrpSpPr/>
            <p:nvPr/>
          </p:nvGrpSpPr>
          <p:grpSpPr>
            <a:xfrm flipH="1">
              <a:off x="726992" y="670803"/>
              <a:ext cx="1307402" cy="2662505"/>
              <a:chOff x="36153167" y="16820364"/>
              <a:chExt cx="934093" cy="992785"/>
            </a:xfrm>
          </p:grpSpPr>
          <p:sp>
            <p:nvSpPr>
              <p:cNvPr id="18" name="Freeform 17">
                <a:extLst>
                  <a:ext uri="{FF2B5EF4-FFF2-40B4-BE49-F238E27FC236}">
                    <a16:creationId xmlns:a16="http://schemas.microsoft.com/office/drawing/2014/main" id="{3CA5CAA7-F989-874A-8D7C-CCEF593B14E5}"/>
                  </a:ext>
                </a:extLst>
              </p:cNvPr>
              <p:cNvSpPr/>
              <p:nvPr/>
            </p:nvSpPr>
            <p:spPr>
              <a:xfrm>
                <a:off x="36379520" y="16990862"/>
                <a:ext cx="609195" cy="822287"/>
              </a:xfrm>
              <a:custGeom>
                <a:avLst/>
                <a:gdLst>
                  <a:gd name="connsiteX0" fmla="*/ 447472 w 867254"/>
                  <a:gd name="connsiteY0" fmla="*/ 1478604 h 1478604"/>
                  <a:gd name="connsiteX1" fmla="*/ 321013 w 867254"/>
                  <a:gd name="connsiteY1" fmla="*/ 865762 h 1478604"/>
                  <a:gd name="connsiteX2" fmla="*/ 865762 w 867254"/>
                  <a:gd name="connsiteY2" fmla="*/ 612843 h 1478604"/>
                  <a:gd name="connsiteX3" fmla="*/ 466928 w 867254"/>
                  <a:gd name="connsiteY3" fmla="*/ 165370 h 1478604"/>
                  <a:gd name="connsiteX4" fmla="*/ 0 w 867254"/>
                  <a:gd name="connsiteY4" fmla="*/ 0 h 1478604"/>
                  <a:gd name="connsiteX5" fmla="*/ 0 w 867254"/>
                  <a:gd name="connsiteY5" fmla="*/ 0 h 147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254" h="1478604">
                    <a:moveTo>
                      <a:pt x="447472" y="1478604"/>
                    </a:moveTo>
                    <a:cubicBezTo>
                      <a:pt x="349385" y="1244329"/>
                      <a:pt x="251298" y="1010055"/>
                      <a:pt x="321013" y="865762"/>
                    </a:cubicBezTo>
                    <a:cubicBezTo>
                      <a:pt x="390728" y="721469"/>
                      <a:pt x="841443" y="729575"/>
                      <a:pt x="865762" y="612843"/>
                    </a:cubicBezTo>
                    <a:cubicBezTo>
                      <a:pt x="890081" y="496111"/>
                      <a:pt x="611222" y="267510"/>
                      <a:pt x="466928" y="165370"/>
                    </a:cubicBezTo>
                    <a:cubicBezTo>
                      <a:pt x="322634" y="63230"/>
                      <a:pt x="0" y="0"/>
                      <a:pt x="0" y="0"/>
                    </a:cubicBez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9" dirty="0"/>
              </a:p>
            </p:txBody>
          </p:sp>
          <p:sp>
            <p:nvSpPr>
              <p:cNvPr id="19" name="Line 28">
                <a:extLst>
                  <a:ext uri="{FF2B5EF4-FFF2-40B4-BE49-F238E27FC236}">
                    <a16:creationId xmlns:a16="http://schemas.microsoft.com/office/drawing/2014/main" id="{ECFB8665-F4EC-D543-B5D6-A9F622012A0A}"/>
                  </a:ext>
                </a:extLst>
              </p:cNvPr>
              <p:cNvSpPr>
                <a:spLocks noChangeShapeType="1"/>
              </p:cNvSpPr>
              <p:nvPr/>
            </p:nvSpPr>
            <p:spPr bwMode="auto">
              <a:xfrm>
                <a:off x="36550492" y="17755081"/>
                <a:ext cx="143013" cy="5002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0" name="Line 28">
                <a:extLst>
                  <a:ext uri="{FF2B5EF4-FFF2-40B4-BE49-F238E27FC236}">
                    <a16:creationId xmlns:a16="http://schemas.microsoft.com/office/drawing/2014/main" id="{889069CA-3814-834F-8506-CC1950B4821B}"/>
                  </a:ext>
                </a:extLst>
              </p:cNvPr>
              <p:cNvSpPr>
                <a:spLocks noChangeShapeType="1"/>
              </p:cNvSpPr>
              <p:nvPr/>
            </p:nvSpPr>
            <p:spPr bwMode="auto">
              <a:xfrm>
                <a:off x="36522718" y="17618793"/>
                <a:ext cx="113064" cy="8653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1" name="Line 28">
                <a:extLst>
                  <a:ext uri="{FF2B5EF4-FFF2-40B4-BE49-F238E27FC236}">
                    <a16:creationId xmlns:a16="http://schemas.microsoft.com/office/drawing/2014/main" id="{9CC6DA5A-32EA-984A-91DA-CE66D1ED4626}"/>
                  </a:ext>
                </a:extLst>
              </p:cNvPr>
              <p:cNvSpPr>
                <a:spLocks noChangeShapeType="1"/>
              </p:cNvSpPr>
              <p:nvPr/>
            </p:nvSpPr>
            <p:spPr bwMode="auto">
              <a:xfrm flipH="1">
                <a:off x="36598895" y="17512431"/>
                <a:ext cx="121230" cy="55793"/>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2" name="Line 28">
                <a:extLst>
                  <a:ext uri="{FF2B5EF4-FFF2-40B4-BE49-F238E27FC236}">
                    <a16:creationId xmlns:a16="http://schemas.microsoft.com/office/drawing/2014/main" id="{F82E7465-3C83-7843-A379-56C4862416E6}"/>
                  </a:ext>
                </a:extLst>
              </p:cNvPr>
              <p:cNvSpPr>
                <a:spLocks noChangeShapeType="1"/>
              </p:cNvSpPr>
              <p:nvPr/>
            </p:nvSpPr>
            <p:spPr bwMode="auto">
              <a:xfrm>
                <a:off x="36522718" y="17339108"/>
                <a:ext cx="94339" cy="11441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3" name="Line 28">
                <a:extLst>
                  <a:ext uri="{FF2B5EF4-FFF2-40B4-BE49-F238E27FC236}">
                    <a16:creationId xmlns:a16="http://schemas.microsoft.com/office/drawing/2014/main" id="{036C40C5-A1C0-914A-99F1-415439F6D8DE}"/>
                  </a:ext>
                </a:extLst>
              </p:cNvPr>
              <p:cNvSpPr>
                <a:spLocks noChangeShapeType="1"/>
              </p:cNvSpPr>
              <p:nvPr/>
            </p:nvSpPr>
            <p:spPr bwMode="auto">
              <a:xfrm>
                <a:off x="36693505" y="17292998"/>
                <a:ext cx="16522" cy="12258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4" name="Line 28">
                <a:extLst>
                  <a:ext uri="{FF2B5EF4-FFF2-40B4-BE49-F238E27FC236}">
                    <a16:creationId xmlns:a16="http://schemas.microsoft.com/office/drawing/2014/main" id="{B64B3B1C-0DDA-1348-B1E5-CF061F3B97E5}"/>
                  </a:ext>
                </a:extLst>
              </p:cNvPr>
              <p:cNvSpPr>
                <a:spLocks noChangeShapeType="1"/>
              </p:cNvSpPr>
              <p:nvPr/>
            </p:nvSpPr>
            <p:spPr bwMode="auto">
              <a:xfrm flipH="1" flipV="1">
                <a:off x="36817101" y="17394946"/>
                <a:ext cx="147190" cy="46635"/>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5" name="Line 28">
                <a:extLst>
                  <a:ext uri="{FF2B5EF4-FFF2-40B4-BE49-F238E27FC236}">
                    <a16:creationId xmlns:a16="http://schemas.microsoft.com/office/drawing/2014/main" id="{E5417761-74B9-264D-955C-A3DE36011B47}"/>
                  </a:ext>
                </a:extLst>
              </p:cNvPr>
              <p:cNvSpPr>
                <a:spLocks noChangeShapeType="1"/>
              </p:cNvSpPr>
              <p:nvPr/>
            </p:nvSpPr>
            <p:spPr bwMode="auto">
              <a:xfrm>
                <a:off x="36873269" y="17291784"/>
                <a:ext cx="113590" cy="2146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6" name="Line 28">
                <a:extLst>
                  <a:ext uri="{FF2B5EF4-FFF2-40B4-BE49-F238E27FC236}">
                    <a16:creationId xmlns:a16="http://schemas.microsoft.com/office/drawing/2014/main" id="{525B8287-1BE6-C643-9352-6A29FB769DEB}"/>
                  </a:ext>
                </a:extLst>
              </p:cNvPr>
              <p:cNvSpPr>
                <a:spLocks noChangeShapeType="1"/>
              </p:cNvSpPr>
              <p:nvPr/>
            </p:nvSpPr>
            <p:spPr bwMode="auto">
              <a:xfrm flipH="1">
                <a:off x="36964290" y="17184612"/>
                <a:ext cx="75227" cy="8163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7" name="Line 28">
                <a:extLst>
                  <a:ext uri="{FF2B5EF4-FFF2-40B4-BE49-F238E27FC236}">
                    <a16:creationId xmlns:a16="http://schemas.microsoft.com/office/drawing/2014/main" id="{FCB650AE-92ED-D946-9BA7-08573399FCD1}"/>
                  </a:ext>
                </a:extLst>
              </p:cNvPr>
              <p:cNvSpPr>
                <a:spLocks noChangeShapeType="1"/>
              </p:cNvSpPr>
              <p:nvPr/>
            </p:nvSpPr>
            <p:spPr bwMode="auto">
              <a:xfrm>
                <a:off x="36646146" y="17148490"/>
                <a:ext cx="173446" cy="444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8" name="Line 28">
                <a:extLst>
                  <a:ext uri="{FF2B5EF4-FFF2-40B4-BE49-F238E27FC236}">
                    <a16:creationId xmlns:a16="http://schemas.microsoft.com/office/drawing/2014/main" id="{558C9D8B-EEB2-BB4B-AF52-FBD26A5A9882}"/>
                  </a:ext>
                </a:extLst>
              </p:cNvPr>
              <p:cNvSpPr>
                <a:spLocks noChangeShapeType="1"/>
              </p:cNvSpPr>
              <p:nvPr/>
            </p:nvSpPr>
            <p:spPr bwMode="auto">
              <a:xfrm>
                <a:off x="36512481" y="17076332"/>
                <a:ext cx="206112" cy="1719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9" name="Line 28">
                <a:extLst>
                  <a:ext uri="{FF2B5EF4-FFF2-40B4-BE49-F238E27FC236}">
                    <a16:creationId xmlns:a16="http://schemas.microsoft.com/office/drawing/2014/main" id="{88DCF201-AB54-BA4A-AAE4-1BA16D229861}"/>
                  </a:ext>
                </a:extLst>
              </p:cNvPr>
              <p:cNvSpPr>
                <a:spLocks noChangeShapeType="1"/>
              </p:cNvSpPr>
              <p:nvPr/>
            </p:nvSpPr>
            <p:spPr bwMode="auto">
              <a:xfrm flipH="1" flipV="1">
                <a:off x="36470513" y="16914585"/>
                <a:ext cx="44032" cy="10284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0" name="Line 28">
                <a:extLst>
                  <a:ext uri="{FF2B5EF4-FFF2-40B4-BE49-F238E27FC236}">
                    <a16:creationId xmlns:a16="http://schemas.microsoft.com/office/drawing/2014/main" id="{2B757F46-3F7F-924D-95A6-B300FB8E0183}"/>
                  </a:ext>
                </a:extLst>
              </p:cNvPr>
              <p:cNvSpPr>
                <a:spLocks noChangeShapeType="1"/>
              </p:cNvSpPr>
              <p:nvPr/>
            </p:nvSpPr>
            <p:spPr bwMode="auto">
              <a:xfrm flipH="1">
                <a:off x="36371969" y="16997601"/>
                <a:ext cx="36644" cy="69602"/>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1" name="Line 28">
                <a:extLst>
                  <a:ext uri="{FF2B5EF4-FFF2-40B4-BE49-F238E27FC236}">
                    <a16:creationId xmlns:a16="http://schemas.microsoft.com/office/drawing/2014/main" id="{24640091-C42E-D449-8DB7-2AB6C2B77462}"/>
                  </a:ext>
                </a:extLst>
              </p:cNvPr>
              <p:cNvSpPr>
                <a:spLocks noChangeShapeType="1"/>
              </p:cNvSpPr>
              <p:nvPr/>
            </p:nvSpPr>
            <p:spPr bwMode="auto">
              <a:xfrm>
                <a:off x="36598894" y="16971230"/>
                <a:ext cx="12096" cy="7147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2" name="Line 28">
                <a:extLst>
                  <a:ext uri="{FF2B5EF4-FFF2-40B4-BE49-F238E27FC236}">
                    <a16:creationId xmlns:a16="http://schemas.microsoft.com/office/drawing/2014/main" id="{261EC7ED-E1B1-2B4B-AD34-000DBA5F499B}"/>
                  </a:ext>
                </a:extLst>
              </p:cNvPr>
              <p:cNvSpPr>
                <a:spLocks noChangeShapeType="1"/>
              </p:cNvSpPr>
              <p:nvPr/>
            </p:nvSpPr>
            <p:spPr bwMode="auto">
              <a:xfrm flipH="1">
                <a:off x="36918364" y="17331373"/>
                <a:ext cx="168896" cy="4508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3" name="Line 28">
                <a:extLst>
                  <a:ext uri="{FF2B5EF4-FFF2-40B4-BE49-F238E27FC236}">
                    <a16:creationId xmlns:a16="http://schemas.microsoft.com/office/drawing/2014/main" id="{19955EBA-BF1E-0440-A13A-E2358A05EE5F}"/>
                  </a:ext>
                </a:extLst>
              </p:cNvPr>
              <p:cNvSpPr>
                <a:spLocks noChangeShapeType="1"/>
              </p:cNvSpPr>
              <p:nvPr/>
            </p:nvSpPr>
            <p:spPr bwMode="auto">
              <a:xfrm>
                <a:off x="36893202" y="17094420"/>
                <a:ext cx="25423" cy="13629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5" name="Oval 34">
                <a:extLst>
                  <a:ext uri="{FF2B5EF4-FFF2-40B4-BE49-F238E27FC236}">
                    <a16:creationId xmlns:a16="http://schemas.microsoft.com/office/drawing/2014/main" id="{2EAA1EA1-EF70-4E4B-A63D-636D521ED69F}"/>
                  </a:ext>
                </a:extLst>
              </p:cNvPr>
              <p:cNvSpPr>
                <a:spLocks/>
              </p:cNvSpPr>
              <p:nvPr/>
            </p:nvSpPr>
            <p:spPr bwMode="auto">
              <a:xfrm rot="2811128">
                <a:off x="36146181" y="16827350"/>
                <a:ext cx="199656" cy="185683"/>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dirty="0">
                    <a:solidFill>
                      <a:srgbClr val="FFFFFF"/>
                    </a:solidFill>
                    <a:effectLst>
                      <a:outerShdw blurRad="38100" dist="38100" dir="2700000" algn="tl">
                        <a:srgbClr val="000000"/>
                      </a:outerShdw>
                    </a:effectLst>
                    <a:ea typeface="Gill Sans" charset="0"/>
                    <a:cs typeface="Gill Sans" charset="0"/>
                  </a:rPr>
                  <a:t>Cy3</a:t>
                </a:r>
              </a:p>
            </p:txBody>
          </p:sp>
        </p:grpSp>
        <p:sp>
          <p:nvSpPr>
            <p:cNvPr id="10" name="Line 13">
              <a:extLst>
                <a:ext uri="{FF2B5EF4-FFF2-40B4-BE49-F238E27FC236}">
                  <a16:creationId xmlns:a16="http://schemas.microsoft.com/office/drawing/2014/main" id="{17149E63-0B65-8F40-B2A5-CFE49967D194}"/>
                </a:ext>
              </a:extLst>
            </p:cNvPr>
            <p:cNvSpPr>
              <a:spLocks noChangeShapeType="1"/>
            </p:cNvSpPr>
            <p:nvPr/>
          </p:nvSpPr>
          <p:spPr bwMode="auto">
            <a:xfrm>
              <a:off x="1298139" y="4031135"/>
              <a:ext cx="2879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11" name="Line 13">
              <a:extLst>
                <a:ext uri="{FF2B5EF4-FFF2-40B4-BE49-F238E27FC236}">
                  <a16:creationId xmlns:a16="http://schemas.microsoft.com/office/drawing/2014/main" id="{44A122E6-FAE4-8048-BB6B-B22207CBAD38}"/>
                </a:ext>
              </a:extLst>
            </p:cNvPr>
            <p:cNvSpPr>
              <a:spLocks noChangeShapeType="1"/>
            </p:cNvSpPr>
            <p:nvPr/>
          </p:nvSpPr>
          <p:spPr bwMode="auto">
            <a:xfrm>
              <a:off x="1298139" y="3750146"/>
              <a:ext cx="2879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12" name="Line 13">
              <a:extLst>
                <a:ext uri="{FF2B5EF4-FFF2-40B4-BE49-F238E27FC236}">
                  <a16:creationId xmlns:a16="http://schemas.microsoft.com/office/drawing/2014/main" id="{9C773B2C-E5A3-9D41-9F1E-A2AF53452599}"/>
                </a:ext>
              </a:extLst>
            </p:cNvPr>
            <p:cNvSpPr>
              <a:spLocks noChangeShapeType="1"/>
            </p:cNvSpPr>
            <p:nvPr/>
          </p:nvSpPr>
          <p:spPr bwMode="auto">
            <a:xfrm>
              <a:off x="1281322" y="3483599"/>
              <a:ext cx="2879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3" name="Line 13">
              <a:extLst>
                <a:ext uri="{FF2B5EF4-FFF2-40B4-BE49-F238E27FC236}">
                  <a16:creationId xmlns:a16="http://schemas.microsoft.com/office/drawing/2014/main" id="{F9CD1846-FF90-6F49-9ECF-206D7A016000}"/>
                </a:ext>
              </a:extLst>
            </p:cNvPr>
            <p:cNvSpPr>
              <a:spLocks noChangeShapeType="1"/>
            </p:cNvSpPr>
            <p:nvPr/>
          </p:nvSpPr>
          <p:spPr bwMode="auto">
            <a:xfrm>
              <a:off x="1608340" y="4292967"/>
              <a:ext cx="312029"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14" name="Line 13">
              <a:extLst>
                <a:ext uri="{FF2B5EF4-FFF2-40B4-BE49-F238E27FC236}">
                  <a16:creationId xmlns:a16="http://schemas.microsoft.com/office/drawing/2014/main" id="{D24C87AE-7CC9-504A-9C1F-DBA0A6FD9678}"/>
                </a:ext>
              </a:extLst>
            </p:cNvPr>
            <p:cNvSpPr>
              <a:spLocks noChangeShapeType="1"/>
            </p:cNvSpPr>
            <p:nvPr/>
          </p:nvSpPr>
          <p:spPr bwMode="auto">
            <a:xfrm>
              <a:off x="1628083" y="4043211"/>
              <a:ext cx="312029"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5" name="Line 13">
              <a:extLst>
                <a:ext uri="{FF2B5EF4-FFF2-40B4-BE49-F238E27FC236}">
                  <a16:creationId xmlns:a16="http://schemas.microsoft.com/office/drawing/2014/main" id="{FECF7CB9-BCFE-6542-803B-88C115226868}"/>
                </a:ext>
              </a:extLst>
            </p:cNvPr>
            <p:cNvSpPr>
              <a:spLocks noChangeShapeType="1"/>
            </p:cNvSpPr>
            <p:nvPr/>
          </p:nvSpPr>
          <p:spPr bwMode="auto">
            <a:xfrm>
              <a:off x="1756473" y="3648593"/>
              <a:ext cx="232415" cy="9695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6" name="Line 13">
              <a:extLst>
                <a:ext uri="{FF2B5EF4-FFF2-40B4-BE49-F238E27FC236}">
                  <a16:creationId xmlns:a16="http://schemas.microsoft.com/office/drawing/2014/main" id="{F45A97C3-F45A-DF4A-88F7-E4C6304664C0}"/>
                </a:ext>
              </a:extLst>
            </p:cNvPr>
            <p:cNvSpPr>
              <a:spLocks noChangeShapeType="1"/>
            </p:cNvSpPr>
            <p:nvPr/>
          </p:nvSpPr>
          <p:spPr bwMode="auto">
            <a:xfrm>
              <a:off x="1862214" y="3369231"/>
              <a:ext cx="239200" cy="133859"/>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42" name="Line 5">
              <a:extLst>
                <a:ext uri="{FF2B5EF4-FFF2-40B4-BE49-F238E27FC236}">
                  <a16:creationId xmlns:a16="http://schemas.microsoft.com/office/drawing/2014/main" id="{1F50F1E0-45BC-E64E-A72E-FD9F380083FA}"/>
                </a:ext>
              </a:extLst>
            </p:cNvPr>
            <p:cNvSpPr>
              <a:spLocks noChangeShapeType="1"/>
            </p:cNvSpPr>
            <p:nvPr/>
          </p:nvSpPr>
          <p:spPr bwMode="auto">
            <a:xfrm flipH="1">
              <a:off x="2032590" y="3307672"/>
              <a:ext cx="114739" cy="427115"/>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649" dirty="0"/>
            </a:p>
          </p:txBody>
        </p:sp>
        <p:sp>
          <p:nvSpPr>
            <p:cNvPr id="43" name="Line 5">
              <a:extLst>
                <a:ext uri="{FF2B5EF4-FFF2-40B4-BE49-F238E27FC236}">
                  <a16:creationId xmlns:a16="http://schemas.microsoft.com/office/drawing/2014/main" id="{479B46ED-DEE8-0347-A529-F16D06EBD3DF}"/>
                </a:ext>
              </a:extLst>
            </p:cNvPr>
            <p:cNvSpPr>
              <a:spLocks noChangeShapeType="1"/>
            </p:cNvSpPr>
            <p:nvPr/>
          </p:nvSpPr>
          <p:spPr bwMode="auto">
            <a:xfrm flipH="1">
              <a:off x="1949882" y="3745544"/>
              <a:ext cx="82707" cy="281235"/>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649" dirty="0"/>
            </a:p>
          </p:txBody>
        </p:sp>
      </p:grpSp>
      <p:graphicFrame>
        <p:nvGraphicFramePr>
          <p:cNvPr id="49" name="Chart 48">
            <a:extLst>
              <a:ext uri="{FF2B5EF4-FFF2-40B4-BE49-F238E27FC236}">
                <a16:creationId xmlns:a16="http://schemas.microsoft.com/office/drawing/2014/main" id="{36F79E15-3DB7-4045-B5FA-C9A4B2B09B0E}"/>
              </a:ext>
            </a:extLst>
          </p:cNvPr>
          <p:cNvGraphicFramePr>
            <a:graphicFrameLocks/>
          </p:cNvGraphicFramePr>
          <p:nvPr>
            <p:extLst>
              <p:ext uri="{D42A27DB-BD31-4B8C-83A1-F6EECF244321}">
                <p14:modId xmlns:p14="http://schemas.microsoft.com/office/powerpoint/2010/main" val="2121038054"/>
              </p:ext>
            </p:extLst>
          </p:nvPr>
        </p:nvGraphicFramePr>
        <p:xfrm>
          <a:off x="3819773" y="1332789"/>
          <a:ext cx="6250628"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50" name="Rectangle 49">
            <a:extLst>
              <a:ext uri="{FF2B5EF4-FFF2-40B4-BE49-F238E27FC236}">
                <a16:creationId xmlns:a16="http://schemas.microsoft.com/office/drawing/2014/main" id="{A65F13E8-1DBC-834A-9319-362F1254F7BB}"/>
              </a:ext>
            </a:extLst>
          </p:cNvPr>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Fluctuations at the DNA primer-template junction</a:t>
            </a:r>
          </a:p>
        </p:txBody>
      </p:sp>
    </p:spTree>
    <p:extLst>
      <p:ext uri="{BB962C8B-B14F-4D97-AF65-F5344CB8AC3E}">
        <p14:creationId xmlns:p14="http://schemas.microsoft.com/office/powerpoint/2010/main" val="20166030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C4BBB7-DA1D-6744-BD1F-E251E5CFC7B0}"/>
              </a:ext>
            </a:extLst>
          </p:cNvPr>
          <p:cNvSpPr/>
          <p:nvPr/>
        </p:nvSpPr>
        <p:spPr>
          <a:xfrm>
            <a:off x="0" y="0"/>
            <a:ext cx="12192000" cy="416794"/>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DNA Fork-Junctions: Four templates for gp32 binding</a:t>
            </a:r>
          </a:p>
        </p:txBody>
      </p:sp>
      <p:sp>
        <p:nvSpPr>
          <p:cNvPr id="3" name="Rectangle 2">
            <a:extLst>
              <a:ext uri="{FF2B5EF4-FFF2-40B4-BE49-F238E27FC236}">
                <a16:creationId xmlns:a16="http://schemas.microsoft.com/office/drawing/2014/main" id="{9FD30173-48AD-FD48-8060-3321A2DC253A}"/>
              </a:ext>
            </a:extLst>
          </p:cNvPr>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Covalently modified ssDNA is ordered from IDT and annealed in lab to form DNA primer-template junctions</a:t>
            </a:r>
          </a:p>
        </p:txBody>
      </p:sp>
      <p:sp>
        <p:nvSpPr>
          <p:cNvPr id="4" name="Rectangle 3">
            <a:extLst>
              <a:ext uri="{FF2B5EF4-FFF2-40B4-BE49-F238E27FC236}">
                <a16:creationId xmlns:a16="http://schemas.microsoft.com/office/drawing/2014/main" id="{90AAD268-ED7E-724D-9105-5E4F8DCDB3EA}"/>
              </a:ext>
            </a:extLst>
          </p:cNvPr>
          <p:cNvSpPr>
            <a:spLocks/>
          </p:cNvSpPr>
          <p:nvPr/>
        </p:nvSpPr>
        <p:spPr bwMode="auto">
          <a:xfrm>
            <a:off x="1396467" y="2886995"/>
            <a:ext cx="65" cy="161454"/>
          </a:xfrm>
          <a:prstGeom prst="rect">
            <a:avLst/>
          </a:prstGeom>
          <a:noFill/>
          <a:ln>
            <a:noFill/>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 uri="{91240B29-F687-4f45-9708-019B960494DF}">
              <a14:hiddenLine xmlns:mc="http://schemas.openxmlformats.org/markup-compatibility/2006" xmlns:mv="urn:schemas-microsoft-com:mac:vml"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1049" dirty="0">
              <a:solidFill>
                <a:schemeClr val="tx1"/>
              </a:solidFill>
              <a:cs typeface="Gill Sans" charset="0"/>
            </a:endParaRPr>
          </a:p>
        </p:txBody>
      </p:sp>
      <p:sp>
        <p:nvSpPr>
          <p:cNvPr id="5" name="Rectangle 4">
            <a:extLst>
              <a:ext uri="{FF2B5EF4-FFF2-40B4-BE49-F238E27FC236}">
                <a16:creationId xmlns:a16="http://schemas.microsoft.com/office/drawing/2014/main" id="{3FB08A2A-ECD4-2546-9D47-8F8D4A1339E8}"/>
              </a:ext>
            </a:extLst>
          </p:cNvPr>
          <p:cNvSpPr/>
          <p:nvPr/>
        </p:nvSpPr>
        <p:spPr>
          <a:xfrm flipH="1">
            <a:off x="2191825" y="1513813"/>
            <a:ext cx="45719" cy="4333766"/>
          </a:xfrm>
          <a:prstGeom prst="rect">
            <a:avLst/>
          </a:prstGeom>
          <a:solidFill>
            <a:schemeClr val="tx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5" dirty="0"/>
          </a:p>
        </p:txBody>
      </p:sp>
      <p:sp>
        <p:nvSpPr>
          <p:cNvPr id="6" name="Rectangle 5">
            <a:extLst>
              <a:ext uri="{FF2B5EF4-FFF2-40B4-BE49-F238E27FC236}">
                <a16:creationId xmlns:a16="http://schemas.microsoft.com/office/drawing/2014/main" id="{B4355C5C-B3F1-2C45-B1B6-87A5734843FD}"/>
              </a:ext>
            </a:extLst>
          </p:cNvPr>
          <p:cNvSpPr/>
          <p:nvPr/>
        </p:nvSpPr>
        <p:spPr>
          <a:xfrm rot="5400000">
            <a:off x="2191204" y="2086649"/>
            <a:ext cx="44150" cy="3064372"/>
          </a:xfrm>
          <a:prstGeom prst="rect">
            <a:avLst/>
          </a:prstGeom>
          <a:solidFill>
            <a:schemeClr val="tx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5" dirty="0"/>
          </a:p>
        </p:txBody>
      </p:sp>
      <p:grpSp>
        <p:nvGrpSpPr>
          <p:cNvPr id="7" name="Group 6">
            <a:extLst>
              <a:ext uri="{FF2B5EF4-FFF2-40B4-BE49-F238E27FC236}">
                <a16:creationId xmlns:a16="http://schemas.microsoft.com/office/drawing/2014/main" id="{39BDEA52-4846-954A-8401-7B1791DBC710}"/>
              </a:ext>
            </a:extLst>
          </p:cNvPr>
          <p:cNvGrpSpPr/>
          <p:nvPr/>
        </p:nvGrpSpPr>
        <p:grpSpPr>
          <a:xfrm>
            <a:off x="596946" y="3744564"/>
            <a:ext cx="1351652" cy="2051260"/>
            <a:chOff x="1615347" y="3378521"/>
            <a:chExt cx="1351652" cy="2051260"/>
          </a:xfrm>
        </p:grpSpPr>
        <p:grpSp>
          <p:nvGrpSpPr>
            <p:cNvPr id="8" name="Group 7">
              <a:extLst>
                <a:ext uri="{FF2B5EF4-FFF2-40B4-BE49-F238E27FC236}">
                  <a16:creationId xmlns:a16="http://schemas.microsoft.com/office/drawing/2014/main" id="{5EB9D13F-A24D-5749-B96E-A1D70065AC51}"/>
                </a:ext>
              </a:extLst>
            </p:cNvPr>
            <p:cNvGrpSpPr/>
            <p:nvPr/>
          </p:nvGrpSpPr>
          <p:grpSpPr>
            <a:xfrm>
              <a:off x="1615347" y="3378521"/>
              <a:ext cx="1351652" cy="1755445"/>
              <a:chOff x="6756655" y="2214203"/>
              <a:chExt cx="1922976" cy="2497446"/>
            </a:xfrm>
          </p:grpSpPr>
          <p:sp>
            <p:nvSpPr>
              <p:cNvPr id="10" name="Line 1">
                <a:extLst>
                  <a:ext uri="{FF2B5EF4-FFF2-40B4-BE49-F238E27FC236}">
                    <a16:creationId xmlns:a16="http://schemas.microsoft.com/office/drawing/2014/main" id="{8FA122C4-BDB3-9449-ABFE-E5CAE81FB53E}"/>
                  </a:ext>
                </a:extLst>
              </p:cNvPr>
              <p:cNvSpPr>
                <a:spLocks noChangeShapeType="1"/>
              </p:cNvSpPr>
              <p:nvPr/>
            </p:nvSpPr>
            <p:spPr bwMode="auto">
              <a:xfrm flipH="1">
                <a:off x="7370637" y="3610047"/>
                <a:ext cx="4382" cy="54253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1" name="Line 5">
                <a:extLst>
                  <a:ext uri="{FF2B5EF4-FFF2-40B4-BE49-F238E27FC236}">
                    <a16:creationId xmlns:a16="http://schemas.microsoft.com/office/drawing/2014/main" id="{1532E3E1-57B3-5E48-99EF-EBD312F13DA5}"/>
                  </a:ext>
                </a:extLst>
              </p:cNvPr>
              <p:cNvSpPr>
                <a:spLocks noChangeShapeType="1"/>
              </p:cNvSpPr>
              <p:nvPr/>
            </p:nvSpPr>
            <p:spPr bwMode="auto">
              <a:xfrm flipH="1">
                <a:off x="7750336" y="3610922"/>
                <a:ext cx="15841" cy="54849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649" dirty="0"/>
              </a:p>
            </p:txBody>
          </p:sp>
          <p:sp>
            <p:nvSpPr>
              <p:cNvPr id="12" name="Rectangle 11">
                <a:extLst>
                  <a:ext uri="{FF2B5EF4-FFF2-40B4-BE49-F238E27FC236}">
                    <a16:creationId xmlns:a16="http://schemas.microsoft.com/office/drawing/2014/main" id="{7D73555E-AB8E-9C45-9988-B1ADB9C53EB6}"/>
                  </a:ext>
                </a:extLst>
              </p:cNvPr>
              <p:cNvSpPr>
                <a:spLocks/>
              </p:cNvSpPr>
              <p:nvPr/>
            </p:nvSpPr>
            <p:spPr bwMode="auto">
              <a:xfrm>
                <a:off x="7815356" y="4085423"/>
                <a:ext cx="92" cy="229698"/>
              </a:xfrm>
              <a:prstGeom prst="rect">
                <a:avLst/>
              </a:prstGeom>
              <a:noFill/>
              <a:ln>
                <a:noFill/>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 uri="{91240B29-F687-4f45-9708-019B960494DF}">
                  <a14:hiddenLine xmlns:mc="http://schemas.openxmlformats.org/markup-compatibility/2006" xmlns:mv="urn:schemas-microsoft-com:mac:vml"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1049" dirty="0">
                  <a:solidFill>
                    <a:schemeClr val="tx1"/>
                  </a:solidFill>
                  <a:cs typeface="Gill Sans" charset="0"/>
                </a:endParaRPr>
              </a:p>
            </p:txBody>
          </p:sp>
          <p:sp>
            <p:nvSpPr>
              <p:cNvPr id="13" name="Oval 12">
                <a:extLst>
                  <a:ext uri="{FF2B5EF4-FFF2-40B4-BE49-F238E27FC236}">
                    <a16:creationId xmlns:a16="http://schemas.microsoft.com/office/drawing/2014/main" id="{69F7CA66-2266-B34A-B6FA-F3DAA0A141E6}"/>
                  </a:ext>
                </a:extLst>
              </p:cNvPr>
              <p:cNvSpPr>
                <a:spLocks/>
              </p:cNvSpPr>
              <p:nvPr/>
            </p:nvSpPr>
            <p:spPr bwMode="auto">
              <a:xfrm rot="3064741">
                <a:off x="6897096" y="3251259"/>
                <a:ext cx="559876" cy="247513"/>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Cy5</a:t>
                </a:r>
              </a:p>
            </p:txBody>
          </p:sp>
          <p:sp>
            <p:nvSpPr>
              <p:cNvPr id="14" name="Line 13">
                <a:extLst>
                  <a:ext uri="{FF2B5EF4-FFF2-40B4-BE49-F238E27FC236}">
                    <a16:creationId xmlns:a16="http://schemas.microsoft.com/office/drawing/2014/main" id="{3321AEC3-604E-384F-B49C-EC70A23511BD}"/>
                  </a:ext>
                </a:extLst>
              </p:cNvPr>
              <p:cNvSpPr>
                <a:spLocks noChangeShapeType="1"/>
              </p:cNvSpPr>
              <p:nvPr/>
            </p:nvSpPr>
            <p:spPr bwMode="auto">
              <a:xfrm>
                <a:off x="7365076" y="4002834"/>
                <a:ext cx="170249"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5" name="Rectangle 38">
                <a:extLst>
                  <a:ext uri="{FF2B5EF4-FFF2-40B4-BE49-F238E27FC236}">
                    <a16:creationId xmlns:a16="http://schemas.microsoft.com/office/drawing/2014/main" id="{C1CF59CA-2DD6-A843-B116-5606F38B05A5}"/>
                  </a:ext>
                </a:extLst>
              </p:cNvPr>
              <p:cNvSpPr>
                <a:spLocks/>
              </p:cNvSpPr>
              <p:nvPr/>
            </p:nvSpPr>
            <p:spPr bwMode="auto">
              <a:xfrm>
                <a:off x="7428645" y="2328380"/>
                <a:ext cx="342878" cy="184341"/>
              </a:xfrm>
              <a:prstGeom prst="rect">
                <a:avLst/>
              </a:prstGeom>
              <a:noFill/>
              <a:ln>
                <a:noFill/>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 uri="{91240B29-F687-4f45-9708-019B960494DF}">
                  <a14:hiddenLine xmlns:mc="http://schemas.openxmlformats.org/markup-compatibility/2006" xmlns:mv="urn:schemas-microsoft-com:mac:vml" xmlns="" xmlns:a14="http://schemas.microsoft.com/office/drawing/2010/main" w="12700">
                    <a:solidFill>
                      <a:srgbClr val="000000"/>
                    </a:solidFill>
                    <a:miter lim="800000"/>
                    <a:headEnd/>
                    <a:tailEnd/>
                  </a14:hiddenLine>
                </a:ext>
              </a:extLst>
            </p:spPr>
            <p:txBody>
              <a:bodyPr lIns="0" tIns="0" rIns="0" bIns="0" anchor="ct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r>
                  <a:rPr lang="en-US" altLang="en-US" sz="1406" dirty="0">
                    <a:solidFill>
                      <a:schemeClr val="tx1"/>
                    </a:solidFill>
                    <a:cs typeface="Gill Sans" charset="0"/>
                  </a:rPr>
                  <a:t>3`</a:t>
                </a:r>
              </a:p>
            </p:txBody>
          </p:sp>
          <p:sp>
            <p:nvSpPr>
              <p:cNvPr id="16" name="Freeform 15">
                <a:extLst>
                  <a:ext uri="{FF2B5EF4-FFF2-40B4-BE49-F238E27FC236}">
                    <a16:creationId xmlns:a16="http://schemas.microsoft.com/office/drawing/2014/main" id="{D72BD85B-E744-CA4B-B1D8-EFC6778FA26A}"/>
                  </a:ext>
                </a:extLst>
              </p:cNvPr>
              <p:cNvSpPr/>
              <p:nvPr/>
            </p:nvSpPr>
            <p:spPr>
              <a:xfrm>
                <a:off x="7418279" y="2709621"/>
                <a:ext cx="670719" cy="905331"/>
              </a:xfrm>
              <a:custGeom>
                <a:avLst/>
                <a:gdLst>
                  <a:gd name="connsiteX0" fmla="*/ 447472 w 867254"/>
                  <a:gd name="connsiteY0" fmla="*/ 1478604 h 1478604"/>
                  <a:gd name="connsiteX1" fmla="*/ 321013 w 867254"/>
                  <a:gd name="connsiteY1" fmla="*/ 865762 h 1478604"/>
                  <a:gd name="connsiteX2" fmla="*/ 865762 w 867254"/>
                  <a:gd name="connsiteY2" fmla="*/ 612843 h 1478604"/>
                  <a:gd name="connsiteX3" fmla="*/ 466928 w 867254"/>
                  <a:gd name="connsiteY3" fmla="*/ 165370 h 1478604"/>
                  <a:gd name="connsiteX4" fmla="*/ 0 w 867254"/>
                  <a:gd name="connsiteY4" fmla="*/ 0 h 1478604"/>
                  <a:gd name="connsiteX5" fmla="*/ 0 w 867254"/>
                  <a:gd name="connsiteY5" fmla="*/ 0 h 147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254" h="1478604">
                    <a:moveTo>
                      <a:pt x="447472" y="1478604"/>
                    </a:moveTo>
                    <a:cubicBezTo>
                      <a:pt x="349385" y="1244329"/>
                      <a:pt x="251298" y="1010055"/>
                      <a:pt x="321013" y="865762"/>
                    </a:cubicBezTo>
                    <a:cubicBezTo>
                      <a:pt x="390728" y="721469"/>
                      <a:pt x="841443" y="729575"/>
                      <a:pt x="865762" y="612843"/>
                    </a:cubicBezTo>
                    <a:cubicBezTo>
                      <a:pt x="890081" y="496111"/>
                      <a:pt x="611222" y="267510"/>
                      <a:pt x="466928" y="165370"/>
                    </a:cubicBezTo>
                    <a:cubicBezTo>
                      <a:pt x="322634" y="63230"/>
                      <a:pt x="0" y="0"/>
                      <a:pt x="0" y="0"/>
                    </a:cubicBez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9" dirty="0"/>
              </a:p>
            </p:txBody>
          </p:sp>
          <p:sp>
            <p:nvSpPr>
              <p:cNvPr id="17" name="Line 28">
                <a:extLst>
                  <a:ext uri="{FF2B5EF4-FFF2-40B4-BE49-F238E27FC236}">
                    <a16:creationId xmlns:a16="http://schemas.microsoft.com/office/drawing/2014/main" id="{85021D78-68D2-3041-9ADE-9586C1065D41}"/>
                  </a:ext>
                </a:extLst>
              </p:cNvPr>
              <p:cNvSpPr>
                <a:spLocks noChangeShapeType="1"/>
              </p:cNvSpPr>
              <p:nvPr/>
            </p:nvSpPr>
            <p:spPr bwMode="auto">
              <a:xfrm>
                <a:off x="7606517" y="3551019"/>
                <a:ext cx="157456" cy="55073"/>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8" name="Line 28">
                <a:extLst>
                  <a:ext uri="{FF2B5EF4-FFF2-40B4-BE49-F238E27FC236}">
                    <a16:creationId xmlns:a16="http://schemas.microsoft.com/office/drawing/2014/main" id="{516ADA5C-C237-534A-8CC4-457AC5B7FD22}"/>
                  </a:ext>
                </a:extLst>
              </p:cNvPr>
              <p:cNvSpPr>
                <a:spLocks noChangeShapeType="1"/>
              </p:cNvSpPr>
              <p:nvPr/>
            </p:nvSpPr>
            <p:spPr bwMode="auto">
              <a:xfrm>
                <a:off x="7575938" y="3400967"/>
                <a:ext cx="124483" cy="95273"/>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9" name="Line 28">
                <a:extLst>
                  <a:ext uri="{FF2B5EF4-FFF2-40B4-BE49-F238E27FC236}">
                    <a16:creationId xmlns:a16="http://schemas.microsoft.com/office/drawing/2014/main" id="{CBF3E53E-073F-FF4B-A57E-0ED6B57BA9F3}"/>
                  </a:ext>
                </a:extLst>
              </p:cNvPr>
              <p:cNvSpPr>
                <a:spLocks noChangeShapeType="1"/>
              </p:cNvSpPr>
              <p:nvPr/>
            </p:nvSpPr>
            <p:spPr bwMode="auto">
              <a:xfrm flipH="1">
                <a:off x="7659807" y="3323414"/>
                <a:ext cx="114712" cy="21879"/>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0" name="Line 28">
                <a:extLst>
                  <a:ext uri="{FF2B5EF4-FFF2-40B4-BE49-F238E27FC236}">
                    <a16:creationId xmlns:a16="http://schemas.microsoft.com/office/drawing/2014/main" id="{FE0C0305-26F2-4A47-A6BE-52550D56A3D9}"/>
                  </a:ext>
                </a:extLst>
              </p:cNvPr>
              <p:cNvSpPr>
                <a:spLocks noChangeShapeType="1"/>
              </p:cNvSpPr>
              <p:nvPr/>
            </p:nvSpPr>
            <p:spPr bwMode="auto">
              <a:xfrm>
                <a:off x="7575938" y="3093037"/>
                <a:ext cx="103866" cy="12597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1" name="Line 28">
                <a:extLst>
                  <a:ext uri="{FF2B5EF4-FFF2-40B4-BE49-F238E27FC236}">
                    <a16:creationId xmlns:a16="http://schemas.microsoft.com/office/drawing/2014/main" id="{A2EB5A46-946F-6A4C-BA16-E76A1AF1E060}"/>
                  </a:ext>
                </a:extLst>
              </p:cNvPr>
              <p:cNvSpPr>
                <a:spLocks noChangeShapeType="1"/>
              </p:cNvSpPr>
              <p:nvPr/>
            </p:nvSpPr>
            <p:spPr bwMode="auto">
              <a:xfrm>
                <a:off x="7763973" y="3042270"/>
                <a:ext cx="18191" cy="13496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2" name="Line 28">
                <a:extLst>
                  <a:ext uri="{FF2B5EF4-FFF2-40B4-BE49-F238E27FC236}">
                    <a16:creationId xmlns:a16="http://schemas.microsoft.com/office/drawing/2014/main" id="{A731D314-C31A-D14E-8990-E3FD9C232F22}"/>
                  </a:ext>
                </a:extLst>
              </p:cNvPr>
              <p:cNvSpPr>
                <a:spLocks noChangeShapeType="1"/>
              </p:cNvSpPr>
              <p:nvPr/>
            </p:nvSpPr>
            <p:spPr bwMode="auto">
              <a:xfrm flipH="1" flipV="1">
                <a:off x="7900050" y="3154514"/>
                <a:ext cx="162054" cy="4134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3" name="Line 28">
                <a:extLst>
                  <a:ext uri="{FF2B5EF4-FFF2-40B4-BE49-F238E27FC236}">
                    <a16:creationId xmlns:a16="http://schemas.microsoft.com/office/drawing/2014/main" id="{8BD4ED24-EAB0-684F-8888-9A1B202CEC06}"/>
                  </a:ext>
                </a:extLst>
              </p:cNvPr>
              <p:cNvSpPr>
                <a:spLocks noChangeShapeType="1"/>
              </p:cNvSpPr>
              <p:nvPr/>
            </p:nvSpPr>
            <p:spPr bwMode="auto">
              <a:xfrm>
                <a:off x="7936624" y="3023149"/>
                <a:ext cx="141766" cy="45882"/>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4" name="Line 28">
                <a:extLst>
                  <a:ext uri="{FF2B5EF4-FFF2-40B4-BE49-F238E27FC236}">
                    <a16:creationId xmlns:a16="http://schemas.microsoft.com/office/drawing/2014/main" id="{AF97433F-39C6-E54C-963F-267A63120E39}"/>
                  </a:ext>
                </a:extLst>
              </p:cNvPr>
              <p:cNvSpPr>
                <a:spLocks noChangeShapeType="1"/>
              </p:cNvSpPr>
              <p:nvPr/>
            </p:nvSpPr>
            <p:spPr bwMode="auto">
              <a:xfrm flipH="1">
                <a:off x="8062105" y="2922938"/>
                <a:ext cx="82824" cy="89878"/>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5" name="Line 28">
                <a:extLst>
                  <a:ext uri="{FF2B5EF4-FFF2-40B4-BE49-F238E27FC236}">
                    <a16:creationId xmlns:a16="http://schemas.microsoft.com/office/drawing/2014/main" id="{953B6517-5CAD-1F45-93EA-33AE8694B39E}"/>
                  </a:ext>
                </a:extLst>
              </p:cNvPr>
              <p:cNvSpPr>
                <a:spLocks noChangeShapeType="1"/>
              </p:cNvSpPr>
              <p:nvPr/>
            </p:nvSpPr>
            <p:spPr bwMode="auto">
              <a:xfrm>
                <a:off x="7720884" y="2864601"/>
                <a:ext cx="181909" cy="23463"/>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6" name="Line 28">
                <a:extLst>
                  <a:ext uri="{FF2B5EF4-FFF2-40B4-BE49-F238E27FC236}">
                    <a16:creationId xmlns:a16="http://schemas.microsoft.com/office/drawing/2014/main" id="{FBA8A323-D2E6-8446-B5CE-60ABF467E34C}"/>
                  </a:ext>
                </a:extLst>
              </p:cNvPr>
              <p:cNvSpPr>
                <a:spLocks noChangeShapeType="1"/>
              </p:cNvSpPr>
              <p:nvPr/>
            </p:nvSpPr>
            <p:spPr bwMode="auto">
              <a:xfrm>
                <a:off x="7728668" y="2685795"/>
                <a:ext cx="54364" cy="136858"/>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7" name="Line 28">
                <a:extLst>
                  <a:ext uri="{FF2B5EF4-FFF2-40B4-BE49-F238E27FC236}">
                    <a16:creationId xmlns:a16="http://schemas.microsoft.com/office/drawing/2014/main" id="{8B449CCA-62C3-7A40-82B5-466502E490A1}"/>
                  </a:ext>
                </a:extLst>
              </p:cNvPr>
              <p:cNvSpPr>
                <a:spLocks noChangeShapeType="1"/>
              </p:cNvSpPr>
              <p:nvPr/>
            </p:nvSpPr>
            <p:spPr bwMode="auto">
              <a:xfrm flipH="1">
                <a:off x="7510517" y="2738866"/>
                <a:ext cx="56420" cy="7049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8" name="Line 28">
                <a:extLst>
                  <a:ext uri="{FF2B5EF4-FFF2-40B4-BE49-F238E27FC236}">
                    <a16:creationId xmlns:a16="http://schemas.microsoft.com/office/drawing/2014/main" id="{D7BB4E0F-F1E2-AE48-9DFD-FBB8CB8B0F25}"/>
                  </a:ext>
                </a:extLst>
              </p:cNvPr>
              <p:cNvSpPr>
                <a:spLocks noChangeShapeType="1"/>
              </p:cNvSpPr>
              <p:nvPr/>
            </p:nvSpPr>
            <p:spPr bwMode="auto">
              <a:xfrm>
                <a:off x="7615349" y="2675210"/>
                <a:ext cx="66337" cy="8702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9" name="Line 28">
                <a:extLst>
                  <a:ext uri="{FF2B5EF4-FFF2-40B4-BE49-F238E27FC236}">
                    <a16:creationId xmlns:a16="http://schemas.microsoft.com/office/drawing/2014/main" id="{F747DAA7-FE9A-824A-B731-11FD24108D67}"/>
                  </a:ext>
                </a:extLst>
              </p:cNvPr>
              <p:cNvSpPr>
                <a:spLocks noChangeShapeType="1"/>
              </p:cNvSpPr>
              <p:nvPr/>
            </p:nvSpPr>
            <p:spPr bwMode="auto">
              <a:xfrm flipH="1">
                <a:off x="8011541" y="3084520"/>
                <a:ext cx="185953" cy="4963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0" name="Line 28">
                <a:extLst>
                  <a:ext uri="{FF2B5EF4-FFF2-40B4-BE49-F238E27FC236}">
                    <a16:creationId xmlns:a16="http://schemas.microsoft.com/office/drawing/2014/main" id="{678AE25B-F5FA-A842-BB14-B0ED8B1EFEF1}"/>
                  </a:ext>
                </a:extLst>
              </p:cNvPr>
              <p:cNvSpPr>
                <a:spLocks noChangeShapeType="1"/>
              </p:cNvSpPr>
              <p:nvPr/>
            </p:nvSpPr>
            <p:spPr bwMode="auto">
              <a:xfrm>
                <a:off x="7983838" y="2823637"/>
                <a:ext cx="27991" cy="15006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1" name="Freeform 35">
                <a:extLst>
                  <a:ext uri="{FF2B5EF4-FFF2-40B4-BE49-F238E27FC236}">
                    <a16:creationId xmlns:a16="http://schemas.microsoft.com/office/drawing/2014/main" id="{BEBD1D97-A347-7C45-B098-893BE88984B7}"/>
                  </a:ext>
                </a:extLst>
              </p:cNvPr>
              <p:cNvSpPr>
                <a:spLocks/>
              </p:cNvSpPr>
              <p:nvPr/>
            </p:nvSpPr>
            <p:spPr bwMode="auto">
              <a:xfrm rot="2870881" flipV="1">
                <a:off x="7369055" y="2639570"/>
                <a:ext cx="161920" cy="80304"/>
              </a:xfrm>
              <a:custGeom>
                <a:avLst/>
                <a:gdLst>
                  <a:gd name="T0" fmla="*/ 0 w 21600"/>
                  <a:gd name="T1" fmla="*/ 77360 h 19081"/>
                  <a:gd name="T2" fmla="*/ 64848 w 21600"/>
                  <a:gd name="T3" fmla="*/ 215900 h 19081"/>
                  <a:gd name="T4" fmla="*/ 90791 w 21600"/>
                  <a:gd name="T5" fmla="*/ 2761 h 19081"/>
                  <a:gd name="T6" fmla="*/ 152400 w 21600"/>
                  <a:gd name="T7" fmla="*/ 173277 h 19081"/>
                  <a:gd name="T8" fmla="*/ 0 60000 65536"/>
                  <a:gd name="T9" fmla="*/ 0 60000 65536"/>
                  <a:gd name="T10" fmla="*/ 0 60000 65536"/>
                  <a:gd name="T11" fmla="*/ 0 60000 65536"/>
                  <a:gd name="T12" fmla="*/ 0 w 21600"/>
                  <a:gd name="T13" fmla="*/ 0 h 19081"/>
                  <a:gd name="T14" fmla="*/ 21600 w 21600"/>
                  <a:gd name="T15" fmla="*/ 19081 h 19081"/>
                </a:gdLst>
                <a:ahLst/>
                <a:cxnLst>
                  <a:cxn ang="T8">
                    <a:pos x="T0" y="T1"/>
                  </a:cxn>
                  <a:cxn ang="T9">
                    <a:pos x="T2" y="T3"/>
                  </a:cxn>
                  <a:cxn ang="T10">
                    <a:pos x="T4" y="T5"/>
                  </a:cxn>
                  <a:cxn ang="T11">
                    <a:pos x="T6" y="T7"/>
                  </a:cxn>
                </a:cxnLst>
                <a:rect l="T12" t="T13" r="T14" b="T15"/>
                <a:pathLst>
                  <a:path w="21600" h="19081">
                    <a:moveTo>
                      <a:pt x="0" y="6837"/>
                    </a:moveTo>
                    <a:cubicBezTo>
                      <a:pt x="3729" y="-2133"/>
                      <a:pt x="9191" y="19081"/>
                      <a:pt x="9191" y="19081"/>
                    </a:cubicBezTo>
                    <a:cubicBezTo>
                      <a:pt x="9191" y="19081"/>
                      <a:pt x="12446" y="-2519"/>
                      <a:pt x="12868" y="244"/>
                    </a:cubicBezTo>
                    <a:cubicBezTo>
                      <a:pt x="13290" y="3007"/>
                      <a:pt x="21600" y="15314"/>
                      <a:pt x="21600" y="15314"/>
                    </a:cubicBezTo>
                  </a:path>
                </a:pathLst>
              </a:custGeom>
              <a:noFill/>
              <a:ln w="38100">
                <a:solidFill>
                  <a:schemeClr val="accent1"/>
                </a:solidFill>
                <a:miter lim="800000"/>
                <a:headEnd/>
                <a:tailEnd/>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2159" dirty="0"/>
              </a:p>
            </p:txBody>
          </p:sp>
          <p:sp>
            <p:nvSpPr>
              <p:cNvPr id="32" name="Oval 34">
                <a:extLst>
                  <a:ext uri="{FF2B5EF4-FFF2-40B4-BE49-F238E27FC236}">
                    <a16:creationId xmlns:a16="http://schemas.microsoft.com/office/drawing/2014/main" id="{E38A3914-AF03-1847-B4A2-34DEE2349F78}"/>
                  </a:ext>
                </a:extLst>
              </p:cNvPr>
              <p:cNvSpPr>
                <a:spLocks/>
              </p:cNvSpPr>
              <p:nvPr/>
            </p:nvSpPr>
            <p:spPr bwMode="auto">
              <a:xfrm rot="2811128">
                <a:off x="6895788" y="2370794"/>
                <a:ext cx="560696" cy="247513"/>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Cy3</a:t>
                </a:r>
              </a:p>
            </p:txBody>
          </p:sp>
          <p:sp>
            <p:nvSpPr>
              <p:cNvPr id="33" name="Rectangle 32">
                <a:extLst>
                  <a:ext uri="{FF2B5EF4-FFF2-40B4-BE49-F238E27FC236}">
                    <a16:creationId xmlns:a16="http://schemas.microsoft.com/office/drawing/2014/main" id="{909C285F-6C0F-C44C-BECE-5DB4ACBE3910}"/>
                  </a:ext>
                </a:extLst>
              </p:cNvPr>
              <p:cNvSpPr/>
              <p:nvPr/>
            </p:nvSpPr>
            <p:spPr>
              <a:xfrm>
                <a:off x="6756655" y="4149442"/>
                <a:ext cx="1922976" cy="562207"/>
              </a:xfrm>
              <a:prstGeom prst="rect">
                <a:avLst/>
              </a:prstGeom>
            </p:spPr>
            <p:txBody>
              <a:bodyPr wrap="none">
                <a:spAutoFit/>
              </a:bodyPr>
              <a:lstStyle/>
              <a:p>
                <a:r>
                  <a:rPr lang="en-US" sz="1968" dirty="0">
                    <a:solidFill>
                      <a:srgbClr val="008000"/>
                    </a:solidFill>
                    <a:latin typeface="Arial" panose="020B0604020202020204" pitchFamily="34" charset="0"/>
                    <a:cs typeface="Arial" panose="020B0604020202020204" pitchFamily="34" charset="0"/>
                  </a:rPr>
                  <a:t>3`-p</a:t>
                </a:r>
                <a:r>
                  <a:rPr lang="en-US" sz="1968" dirty="0">
                    <a:solidFill>
                      <a:srgbClr val="0000FF"/>
                    </a:solidFill>
                    <a:latin typeface="Arial" panose="020B0604020202020204" pitchFamily="34" charset="0"/>
                    <a:cs typeface="Arial" panose="020B0604020202020204" pitchFamily="34" charset="0"/>
                  </a:rPr>
                  <a:t>(dT)</a:t>
                </a:r>
                <a:r>
                  <a:rPr lang="en-US" sz="1968" baseline="-25000" dirty="0">
                    <a:solidFill>
                      <a:srgbClr val="0000FF"/>
                    </a:solidFill>
                    <a:latin typeface="Arial" panose="020B0604020202020204" pitchFamily="34" charset="0"/>
                    <a:cs typeface="Arial" panose="020B0604020202020204" pitchFamily="34" charset="0"/>
                  </a:rPr>
                  <a:t>14</a:t>
                </a:r>
                <a:r>
                  <a:rPr lang="en-US" sz="1968" dirty="0">
                    <a:solidFill>
                      <a:srgbClr val="0000FF"/>
                    </a:solidFill>
                    <a:latin typeface="Arial" panose="020B0604020202020204" pitchFamily="34" charset="0"/>
                    <a:cs typeface="Arial" panose="020B0604020202020204" pitchFamily="34" charset="0"/>
                  </a:rPr>
                  <a:t> </a:t>
                </a:r>
                <a:endParaRPr lang="en-US" sz="1968" dirty="0">
                  <a:latin typeface="Arial" panose="020B0604020202020204" pitchFamily="34" charset="0"/>
                  <a:cs typeface="Arial" panose="020B0604020202020204" pitchFamily="34" charset="0"/>
                </a:endParaRPr>
              </a:p>
            </p:txBody>
          </p:sp>
          <p:sp>
            <p:nvSpPr>
              <p:cNvPr id="34" name="Line 13">
                <a:extLst>
                  <a:ext uri="{FF2B5EF4-FFF2-40B4-BE49-F238E27FC236}">
                    <a16:creationId xmlns:a16="http://schemas.microsoft.com/office/drawing/2014/main" id="{64248FFD-ED4B-6247-9633-784DF35CE64B}"/>
                  </a:ext>
                </a:extLst>
              </p:cNvPr>
              <p:cNvSpPr>
                <a:spLocks noChangeShapeType="1"/>
              </p:cNvSpPr>
              <p:nvPr/>
            </p:nvSpPr>
            <p:spPr bwMode="auto">
              <a:xfrm>
                <a:off x="7375019" y="3895343"/>
                <a:ext cx="170249"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35" name="Line 13">
                <a:extLst>
                  <a:ext uri="{FF2B5EF4-FFF2-40B4-BE49-F238E27FC236}">
                    <a16:creationId xmlns:a16="http://schemas.microsoft.com/office/drawing/2014/main" id="{697CB8BC-4E31-ED4D-9357-5BC1DC98D918}"/>
                  </a:ext>
                </a:extLst>
              </p:cNvPr>
              <p:cNvSpPr>
                <a:spLocks noChangeShapeType="1"/>
              </p:cNvSpPr>
              <p:nvPr/>
            </p:nvSpPr>
            <p:spPr bwMode="auto">
              <a:xfrm>
                <a:off x="7375019" y="3779989"/>
                <a:ext cx="170249"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36" name="Line 13">
                <a:extLst>
                  <a:ext uri="{FF2B5EF4-FFF2-40B4-BE49-F238E27FC236}">
                    <a16:creationId xmlns:a16="http://schemas.microsoft.com/office/drawing/2014/main" id="{A0420F8D-A9D3-C044-BBCC-822CAAE8050D}"/>
                  </a:ext>
                </a:extLst>
              </p:cNvPr>
              <p:cNvSpPr>
                <a:spLocks noChangeShapeType="1"/>
              </p:cNvSpPr>
              <p:nvPr/>
            </p:nvSpPr>
            <p:spPr bwMode="auto">
              <a:xfrm>
                <a:off x="7365076" y="3670563"/>
                <a:ext cx="170249"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7" name="Line 13">
                <a:extLst>
                  <a:ext uri="{FF2B5EF4-FFF2-40B4-BE49-F238E27FC236}">
                    <a16:creationId xmlns:a16="http://schemas.microsoft.com/office/drawing/2014/main" id="{352EEAA7-58C6-E540-8D8C-A97F74F4CF71}"/>
                  </a:ext>
                </a:extLst>
              </p:cNvPr>
              <p:cNvSpPr>
                <a:spLocks noChangeShapeType="1"/>
              </p:cNvSpPr>
              <p:nvPr/>
            </p:nvSpPr>
            <p:spPr bwMode="auto">
              <a:xfrm>
                <a:off x="7558419" y="4002834"/>
                <a:ext cx="184480"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38" name="Line 13">
                <a:extLst>
                  <a:ext uri="{FF2B5EF4-FFF2-40B4-BE49-F238E27FC236}">
                    <a16:creationId xmlns:a16="http://schemas.microsoft.com/office/drawing/2014/main" id="{D8539E66-9917-BF4C-B3F2-140CCD0EC4A8}"/>
                  </a:ext>
                </a:extLst>
              </p:cNvPr>
              <p:cNvSpPr>
                <a:spLocks noChangeShapeType="1"/>
              </p:cNvSpPr>
              <p:nvPr/>
            </p:nvSpPr>
            <p:spPr bwMode="auto">
              <a:xfrm>
                <a:off x="7576527" y="3900302"/>
                <a:ext cx="184480"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9" name="Line 13">
                <a:extLst>
                  <a:ext uri="{FF2B5EF4-FFF2-40B4-BE49-F238E27FC236}">
                    <a16:creationId xmlns:a16="http://schemas.microsoft.com/office/drawing/2014/main" id="{77A7FD5E-0AA1-2E44-9530-D9C5B273854C}"/>
                  </a:ext>
                </a:extLst>
              </p:cNvPr>
              <p:cNvSpPr>
                <a:spLocks noChangeShapeType="1"/>
              </p:cNvSpPr>
              <p:nvPr/>
            </p:nvSpPr>
            <p:spPr bwMode="auto">
              <a:xfrm>
                <a:off x="7565856" y="3779989"/>
                <a:ext cx="184480"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40" name="Line 13">
                <a:extLst>
                  <a:ext uri="{FF2B5EF4-FFF2-40B4-BE49-F238E27FC236}">
                    <a16:creationId xmlns:a16="http://schemas.microsoft.com/office/drawing/2014/main" id="{0055AFA6-0AB9-1C4A-AF91-39AC008737C4}"/>
                  </a:ext>
                </a:extLst>
              </p:cNvPr>
              <p:cNvSpPr>
                <a:spLocks noChangeShapeType="1"/>
              </p:cNvSpPr>
              <p:nvPr/>
            </p:nvSpPr>
            <p:spPr bwMode="auto">
              <a:xfrm>
                <a:off x="7565856" y="3670563"/>
                <a:ext cx="184480"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grpSp>
        <p:sp>
          <p:nvSpPr>
            <p:cNvPr id="9" name="TextBox 8">
              <a:extLst>
                <a:ext uri="{FF2B5EF4-FFF2-40B4-BE49-F238E27FC236}">
                  <a16:creationId xmlns:a16="http://schemas.microsoft.com/office/drawing/2014/main" id="{9763D1D1-13E6-3A49-A9BF-5F2BADDA6434}"/>
                </a:ext>
              </a:extLst>
            </p:cNvPr>
            <p:cNvSpPr txBox="1"/>
            <p:nvPr/>
          </p:nvSpPr>
          <p:spPr>
            <a:xfrm>
              <a:off x="1796569" y="5091227"/>
              <a:ext cx="686406" cy="338554"/>
            </a:xfrm>
            <a:prstGeom prst="rect">
              <a:avLst/>
            </a:prstGeom>
            <a:noFill/>
          </p:spPr>
          <p:txBody>
            <a:bodyPr wrap="none" rtlCol="0">
              <a:spAutoFit/>
            </a:bodyPr>
            <a:lstStyle/>
            <a:p>
              <a:r>
                <a:rPr lang="en-US" sz="1600" dirty="0"/>
                <a:t>S18S2</a:t>
              </a:r>
            </a:p>
          </p:txBody>
        </p:sp>
      </p:grpSp>
      <p:grpSp>
        <p:nvGrpSpPr>
          <p:cNvPr id="41" name="Group 40">
            <a:extLst>
              <a:ext uri="{FF2B5EF4-FFF2-40B4-BE49-F238E27FC236}">
                <a16:creationId xmlns:a16="http://schemas.microsoft.com/office/drawing/2014/main" id="{65880EB3-88B4-D24A-B9ED-374293491824}"/>
              </a:ext>
            </a:extLst>
          </p:cNvPr>
          <p:cNvGrpSpPr/>
          <p:nvPr/>
        </p:nvGrpSpPr>
        <p:grpSpPr>
          <a:xfrm>
            <a:off x="2525528" y="1433557"/>
            <a:ext cx="1351652" cy="2102434"/>
            <a:chOff x="3494151" y="957940"/>
            <a:chExt cx="1351652" cy="2102434"/>
          </a:xfrm>
        </p:grpSpPr>
        <p:grpSp>
          <p:nvGrpSpPr>
            <p:cNvPr id="42" name="Group 41">
              <a:extLst>
                <a:ext uri="{FF2B5EF4-FFF2-40B4-BE49-F238E27FC236}">
                  <a16:creationId xmlns:a16="http://schemas.microsoft.com/office/drawing/2014/main" id="{73EF3D25-90AB-7343-85AD-E90DA1C359A5}"/>
                </a:ext>
              </a:extLst>
            </p:cNvPr>
            <p:cNvGrpSpPr/>
            <p:nvPr/>
          </p:nvGrpSpPr>
          <p:grpSpPr>
            <a:xfrm>
              <a:off x="3494151" y="957940"/>
              <a:ext cx="1351652" cy="1771964"/>
              <a:chOff x="35778586" y="16519545"/>
              <a:chExt cx="1746585" cy="2289705"/>
            </a:xfrm>
          </p:grpSpPr>
          <p:sp>
            <p:nvSpPr>
              <p:cNvPr id="44" name="Line 1">
                <a:extLst>
                  <a:ext uri="{FF2B5EF4-FFF2-40B4-BE49-F238E27FC236}">
                    <a16:creationId xmlns:a16="http://schemas.microsoft.com/office/drawing/2014/main" id="{8750A94C-BD8F-CF4B-9E23-B8C14E6652D7}"/>
                  </a:ext>
                </a:extLst>
              </p:cNvPr>
              <p:cNvSpPr>
                <a:spLocks noChangeShapeType="1"/>
              </p:cNvSpPr>
              <p:nvPr/>
            </p:nvSpPr>
            <p:spPr bwMode="auto">
              <a:xfrm flipH="1">
                <a:off x="36336249" y="17808694"/>
                <a:ext cx="3980" cy="49277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45" name="Line 5">
                <a:extLst>
                  <a:ext uri="{FF2B5EF4-FFF2-40B4-BE49-F238E27FC236}">
                    <a16:creationId xmlns:a16="http://schemas.microsoft.com/office/drawing/2014/main" id="{F91F8111-D8F0-7A44-B355-0C0B3EF721A5}"/>
                  </a:ext>
                </a:extLst>
              </p:cNvPr>
              <p:cNvSpPr>
                <a:spLocks noChangeShapeType="1"/>
              </p:cNvSpPr>
              <p:nvPr/>
            </p:nvSpPr>
            <p:spPr bwMode="auto">
              <a:xfrm flipH="1">
                <a:off x="36681119" y="17809489"/>
                <a:ext cx="14388" cy="498185"/>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649" dirty="0"/>
              </a:p>
            </p:txBody>
          </p:sp>
          <p:sp>
            <p:nvSpPr>
              <p:cNvPr id="46" name="Rectangle 45">
                <a:extLst>
                  <a:ext uri="{FF2B5EF4-FFF2-40B4-BE49-F238E27FC236}">
                    <a16:creationId xmlns:a16="http://schemas.microsoft.com/office/drawing/2014/main" id="{FC5A93A3-F1C4-E949-B416-02F34488AC3B}"/>
                  </a:ext>
                </a:extLst>
              </p:cNvPr>
              <p:cNvSpPr>
                <a:spLocks/>
              </p:cNvSpPr>
              <p:nvPr/>
            </p:nvSpPr>
            <p:spPr bwMode="auto">
              <a:xfrm>
                <a:off x="36740176" y="18240464"/>
                <a:ext cx="84" cy="208628"/>
              </a:xfrm>
              <a:prstGeom prst="rect">
                <a:avLst/>
              </a:prstGeom>
              <a:noFill/>
              <a:ln>
                <a:noFill/>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 uri="{91240B29-F687-4f45-9708-019B960494DF}">
                  <a14:hiddenLine xmlns:mc="http://schemas.openxmlformats.org/markup-compatibility/2006" xmlns:mv="urn:schemas-microsoft-com:mac:vml"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1049" dirty="0">
                  <a:solidFill>
                    <a:schemeClr val="tx1"/>
                  </a:solidFill>
                  <a:cs typeface="Gill Sans" charset="0"/>
                </a:endParaRPr>
              </a:p>
            </p:txBody>
          </p:sp>
          <p:sp>
            <p:nvSpPr>
              <p:cNvPr id="47" name="Oval 46">
                <a:extLst>
                  <a:ext uri="{FF2B5EF4-FFF2-40B4-BE49-F238E27FC236}">
                    <a16:creationId xmlns:a16="http://schemas.microsoft.com/office/drawing/2014/main" id="{1A199DB1-0A79-B141-A4E3-041ECCA7D19D}"/>
                  </a:ext>
                </a:extLst>
              </p:cNvPr>
              <p:cNvSpPr>
                <a:spLocks/>
              </p:cNvSpPr>
              <p:nvPr/>
            </p:nvSpPr>
            <p:spPr bwMode="auto">
              <a:xfrm rot="6540714">
                <a:off x="36532820" y="17454319"/>
                <a:ext cx="508520" cy="224809"/>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Cy5</a:t>
                </a:r>
              </a:p>
            </p:txBody>
          </p:sp>
          <p:sp>
            <p:nvSpPr>
              <p:cNvPr id="48" name="Line 13">
                <a:extLst>
                  <a:ext uri="{FF2B5EF4-FFF2-40B4-BE49-F238E27FC236}">
                    <a16:creationId xmlns:a16="http://schemas.microsoft.com/office/drawing/2014/main" id="{8792730D-6124-C645-B865-151E191970B4}"/>
                  </a:ext>
                </a:extLst>
              </p:cNvPr>
              <p:cNvSpPr>
                <a:spLocks noChangeShapeType="1"/>
              </p:cNvSpPr>
              <p:nvPr/>
            </p:nvSpPr>
            <p:spPr bwMode="auto">
              <a:xfrm>
                <a:off x="36331198" y="18165452"/>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grpSp>
            <p:nvGrpSpPr>
              <p:cNvPr id="49" name="Group 48">
                <a:extLst>
                  <a:ext uri="{FF2B5EF4-FFF2-40B4-BE49-F238E27FC236}">
                    <a16:creationId xmlns:a16="http://schemas.microsoft.com/office/drawing/2014/main" id="{71B05D13-B7E5-DA43-99BE-C69C294D9DD0}"/>
                  </a:ext>
                </a:extLst>
              </p:cNvPr>
              <p:cNvGrpSpPr/>
              <p:nvPr/>
            </p:nvGrpSpPr>
            <p:grpSpPr>
              <a:xfrm flipH="1">
                <a:off x="36033509" y="16519545"/>
                <a:ext cx="857991" cy="1288073"/>
                <a:chOff x="35945714" y="16525076"/>
                <a:chExt cx="1141546" cy="1288073"/>
              </a:xfrm>
            </p:grpSpPr>
            <p:sp>
              <p:nvSpPr>
                <p:cNvPr id="58" name="Rectangle 38">
                  <a:extLst>
                    <a:ext uri="{FF2B5EF4-FFF2-40B4-BE49-F238E27FC236}">
                      <a16:creationId xmlns:a16="http://schemas.microsoft.com/office/drawing/2014/main" id="{3F08DD81-E3D1-FA45-ADB2-67129957672E}"/>
                    </a:ext>
                  </a:extLst>
                </p:cNvPr>
                <p:cNvSpPr>
                  <a:spLocks/>
                </p:cNvSpPr>
                <p:nvPr/>
              </p:nvSpPr>
              <p:spPr bwMode="auto">
                <a:xfrm>
                  <a:off x="36287465" y="16628782"/>
                  <a:ext cx="311427" cy="167432"/>
                </a:xfrm>
                <a:prstGeom prst="rect">
                  <a:avLst/>
                </a:prstGeom>
                <a:noFill/>
                <a:ln>
                  <a:noFill/>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 uri="{91240B29-F687-4f45-9708-019B960494DF}">
                    <a14:hiddenLine xmlns:mc="http://schemas.openxmlformats.org/markup-compatibility/2006" xmlns:mv="urn:schemas-microsoft-com:mac:vml" xmlns="" xmlns:a14="http://schemas.microsoft.com/office/drawing/2010/main" w="12700">
                      <a:solidFill>
                        <a:srgbClr val="000000"/>
                      </a:solidFill>
                      <a:miter lim="800000"/>
                      <a:headEnd/>
                      <a:tailEnd/>
                    </a14:hiddenLine>
                  </a:ext>
                </a:extLst>
              </p:spPr>
              <p:txBody>
                <a:bodyPr lIns="0" tIns="0" rIns="0" bIns="0" anchor="ct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r>
                    <a:rPr lang="en-US" altLang="en-US" sz="1406" dirty="0">
                      <a:solidFill>
                        <a:schemeClr val="tx1"/>
                      </a:solidFill>
                      <a:cs typeface="Gill Sans" charset="0"/>
                    </a:rPr>
                    <a:t>5`</a:t>
                  </a:r>
                </a:p>
              </p:txBody>
            </p:sp>
            <p:sp>
              <p:nvSpPr>
                <p:cNvPr id="59" name="Freeform 58">
                  <a:extLst>
                    <a:ext uri="{FF2B5EF4-FFF2-40B4-BE49-F238E27FC236}">
                      <a16:creationId xmlns:a16="http://schemas.microsoft.com/office/drawing/2014/main" id="{13187988-00CE-8B4D-8B6E-A6D4663A2C23}"/>
                    </a:ext>
                  </a:extLst>
                </p:cNvPr>
                <p:cNvSpPr/>
                <p:nvPr/>
              </p:nvSpPr>
              <p:spPr>
                <a:xfrm>
                  <a:off x="36379521" y="16990862"/>
                  <a:ext cx="609195" cy="822287"/>
                </a:xfrm>
                <a:custGeom>
                  <a:avLst/>
                  <a:gdLst>
                    <a:gd name="connsiteX0" fmla="*/ 447472 w 867254"/>
                    <a:gd name="connsiteY0" fmla="*/ 1478604 h 1478604"/>
                    <a:gd name="connsiteX1" fmla="*/ 321013 w 867254"/>
                    <a:gd name="connsiteY1" fmla="*/ 865762 h 1478604"/>
                    <a:gd name="connsiteX2" fmla="*/ 865762 w 867254"/>
                    <a:gd name="connsiteY2" fmla="*/ 612843 h 1478604"/>
                    <a:gd name="connsiteX3" fmla="*/ 466928 w 867254"/>
                    <a:gd name="connsiteY3" fmla="*/ 165370 h 1478604"/>
                    <a:gd name="connsiteX4" fmla="*/ 0 w 867254"/>
                    <a:gd name="connsiteY4" fmla="*/ 0 h 1478604"/>
                    <a:gd name="connsiteX5" fmla="*/ 0 w 867254"/>
                    <a:gd name="connsiteY5" fmla="*/ 0 h 147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254" h="1478604">
                      <a:moveTo>
                        <a:pt x="447472" y="1478604"/>
                      </a:moveTo>
                      <a:cubicBezTo>
                        <a:pt x="349385" y="1244329"/>
                        <a:pt x="251298" y="1010055"/>
                        <a:pt x="321013" y="865762"/>
                      </a:cubicBezTo>
                      <a:cubicBezTo>
                        <a:pt x="390728" y="721469"/>
                        <a:pt x="841443" y="729575"/>
                        <a:pt x="865762" y="612843"/>
                      </a:cubicBezTo>
                      <a:cubicBezTo>
                        <a:pt x="890081" y="496111"/>
                        <a:pt x="611222" y="267510"/>
                        <a:pt x="466928" y="165370"/>
                      </a:cubicBezTo>
                      <a:cubicBezTo>
                        <a:pt x="322634" y="63230"/>
                        <a:pt x="0" y="0"/>
                        <a:pt x="0" y="0"/>
                      </a:cubicBez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9" dirty="0"/>
                </a:p>
              </p:txBody>
            </p:sp>
            <p:sp>
              <p:nvSpPr>
                <p:cNvPr id="60" name="Line 28">
                  <a:extLst>
                    <a:ext uri="{FF2B5EF4-FFF2-40B4-BE49-F238E27FC236}">
                      <a16:creationId xmlns:a16="http://schemas.microsoft.com/office/drawing/2014/main" id="{2E752649-513F-9544-9B88-C6BBD32B38F6}"/>
                    </a:ext>
                  </a:extLst>
                </p:cNvPr>
                <p:cNvSpPr>
                  <a:spLocks noChangeShapeType="1"/>
                </p:cNvSpPr>
                <p:nvPr/>
              </p:nvSpPr>
              <p:spPr bwMode="auto">
                <a:xfrm>
                  <a:off x="36550492" y="17755081"/>
                  <a:ext cx="143013" cy="5002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61" name="Line 28">
                  <a:extLst>
                    <a:ext uri="{FF2B5EF4-FFF2-40B4-BE49-F238E27FC236}">
                      <a16:creationId xmlns:a16="http://schemas.microsoft.com/office/drawing/2014/main" id="{DFB6318D-D798-AE47-844C-622AC9CBE053}"/>
                    </a:ext>
                  </a:extLst>
                </p:cNvPr>
                <p:cNvSpPr>
                  <a:spLocks noChangeShapeType="1"/>
                </p:cNvSpPr>
                <p:nvPr/>
              </p:nvSpPr>
              <p:spPr bwMode="auto">
                <a:xfrm>
                  <a:off x="36522718" y="17618793"/>
                  <a:ext cx="113064" cy="8653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62" name="Line 28">
                  <a:extLst>
                    <a:ext uri="{FF2B5EF4-FFF2-40B4-BE49-F238E27FC236}">
                      <a16:creationId xmlns:a16="http://schemas.microsoft.com/office/drawing/2014/main" id="{D098482E-8376-BF41-8ADD-F58F4E17B5D5}"/>
                    </a:ext>
                  </a:extLst>
                </p:cNvPr>
                <p:cNvSpPr>
                  <a:spLocks noChangeShapeType="1"/>
                </p:cNvSpPr>
                <p:nvPr/>
              </p:nvSpPr>
              <p:spPr bwMode="auto">
                <a:xfrm flipH="1">
                  <a:off x="36598895" y="17512431"/>
                  <a:ext cx="121230" cy="55793"/>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63" name="Line 28">
                  <a:extLst>
                    <a:ext uri="{FF2B5EF4-FFF2-40B4-BE49-F238E27FC236}">
                      <a16:creationId xmlns:a16="http://schemas.microsoft.com/office/drawing/2014/main" id="{EE167DE0-2C35-CD48-B4D7-6B43887C5E4D}"/>
                    </a:ext>
                  </a:extLst>
                </p:cNvPr>
                <p:cNvSpPr>
                  <a:spLocks noChangeShapeType="1"/>
                </p:cNvSpPr>
                <p:nvPr/>
              </p:nvSpPr>
              <p:spPr bwMode="auto">
                <a:xfrm>
                  <a:off x="36522718" y="17339108"/>
                  <a:ext cx="94339" cy="11441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64" name="Line 28">
                  <a:extLst>
                    <a:ext uri="{FF2B5EF4-FFF2-40B4-BE49-F238E27FC236}">
                      <a16:creationId xmlns:a16="http://schemas.microsoft.com/office/drawing/2014/main" id="{91F3401C-DF3F-9042-9C3E-D686FFF45634}"/>
                    </a:ext>
                  </a:extLst>
                </p:cNvPr>
                <p:cNvSpPr>
                  <a:spLocks noChangeShapeType="1"/>
                </p:cNvSpPr>
                <p:nvPr/>
              </p:nvSpPr>
              <p:spPr bwMode="auto">
                <a:xfrm>
                  <a:off x="36693505" y="17292998"/>
                  <a:ext cx="16522" cy="12258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65" name="Line 28">
                  <a:extLst>
                    <a:ext uri="{FF2B5EF4-FFF2-40B4-BE49-F238E27FC236}">
                      <a16:creationId xmlns:a16="http://schemas.microsoft.com/office/drawing/2014/main" id="{E31901C4-A046-244B-B2EF-C4FCEA18876C}"/>
                    </a:ext>
                  </a:extLst>
                </p:cNvPr>
                <p:cNvSpPr>
                  <a:spLocks noChangeShapeType="1"/>
                </p:cNvSpPr>
                <p:nvPr/>
              </p:nvSpPr>
              <p:spPr bwMode="auto">
                <a:xfrm flipH="1">
                  <a:off x="36817101" y="17326475"/>
                  <a:ext cx="48389" cy="6847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66" name="Line 28">
                  <a:extLst>
                    <a:ext uri="{FF2B5EF4-FFF2-40B4-BE49-F238E27FC236}">
                      <a16:creationId xmlns:a16="http://schemas.microsoft.com/office/drawing/2014/main" id="{A0EFEFEA-788A-B741-B449-5F26854C6C9F}"/>
                    </a:ext>
                  </a:extLst>
                </p:cNvPr>
                <p:cNvSpPr>
                  <a:spLocks noChangeShapeType="1"/>
                </p:cNvSpPr>
                <p:nvPr/>
              </p:nvSpPr>
              <p:spPr bwMode="auto">
                <a:xfrm>
                  <a:off x="36897242" y="17261363"/>
                  <a:ext cx="81838" cy="5594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67" name="Line 28">
                  <a:extLst>
                    <a:ext uri="{FF2B5EF4-FFF2-40B4-BE49-F238E27FC236}">
                      <a16:creationId xmlns:a16="http://schemas.microsoft.com/office/drawing/2014/main" id="{08505F83-5F09-C84A-B1B7-537F8154FF0E}"/>
                    </a:ext>
                  </a:extLst>
                </p:cNvPr>
                <p:cNvSpPr>
                  <a:spLocks noChangeShapeType="1"/>
                </p:cNvSpPr>
                <p:nvPr/>
              </p:nvSpPr>
              <p:spPr bwMode="auto">
                <a:xfrm flipH="1">
                  <a:off x="36964290" y="17184612"/>
                  <a:ext cx="75227" cy="8163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68" name="Line 28">
                  <a:extLst>
                    <a:ext uri="{FF2B5EF4-FFF2-40B4-BE49-F238E27FC236}">
                      <a16:creationId xmlns:a16="http://schemas.microsoft.com/office/drawing/2014/main" id="{AC89A24C-3ABF-3641-BEE7-8E9F5DBB3EB2}"/>
                    </a:ext>
                  </a:extLst>
                </p:cNvPr>
                <p:cNvSpPr>
                  <a:spLocks noChangeShapeType="1"/>
                </p:cNvSpPr>
                <p:nvPr/>
              </p:nvSpPr>
              <p:spPr bwMode="auto">
                <a:xfrm>
                  <a:off x="36646146" y="17148490"/>
                  <a:ext cx="173446" cy="444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69" name="Line 28">
                  <a:extLst>
                    <a:ext uri="{FF2B5EF4-FFF2-40B4-BE49-F238E27FC236}">
                      <a16:creationId xmlns:a16="http://schemas.microsoft.com/office/drawing/2014/main" id="{21F86376-A80B-DA4A-8FE3-D8B15AA9BA82}"/>
                    </a:ext>
                  </a:extLst>
                </p:cNvPr>
                <p:cNvSpPr>
                  <a:spLocks noChangeShapeType="1"/>
                </p:cNvSpPr>
                <p:nvPr/>
              </p:nvSpPr>
              <p:spPr bwMode="auto">
                <a:xfrm>
                  <a:off x="36504704" y="17076332"/>
                  <a:ext cx="206112" cy="1719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70" name="Line 28">
                  <a:extLst>
                    <a:ext uri="{FF2B5EF4-FFF2-40B4-BE49-F238E27FC236}">
                      <a16:creationId xmlns:a16="http://schemas.microsoft.com/office/drawing/2014/main" id="{01E4AE3C-EC2E-2C48-BE79-59B7CD420201}"/>
                    </a:ext>
                  </a:extLst>
                </p:cNvPr>
                <p:cNvSpPr>
                  <a:spLocks noChangeShapeType="1"/>
                </p:cNvSpPr>
                <p:nvPr/>
              </p:nvSpPr>
              <p:spPr bwMode="auto">
                <a:xfrm flipH="1" flipV="1">
                  <a:off x="36470513" y="16914585"/>
                  <a:ext cx="44032" cy="10284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71" name="Line 28">
                  <a:extLst>
                    <a:ext uri="{FF2B5EF4-FFF2-40B4-BE49-F238E27FC236}">
                      <a16:creationId xmlns:a16="http://schemas.microsoft.com/office/drawing/2014/main" id="{DB82A954-1C68-B644-BFB3-4438333CC0F8}"/>
                    </a:ext>
                  </a:extLst>
                </p:cNvPr>
                <p:cNvSpPr>
                  <a:spLocks noChangeShapeType="1"/>
                </p:cNvSpPr>
                <p:nvPr/>
              </p:nvSpPr>
              <p:spPr bwMode="auto">
                <a:xfrm flipH="1">
                  <a:off x="36371969" y="16997601"/>
                  <a:ext cx="36644" cy="69602"/>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72" name="Line 28">
                  <a:extLst>
                    <a:ext uri="{FF2B5EF4-FFF2-40B4-BE49-F238E27FC236}">
                      <a16:creationId xmlns:a16="http://schemas.microsoft.com/office/drawing/2014/main" id="{F0E456C5-31D8-E843-809A-6697F0BA296F}"/>
                    </a:ext>
                  </a:extLst>
                </p:cNvPr>
                <p:cNvSpPr>
                  <a:spLocks noChangeShapeType="1"/>
                </p:cNvSpPr>
                <p:nvPr/>
              </p:nvSpPr>
              <p:spPr bwMode="auto">
                <a:xfrm>
                  <a:off x="36558514" y="16959608"/>
                  <a:ext cx="60252" cy="79038"/>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73" name="Line 28">
                  <a:extLst>
                    <a:ext uri="{FF2B5EF4-FFF2-40B4-BE49-F238E27FC236}">
                      <a16:creationId xmlns:a16="http://schemas.microsoft.com/office/drawing/2014/main" id="{2D7F8161-A962-9F40-911B-AF6A5674773D}"/>
                    </a:ext>
                  </a:extLst>
                </p:cNvPr>
                <p:cNvSpPr>
                  <a:spLocks noChangeShapeType="1"/>
                </p:cNvSpPr>
                <p:nvPr/>
              </p:nvSpPr>
              <p:spPr bwMode="auto">
                <a:xfrm flipH="1">
                  <a:off x="36918364" y="17331373"/>
                  <a:ext cx="168896" cy="4508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74" name="Line 28">
                  <a:extLst>
                    <a:ext uri="{FF2B5EF4-FFF2-40B4-BE49-F238E27FC236}">
                      <a16:creationId xmlns:a16="http://schemas.microsoft.com/office/drawing/2014/main" id="{502035AD-395A-5441-9F25-0C3017D93DE9}"/>
                    </a:ext>
                  </a:extLst>
                </p:cNvPr>
                <p:cNvSpPr>
                  <a:spLocks noChangeShapeType="1"/>
                </p:cNvSpPr>
                <p:nvPr/>
              </p:nvSpPr>
              <p:spPr bwMode="auto">
                <a:xfrm>
                  <a:off x="36893202" y="17094420"/>
                  <a:ext cx="25423" cy="13629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75" name="Freeform 35">
                  <a:extLst>
                    <a:ext uri="{FF2B5EF4-FFF2-40B4-BE49-F238E27FC236}">
                      <a16:creationId xmlns:a16="http://schemas.microsoft.com/office/drawing/2014/main" id="{89B2245F-204E-1E4C-830A-FFB8A735CF03}"/>
                    </a:ext>
                  </a:extLst>
                </p:cNvPr>
                <p:cNvSpPr>
                  <a:spLocks/>
                </p:cNvSpPr>
                <p:nvPr/>
              </p:nvSpPr>
              <p:spPr bwMode="auto">
                <a:xfrm>
                  <a:off x="36233041" y="16950336"/>
                  <a:ext cx="152744" cy="70417"/>
                </a:xfrm>
                <a:custGeom>
                  <a:avLst/>
                  <a:gdLst>
                    <a:gd name="T0" fmla="*/ 0 w 21600"/>
                    <a:gd name="T1" fmla="*/ 77360 h 19081"/>
                    <a:gd name="T2" fmla="*/ 64848 w 21600"/>
                    <a:gd name="T3" fmla="*/ 215900 h 19081"/>
                    <a:gd name="T4" fmla="*/ 90791 w 21600"/>
                    <a:gd name="T5" fmla="*/ 2761 h 19081"/>
                    <a:gd name="T6" fmla="*/ 152400 w 21600"/>
                    <a:gd name="T7" fmla="*/ 173277 h 19081"/>
                    <a:gd name="T8" fmla="*/ 0 60000 65536"/>
                    <a:gd name="T9" fmla="*/ 0 60000 65536"/>
                    <a:gd name="T10" fmla="*/ 0 60000 65536"/>
                    <a:gd name="T11" fmla="*/ 0 60000 65536"/>
                    <a:gd name="T12" fmla="*/ 0 w 21600"/>
                    <a:gd name="T13" fmla="*/ 0 h 19081"/>
                    <a:gd name="T14" fmla="*/ 21600 w 21600"/>
                    <a:gd name="T15" fmla="*/ 19081 h 19081"/>
                  </a:gdLst>
                  <a:ahLst/>
                  <a:cxnLst>
                    <a:cxn ang="T8">
                      <a:pos x="T0" y="T1"/>
                    </a:cxn>
                    <a:cxn ang="T9">
                      <a:pos x="T2" y="T3"/>
                    </a:cxn>
                    <a:cxn ang="T10">
                      <a:pos x="T4" y="T5"/>
                    </a:cxn>
                    <a:cxn ang="T11">
                      <a:pos x="T6" y="T7"/>
                    </a:cxn>
                  </a:cxnLst>
                  <a:rect l="T12" t="T13" r="T14" b="T15"/>
                  <a:pathLst>
                    <a:path w="21600" h="19081">
                      <a:moveTo>
                        <a:pt x="0" y="6837"/>
                      </a:moveTo>
                      <a:cubicBezTo>
                        <a:pt x="3729" y="-2133"/>
                        <a:pt x="9191" y="19081"/>
                        <a:pt x="9191" y="19081"/>
                      </a:cubicBezTo>
                      <a:cubicBezTo>
                        <a:pt x="9191" y="19081"/>
                        <a:pt x="12446" y="-2519"/>
                        <a:pt x="12868" y="244"/>
                      </a:cubicBezTo>
                      <a:cubicBezTo>
                        <a:pt x="13290" y="3007"/>
                        <a:pt x="21600" y="15314"/>
                        <a:pt x="21600" y="15314"/>
                      </a:cubicBezTo>
                    </a:path>
                  </a:pathLst>
                </a:custGeom>
                <a:noFill/>
                <a:ln w="38100">
                  <a:solidFill>
                    <a:schemeClr val="accent1"/>
                  </a:solidFill>
                  <a:miter lim="800000"/>
                  <a:headEnd/>
                  <a:tailEnd/>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2159" dirty="0"/>
                </a:p>
              </p:txBody>
            </p:sp>
            <p:sp>
              <p:nvSpPr>
                <p:cNvPr id="76" name="Oval 34">
                  <a:extLst>
                    <a:ext uri="{FF2B5EF4-FFF2-40B4-BE49-F238E27FC236}">
                      <a16:creationId xmlns:a16="http://schemas.microsoft.com/office/drawing/2014/main" id="{38851219-217C-D34F-8553-327BF3C5E656}"/>
                    </a:ext>
                  </a:extLst>
                </p:cNvPr>
                <p:cNvSpPr>
                  <a:spLocks/>
                </p:cNvSpPr>
                <p:nvPr/>
              </p:nvSpPr>
              <p:spPr bwMode="auto">
                <a:xfrm rot="2811128">
                  <a:off x="35803486" y="16667304"/>
                  <a:ext cx="509265" cy="224809"/>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Cy3</a:t>
                  </a:r>
                </a:p>
              </p:txBody>
            </p:sp>
          </p:grpSp>
          <p:sp>
            <p:nvSpPr>
              <p:cNvPr id="50" name="Rectangle 49">
                <a:extLst>
                  <a:ext uri="{FF2B5EF4-FFF2-40B4-BE49-F238E27FC236}">
                    <a16:creationId xmlns:a16="http://schemas.microsoft.com/office/drawing/2014/main" id="{C14F4DD7-BE96-B54C-BEDD-4065E921C225}"/>
                  </a:ext>
                </a:extLst>
              </p:cNvPr>
              <p:cNvSpPr/>
              <p:nvPr/>
            </p:nvSpPr>
            <p:spPr>
              <a:xfrm>
                <a:off x="35778586" y="18298613"/>
                <a:ext cx="1746585" cy="510637"/>
              </a:xfrm>
              <a:prstGeom prst="rect">
                <a:avLst/>
              </a:prstGeom>
            </p:spPr>
            <p:txBody>
              <a:bodyPr wrap="none">
                <a:spAutoFit/>
              </a:bodyPr>
              <a:lstStyle/>
              <a:p>
                <a:r>
                  <a:rPr lang="en-US" sz="1968" dirty="0">
                    <a:solidFill>
                      <a:srgbClr val="008000"/>
                    </a:solidFill>
                    <a:latin typeface="Arial" panose="020B0604020202020204" pitchFamily="34" charset="0"/>
                    <a:cs typeface="Arial" panose="020B0604020202020204" pitchFamily="34" charset="0"/>
                  </a:rPr>
                  <a:t>5`-p</a:t>
                </a:r>
                <a:r>
                  <a:rPr lang="en-US" sz="1968" dirty="0">
                    <a:solidFill>
                      <a:srgbClr val="0000FF"/>
                    </a:solidFill>
                    <a:latin typeface="Arial" panose="020B0604020202020204" pitchFamily="34" charset="0"/>
                    <a:cs typeface="Arial" panose="020B0604020202020204" pitchFamily="34" charset="0"/>
                  </a:rPr>
                  <a:t>(dT)</a:t>
                </a:r>
                <a:r>
                  <a:rPr lang="en-US" sz="1968" baseline="-25000" dirty="0">
                    <a:solidFill>
                      <a:srgbClr val="0000FF"/>
                    </a:solidFill>
                    <a:latin typeface="Arial" panose="020B0604020202020204" pitchFamily="34" charset="0"/>
                    <a:cs typeface="Arial" panose="020B0604020202020204" pitchFamily="34" charset="0"/>
                  </a:rPr>
                  <a:t>15</a:t>
                </a:r>
                <a:r>
                  <a:rPr lang="en-US" sz="1968" dirty="0">
                    <a:solidFill>
                      <a:srgbClr val="0000FF"/>
                    </a:solidFill>
                    <a:latin typeface="Arial" panose="020B0604020202020204" pitchFamily="34" charset="0"/>
                    <a:cs typeface="Arial" panose="020B0604020202020204" pitchFamily="34" charset="0"/>
                  </a:rPr>
                  <a:t> </a:t>
                </a:r>
                <a:endParaRPr lang="en-US" sz="1968" dirty="0">
                  <a:latin typeface="Arial" panose="020B0604020202020204" pitchFamily="34" charset="0"/>
                  <a:cs typeface="Arial" panose="020B0604020202020204" pitchFamily="34" charset="0"/>
                </a:endParaRPr>
              </a:p>
            </p:txBody>
          </p:sp>
          <p:sp>
            <p:nvSpPr>
              <p:cNvPr id="51" name="Line 13">
                <a:extLst>
                  <a:ext uri="{FF2B5EF4-FFF2-40B4-BE49-F238E27FC236}">
                    <a16:creationId xmlns:a16="http://schemas.microsoft.com/office/drawing/2014/main" id="{F9C0711F-24BE-EB47-86D0-FE891D154676}"/>
                  </a:ext>
                </a:extLst>
              </p:cNvPr>
              <p:cNvSpPr>
                <a:spLocks noChangeShapeType="1"/>
              </p:cNvSpPr>
              <p:nvPr/>
            </p:nvSpPr>
            <p:spPr bwMode="auto">
              <a:xfrm>
                <a:off x="36340229" y="18067821"/>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52" name="Line 13">
                <a:extLst>
                  <a:ext uri="{FF2B5EF4-FFF2-40B4-BE49-F238E27FC236}">
                    <a16:creationId xmlns:a16="http://schemas.microsoft.com/office/drawing/2014/main" id="{4F53CDAE-C4C1-8249-8CD9-BC796976711C}"/>
                  </a:ext>
                </a:extLst>
              </p:cNvPr>
              <p:cNvSpPr>
                <a:spLocks noChangeShapeType="1"/>
              </p:cNvSpPr>
              <p:nvPr/>
            </p:nvSpPr>
            <p:spPr bwMode="auto">
              <a:xfrm>
                <a:off x="36340229" y="17963047"/>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53" name="Line 13">
                <a:extLst>
                  <a:ext uri="{FF2B5EF4-FFF2-40B4-BE49-F238E27FC236}">
                    <a16:creationId xmlns:a16="http://schemas.microsoft.com/office/drawing/2014/main" id="{43DFE3A2-D64B-444A-9F7A-1A4C63250540}"/>
                  </a:ext>
                </a:extLst>
              </p:cNvPr>
              <p:cNvSpPr>
                <a:spLocks noChangeShapeType="1"/>
              </p:cNvSpPr>
              <p:nvPr/>
            </p:nvSpPr>
            <p:spPr bwMode="auto">
              <a:xfrm>
                <a:off x="36331198" y="17863658"/>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54" name="Line 13">
                <a:extLst>
                  <a:ext uri="{FF2B5EF4-FFF2-40B4-BE49-F238E27FC236}">
                    <a16:creationId xmlns:a16="http://schemas.microsoft.com/office/drawing/2014/main" id="{1C126044-079F-BD4A-8093-90D0E43DF0CE}"/>
                  </a:ext>
                </a:extLst>
              </p:cNvPr>
              <p:cNvSpPr>
                <a:spLocks noChangeShapeType="1"/>
              </p:cNvSpPr>
              <p:nvPr/>
            </p:nvSpPr>
            <p:spPr bwMode="auto">
              <a:xfrm>
                <a:off x="36506806" y="18165452"/>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55" name="Line 13">
                <a:extLst>
                  <a:ext uri="{FF2B5EF4-FFF2-40B4-BE49-F238E27FC236}">
                    <a16:creationId xmlns:a16="http://schemas.microsoft.com/office/drawing/2014/main" id="{E59153E4-790C-3349-B2AD-165EE608BF67}"/>
                  </a:ext>
                </a:extLst>
              </p:cNvPr>
              <p:cNvSpPr>
                <a:spLocks noChangeShapeType="1"/>
              </p:cNvSpPr>
              <p:nvPr/>
            </p:nvSpPr>
            <p:spPr bwMode="auto">
              <a:xfrm>
                <a:off x="36523253" y="18072324"/>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56" name="Line 13">
                <a:extLst>
                  <a:ext uri="{FF2B5EF4-FFF2-40B4-BE49-F238E27FC236}">
                    <a16:creationId xmlns:a16="http://schemas.microsoft.com/office/drawing/2014/main" id="{44246096-A781-054A-8420-D85F49C7FD23}"/>
                  </a:ext>
                </a:extLst>
              </p:cNvPr>
              <p:cNvSpPr>
                <a:spLocks noChangeShapeType="1"/>
              </p:cNvSpPr>
              <p:nvPr/>
            </p:nvSpPr>
            <p:spPr bwMode="auto">
              <a:xfrm>
                <a:off x="36513561" y="17963047"/>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57" name="Line 13">
                <a:extLst>
                  <a:ext uri="{FF2B5EF4-FFF2-40B4-BE49-F238E27FC236}">
                    <a16:creationId xmlns:a16="http://schemas.microsoft.com/office/drawing/2014/main" id="{5E41E997-91E4-9447-B687-920FF2450BA9}"/>
                  </a:ext>
                </a:extLst>
              </p:cNvPr>
              <p:cNvSpPr>
                <a:spLocks noChangeShapeType="1"/>
              </p:cNvSpPr>
              <p:nvPr/>
            </p:nvSpPr>
            <p:spPr bwMode="auto">
              <a:xfrm>
                <a:off x="36513561" y="17863658"/>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grpSp>
        <p:sp>
          <p:nvSpPr>
            <p:cNvPr id="43" name="TextBox 42">
              <a:extLst>
                <a:ext uri="{FF2B5EF4-FFF2-40B4-BE49-F238E27FC236}">
                  <a16:creationId xmlns:a16="http://schemas.microsoft.com/office/drawing/2014/main" id="{49DFACBF-87DC-0548-BC6C-0E1E12B03239}"/>
                </a:ext>
              </a:extLst>
            </p:cNvPr>
            <p:cNvSpPr txBox="1"/>
            <p:nvPr/>
          </p:nvSpPr>
          <p:spPr>
            <a:xfrm>
              <a:off x="3712474" y="2721820"/>
              <a:ext cx="582211" cy="338554"/>
            </a:xfrm>
            <a:prstGeom prst="rect">
              <a:avLst/>
            </a:prstGeom>
            <a:noFill/>
          </p:spPr>
          <p:txBody>
            <a:bodyPr wrap="none" rtlCol="0">
              <a:spAutoFit/>
            </a:bodyPr>
            <a:lstStyle/>
            <a:p>
              <a:r>
                <a:rPr lang="en-US" sz="1600" dirty="0"/>
                <a:t>S4S5</a:t>
              </a:r>
            </a:p>
          </p:txBody>
        </p:sp>
      </p:grpSp>
      <p:grpSp>
        <p:nvGrpSpPr>
          <p:cNvPr id="77" name="Group 76">
            <a:extLst>
              <a:ext uri="{FF2B5EF4-FFF2-40B4-BE49-F238E27FC236}">
                <a16:creationId xmlns:a16="http://schemas.microsoft.com/office/drawing/2014/main" id="{BC7584EC-7919-6640-8155-FD4378D1A5E3}"/>
              </a:ext>
            </a:extLst>
          </p:cNvPr>
          <p:cNvGrpSpPr/>
          <p:nvPr/>
        </p:nvGrpSpPr>
        <p:grpSpPr>
          <a:xfrm>
            <a:off x="2509252" y="3818550"/>
            <a:ext cx="1351652" cy="1972410"/>
            <a:chOff x="3527653" y="3452507"/>
            <a:chExt cx="1351652" cy="1972410"/>
          </a:xfrm>
        </p:grpSpPr>
        <p:grpSp>
          <p:nvGrpSpPr>
            <p:cNvPr id="78" name="Group 77">
              <a:extLst>
                <a:ext uri="{FF2B5EF4-FFF2-40B4-BE49-F238E27FC236}">
                  <a16:creationId xmlns:a16="http://schemas.microsoft.com/office/drawing/2014/main" id="{04FB3A4A-AB50-8B4B-AB24-BE10A10E727D}"/>
                </a:ext>
              </a:extLst>
            </p:cNvPr>
            <p:cNvGrpSpPr/>
            <p:nvPr/>
          </p:nvGrpSpPr>
          <p:grpSpPr>
            <a:xfrm>
              <a:off x="3527653" y="3452507"/>
              <a:ext cx="1351652" cy="1691707"/>
              <a:chOff x="35778586" y="16623251"/>
              <a:chExt cx="1746585" cy="2185999"/>
            </a:xfrm>
          </p:grpSpPr>
          <p:sp>
            <p:nvSpPr>
              <p:cNvPr id="80" name="Line 1">
                <a:extLst>
                  <a:ext uri="{FF2B5EF4-FFF2-40B4-BE49-F238E27FC236}">
                    <a16:creationId xmlns:a16="http://schemas.microsoft.com/office/drawing/2014/main" id="{769424BB-4D1F-A443-B462-4308CB1762E5}"/>
                  </a:ext>
                </a:extLst>
              </p:cNvPr>
              <p:cNvSpPr>
                <a:spLocks noChangeShapeType="1"/>
              </p:cNvSpPr>
              <p:nvPr/>
            </p:nvSpPr>
            <p:spPr bwMode="auto">
              <a:xfrm flipH="1">
                <a:off x="36336249" y="17808694"/>
                <a:ext cx="3980" cy="49277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81" name="Line 5">
                <a:extLst>
                  <a:ext uri="{FF2B5EF4-FFF2-40B4-BE49-F238E27FC236}">
                    <a16:creationId xmlns:a16="http://schemas.microsoft.com/office/drawing/2014/main" id="{EC318094-FE35-5640-9CAD-8767CB1F8A06}"/>
                  </a:ext>
                </a:extLst>
              </p:cNvPr>
              <p:cNvSpPr>
                <a:spLocks noChangeShapeType="1"/>
              </p:cNvSpPr>
              <p:nvPr/>
            </p:nvSpPr>
            <p:spPr bwMode="auto">
              <a:xfrm flipH="1">
                <a:off x="36681119" y="17809489"/>
                <a:ext cx="14388" cy="498185"/>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649" dirty="0"/>
              </a:p>
            </p:txBody>
          </p:sp>
          <p:sp>
            <p:nvSpPr>
              <p:cNvPr id="82" name="Rectangle 81">
                <a:extLst>
                  <a:ext uri="{FF2B5EF4-FFF2-40B4-BE49-F238E27FC236}">
                    <a16:creationId xmlns:a16="http://schemas.microsoft.com/office/drawing/2014/main" id="{0BAD1D0C-92A2-6244-A594-1EFD9E80A645}"/>
                  </a:ext>
                </a:extLst>
              </p:cNvPr>
              <p:cNvSpPr>
                <a:spLocks/>
              </p:cNvSpPr>
              <p:nvPr/>
            </p:nvSpPr>
            <p:spPr bwMode="auto">
              <a:xfrm>
                <a:off x="36740176" y="18240465"/>
                <a:ext cx="84" cy="208628"/>
              </a:xfrm>
              <a:prstGeom prst="rect">
                <a:avLst/>
              </a:prstGeom>
              <a:noFill/>
              <a:ln>
                <a:noFill/>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 uri="{91240B29-F687-4f45-9708-019B960494DF}">
                  <a14:hiddenLine xmlns:mc="http://schemas.openxmlformats.org/markup-compatibility/2006" xmlns:mv="urn:schemas-microsoft-com:mac:vml"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1049" dirty="0">
                  <a:solidFill>
                    <a:schemeClr val="tx1"/>
                  </a:solidFill>
                  <a:cs typeface="Gill Sans" charset="0"/>
                </a:endParaRPr>
              </a:p>
            </p:txBody>
          </p:sp>
          <p:sp>
            <p:nvSpPr>
              <p:cNvPr id="83" name="Oval 82">
                <a:extLst>
                  <a:ext uri="{FF2B5EF4-FFF2-40B4-BE49-F238E27FC236}">
                    <a16:creationId xmlns:a16="http://schemas.microsoft.com/office/drawing/2014/main" id="{020C858A-A418-4744-916D-F541D014482A}"/>
                  </a:ext>
                </a:extLst>
              </p:cNvPr>
              <p:cNvSpPr>
                <a:spLocks/>
              </p:cNvSpPr>
              <p:nvPr/>
            </p:nvSpPr>
            <p:spPr bwMode="auto">
              <a:xfrm rot="6540714">
                <a:off x="36532820" y="17454319"/>
                <a:ext cx="508520" cy="224809"/>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Cy5</a:t>
                </a:r>
              </a:p>
            </p:txBody>
          </p:sp>
          <p:sp>
            <p:nvSpPr>
              <p:cNvPr id="84" name="Line 13">
                <a:extLst>
                  <a:ext uri="{FF2B5EF4-FFF2-40B4-BE49-F238E27FC236}">
                    <a16:creationId xmlns:a16="http://schemas.microsoft.com/office/drawing/2014/main" id="{EACAA589-7609-B647-B18B-A0ADC6DAAC8D}"/>
                  </a:ext>
                </a:extLst>
              </p:cNvPr>
              <p:cNvSpPr>
                <a:spLocks noChangeShapeType="1"/>
              </p:cNvSpPr>
              <p:nvPr/>
            </p:nvSpPr>
            <p:spPr bwMode="auto">
              <a:xfrm>
                <a:off x="36331198" y="18165452"/>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grpSp>
            <p:nvGrpSpPr>
              <p:cNvPr id="85" name="Group 84">
                <a:extLst>
                  <a:ext uri="{FF2B5EF4-FFF2-40B4-BE49-F238E27FC236}">
                    <a16:creationId xmlns:a16="http://schemas.microsoft.com/office/drawing/2014/main" id="{2EA59FD0-6126-0844-8863-6CF71D0C8447}"/>
                  </a:ext>
                </a:extLst>
              </p:cNvPr>
              <p:cNvGrpSpPr/>
              <p:nvPr/>
            </p:nvGrpSpPr>
            <p:grpSpPr>
              <a:xfrm flipH="1">
                <a:off x="36033584" y="16623251"/>
                <a:ext cx="1069606" cy="1184367"/>
                <a:chOff x="35664159" y="16628782"/>
                <a:chExt cx="1423101" cy="1184367"/>
              </a:xfrm>
            </p:grpSpPr>
            <p:sp>
              <p:nvSpPr>
                <p:cNvPr id="94" name="Rectangle 38">
                  <a:extLst>
                    <a:ext uri="{FF2B5EF4-FFF2-40B4-BE49-F238E27FC236}">
                      <a16:creationId xmlns:a16="http://schemas.microsoft.com/office/drawing/2014/main" id="{FC19F1AE-5A18-2647-80EE-4F5785463E6E}"/>
                    </a:ext>
                  </a:extLst>
                </p:cNvPr>
                <p:cNvSpPr>
                  <a:spLocks/>
                </p:cNvSpPr>
                <p:nvPr/>
              </p:nvSpPr>
              <p:spPr bwMode="auto">
                <a:xfrm>
                  <a:off x="36287465" y="16628782"/>
                  <a:ext cx="311427" cy="167432"/>
                </a:xfrm>
                <a:prstGeom prst="rect">
                  <a:avLst/>
                </a:prstGeom>
                <a:noFill/>
                <a:ln>
                  <a:noFill/>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 uri="{91240B29-F687-4f45-9708-019B960494DF}">
                    <a14:hiddenLine xmlns:mc="http://schemas.openxmlformats.org/markup-compatibility/2006" xmlns:mv="urn:schemas-microsoft-com:mac:vml" xmlns="" xmlns:a14="http://schemas.microsoft.com/office/drawing/2010/main" w="12700">
                      <a:solidFill>
                        <a:srgbClr val="000000"/>
                      </a:solidFill>
                      <a:miter lim="800000"/>
                      <a:headEnd/>
                      <a:tailEnd/>
                    </a14:hiddenLine>
                  </a:ext>
                </a:extLst>
              </p:spPr>
              <p:txBody>
                <a:bodyPr lIns="0" tIns="0" rIns="0" bIns="0" anchor="ct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r>
                    <a:rPr lang="en-US" altLang="en-US" sz="1406" dirty="0">
                      <a:solidFill>
                        <a:schemeClr val="tx1"/>
                      </a:solidFill>
                      <a:cs typeface="Gill Sans" charset="0"/>
                    </a:rPr>
                    <a:t>5`</a:t>
                  </a:r>
                </a:p>
              </p:txBody>
            </p:sp>
            <p:sp>
              <p:nvSpPr>
                <p:cNvPr id="95" name="Freeform 94">
                  <a:extLst>
                    <a:ext uri="{FF2B5EF4-FFF2-40B4-BE49-F238E27FC236}">
                      <a16:creationId xmlns:a16="http://schemas.microsoft.com/office/drawing/2014/main" id="{5E5D7810-0AA8-0541-A04F-1C3A24304334}"/>
                    </a:ext>
                  </a:extLst>
                </p:cNvPr>
                <p:cNvSpPr/>
                <p:nvPr/>
              </p:nvSpPr>
              <p:spPr>
                <a:xfrm>
                  <a:off x="36379521" y="16990862"/>
                  <a:ext cx="609195" cy="822287"/>
                </a:xfrm>
                <a:custGeom>
                  <a:avLst/>
                  <a:gdLst>
                    <a:gd name="connsiteX0" fmla="*/ 447472 w 867254"/>
                    <a:gd name="connsiteY0" fmla="*/ 1478604 h 1478604"/>
                    <a:gd name="connsiteX1" fmla="*/ 321013 w 867254"/>
                    <a:gd name="connsiteY1" fmla="*/ 865762 h 1478604"/>
                    <a:gd name="connsiteX2" fmla="*/ 865762 w 867254"/>
                    <a:gd name="connsiteY2" fmla="*/ 612843 h 1478604"/>
                    <a:gd name="connsiteX3" fmla="*/ 466928 w 867254"/>
                    <a:gd name="connsiteY3" fmla="*/ 165370 h 1478604"/>
                    <a:gd name="connsiteX4" fmla="*/ 0 w 867254"/>
                    <a:gd name="connsiteY4" fmla="*/ 0 h 1478604"/>
                    <a:gd name="connsiteX5" fmla="*/ 0 w 867254"/>
                    <a:gd name="connsiteY5" fmla="*/ 0 h 147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254" h="1478604">
                      <a:moveTo>
                        <a:pt x="447472" y="1478604"/>
                      </a:moveTo>
                      <a:cubicBezTo>
                        <a:pt x="349385" y="1244329"/>
                        <a:pt x="251298" y="1010055"/>
                        <a:pt x="321013" y="865762"/>
                      </a:cubicBezTo>
                      <a:cubicBezTo>
                        <a:pt x="390728" y="721469"/>
                        <a:pt x="841443" y="729575"/>
                        <a:pt x="865762" y="612843"/>
                      </a:cubicBezTo>
                      <a:cubicBezTo>
                        <a:pt x="890081" y="496111"/>
                        <a:pt x="611222" y="267510"/>
                        <a:pt x="466928" y="165370"/>
                      </a:cubicBezTo>
                      <a:cubicBezTo>
                        <a:pt x="322634" y="63230"/>
                        <a:pt x="0" y="0"/>
                        <a:pt x="0" y="0"/>
                      </a:cubicBez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9" dirty="0"/>
                </a:p>
              </p:txBody>
            </p:sp>
            <p:sp>
              <p:nvSpPr>
                <p:cNvPr id="96" name="Line 28">
                  <a:extLst>
                    <a:ext uri="{FF2B5EF4-FFF2-40B4-BE49-F238E27FC236}">
                      <a16:creationId xmlns:a16="http://schemas.microsoft.com/office/drawing/2014/main" id="{83C2772F-CD1C-6D46-A36C-DCB2569EFB11}"/>
                    </a:ext>
                  </a:extLst>
                </p:cNvPr>
                <p:cNvSpPr>
                  <a:spLocks noChangeShapeType="1"/>
                </p:cNvSpPr>
                <p:nvPr/>
              </p:nvSpPr>
              <p:spPr bwMode="auto">
                <a:xfrm>
                  <a:off x="36550492" y="17755081"/>
                  <a:ext cx="143013" cy="5002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97" name="Line 28">
                  <a:extLst>
                    <a:ext uri="{FF2B5EF4-FFF2-40B4-BE49-F238E27FC236}">
                      <a16:creationId xmlns:a16="http://schemas.microsoft.com/office/drawing/2014/main" id="{069401CD-61F1-F241-912E-2E80D9D30400}"/>
                    </a:ext>
                  </a:extLst>
                </p:cNvPr>
                <p:cNvSpPr>
                  <a:spLocks noChangeShapeType="1"/>
                </p:cNvSpPr>
                <p:nvPr/>
              </p:nvSpPr>
              <p:spPr bwMode="auto">
                <a:xfrm>
                  <a:off x="36522718" y="17618793"/>
                  <a:ext cx="113064" cy="8653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98" name="Line 28">
                  <a:extLst>
                    <a:ext uri="{FF2B5EF4-FFF2-40B4-BE49-F238E27FC236}">
                      <a16:creationId xmlns:a16="http://schemas.microsoft.com/office/drawing/2014/main" id="{CFB0CE63-DBDC-7D4A-B139-CF1A9A1CC750}"/>
                    </a:ext>
                  </a:extLst>
                </p:cNvPr>
                <p:cNvSpPr>
                  <a:spLocks noChangeShapeType="1"/>
                </p:cNvSpPr>
                <p:nvPr/>
              </p:nvSpPr>
              <p:spPr bwMode="auto">
                <a:xfrm flipH="1">
                  <a:off x="36598895" y="17519405"/>
                  <a:ext cx="111922" cy="4882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99" name="Line 28">
                  <a:extLst>
                    <a:ext uri="{FF2B5EF4-FFF2-40B4-BE49-F238E27FC236}">
                      <a16:creationId xmlns:a16="http://schemas.microsoft.com/office/drawing/2014/main" id="{D08CE20F-2EBB-844A-B604-5D187BFEAA95}"/>
                    </a:ext>
                  </a:extLst>
                </p:cNvPr>
                <p:cNvSpPr>
                  <a:spLocks noChangeShapeType="1"/>
                </p:cNvSpPr>
                <p:nvPr/>
              </p:nvSpPr>
              <p:spPr bwMode="auto">
                <a:xfrm>
                  <a:off x="36522718" y="17339108"/>
                  <a:ext cx="94339" cy="11441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00" name="Line 28">
                  <a:extLst>
                    <a:ext uri="{FF2B5EF4-FFF2-40B4-BE49-F238E27FC236}">
                      <a16:creationId xmlns:a16="http://schemas.microsoft.com/office/drawing/2014/main" id="{8613DEA7-5300-2942-AF31-8737C1A6E34D}"/>
                    </a:ext>
                  </a:extLst>
                </p:cNvPr>
                <p:cNvSpPr>
                  <a:spLocks noChangeShapeType="1"/>
                </p:cNvSpPr>
                <p:nvPr/>
              </p:nvSpPr>
              <p:spPr bwMode="auto">
                <a:xfrm flipH="1" flipV="1">
                  <a:off x="36710027" y="17415585"/>
                  <a:ext cx="193483" cy="4778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01" name="Line 28">
                  <a:extLst>
                    <a:ext uri="{FF2B5EF4-FFF2-40B4-BE49-F238E27FC236}">
                      <a16:creationId xmlns:a16="http://schemas.microsoft.com/office/drawing/2014/main" id="{AE4FE56A-C826-4948-BBAA-AAE3A0F528AC}"/>
                    </a:ext>
                  </a:extLst>
                </p:cNvPr>
                <p:cNvSpPr>
                  <a:spLocks noChangeShapeType="1"/>
                </p:cNvSpPr>
                <p:nvPr/>
              </p:nvSpPr>
              <p:spPr bwMode="auto">
                <a:xfrm flipH="1">
                  <a:off x="36817101" y="17326475"/>
                  <a:ext cx="48389" cy="6847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02" name="Line 28">
                  <a:extLst>
                    <a:ext uri="{FF2B5EF4-FFF2-40B4-BE49-F238E27FC236}">
                      <a16:creationId xmlns:a16="http://schemas.microsoft.com/office/drawing/2014/main" id="{55544485-AA74-914A-9E3D-1ABDB1061EE5}"/>
                    </a:ext>
                  </a:extLst>
                </p:cNvPr>
                <p:cNvSpPr>
                  <a:spLocks noChangeShapeType="1"/>
                </p:cNvSpPr>
                <p:nvPr/>
              </p:nvSpPr>
              <p:spPr bwMode="auto">
                <a:xfrm>
                  <a:off x="36882806" y="17275297"/>
                  <a:ext cx="96274" cy="4200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03" name="Line 28">
                  <a:extLst>
                    <a:ext uri="{FF2B5EF4-FFF2-40B4-BE49-F238E27FC236}">
                      <a16:creationId xmlns:a16="http://schemas.microsoft.com/office/drawing/2014/main" id="{756CF425-7E96-064A-B5CF-2F6173F568A1}"/>
                    </a:ext>
                  </a:extLst>
                </p:cNvPr>
                <p:cNvSpPr>
                  <a:spLocks noChangeShapeType="1"/>
                </p:cNvSpPr>
                <p:nvPr/>
              </p:nvSpPr>
              <p:spPr bwMode="auto">
                <a:xfrm flipH="1">
                  <a:off x="36964290" y="17184612"/>
                  <a:ext cx="75227" cy="8163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04" name="Line 28">
                  <a:extLst>
                    <a:ext uri="{FF2B5EF4-FFF2-40B4-BE49-F238E27FC236}">
                      <a16:creationId xmlns:a16="http://schemas.microsoft.com/office/drawing/2014/main" id="{ED45EFE3-9F59-F045-B380-9B3366B11447}"/>
                    </a:ext>
                  </a:extLst>
                </p:cNvPr>
                <p:cNvSpPr>
                  <a:spLocks noChangeShapeType="1"/>
                </p:cNvSpPr>
                <p:nvPr/>
              </p:nvSpPr>
              <p:spPr bwMode="auto">
                <a:xfrm>
                  <a:off x="36761623" y="17012382"/>
                  <a:ext cx="57968" cy="140555"/>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05" name="Line 28">
                  <a:extLst>
                    <a:ext uri="{FF2B5EF4-FFF2-40B4-BE49-F238E27FC236}">
                      <a16:creationId xmlns:a16="http://schemas.microsoft.com/office/drawing/2014/main" id="{3E5A6DEB-88A1-2B46-93D9-42922A8B0832}"/>
                    </a:ext>
                  </a:extLst>
                </p:cNvPr>
                <p:cNvSpPr>
                  <a:spLocks noChangeShapeType="1"/>
                </p:cNvSpPr>
                <p:nvPr/>
              </p:nvSpPr>
              <p:spPr bwMode="auto">
                <a:xfrm flipV="1">
                  <a:off x="36514546" y="17093526"/>
                  <a:ext cx="196270" cy="1354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06" name="Line 28">
                  <a:extLst>
                    <a:ext uri="{FF2B5EF4-FFF2-40B4-BE49-F238E27FC236}">
                      <a16:creationId xmlns:a16="http://schemas.microsoft.com/office/drawing/2014/main" id="{1483AAA9-1C87-884B-8269-1F679E899E47}"/>
                    </a:ext>
                  </a:extLst>
                </p:cNvPr>
                <p:cNvSpPr>
                  <a:spLocks noChangeShapeType="1"/>
                </p:cNvSpPr>
                <p:nvPr/>
              </p:nvSpPr>
              <p:spPr bwMode="auto">
                <a:xfrm flipH="1" flipV="1">
                  <a:off x="36470513" y="16914585"/>
                  <a:ext cx="44032" cy="10284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07" name="Line 28">
                  <a:extLst>
                    <a:ext uri="{FF2B5EF4-FFF2-40B4-BE49-F238E27FC236}">
                      <a16:creationId xmlns:a16="http://schemas.microsoft.com/office/drawing/2014/main" id="{2087A982-298F-784E-952D-86E738323579}"/>
                    </a:ext>
                  </a:extLst>
                </p:cNvPr>
                <p:cNvSpPr>
                  <a:spLocks noChangeShapeType="1"/>
                </p:cNvSpPr>
                <p:nvPr/>
              </p:nvSpPr>
              <p:spPr bwMode="auto">
                <a:xfrm>
                  <a:off x="36558514" y="16959608"/>
                  <a:ext cx="60252" cy="79038"/>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08" name="Line 28">
                  <a:extLst>
                    <a:ext uri="{FF2B5EF4-FFF2-40B4-BE49-F238E27FC236}">
                      <a16:creationId xmlns:a16="http://schemas.microsoft.com/office/drawing/2014/main" id="{B26DD22C-689F-4A40-AC9F-CE4EB469567E}"/>
                    </a:ext>
                  </a:extLst>
                </p:cNvPr>
                <p:cNvSpPr>
                  <a:spLocks noChangeShapeType="1"/>
                </p:cNvSpPr>
                <p:nvPr/>
              </p:nvSpPr>
              <p:spPr bwMode="auto">
                <a:xfrm flipH="1">
                  <a:off x="36918364" y="17331373"/>
                  <a:ext cx="168896" cy="4508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09" name="Line 28">
                  <a:extLst>
                    <a:ext uri="{FF2B5EF4-FFF2-40B4-BE49-F238E27FC236}">
                      <a16:creationId xmlns:a16="http://schemas.microsoft.com/office/drawing/2014/main" id="{D785FDCB-D873-F946-943E-317DC59CD004}"/>
                    </a:ext>
                  </a:extLst>
                </p:cNvPr>
                <p:cNvSpPr>
                  <a:spLocks noChangeShapeType="1"/>
                </p:cNvSpPr>
                <p:nvPr/>
              </p:nvSpPr>
              <p:spPr bwMode="auto">
                <a:xfrm>
                  <a:off x="36893202" y="17094420"/>
                  <a:ext cx="25423" cy="13629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10" name="Freeform 35">
                  <a:extLst>
                    <a:ext uri="{FF2B5EF4-FFF2-40B4-BE49-F238E27FC236}">
                      <a16:creationId xmlns:a16="http://schemas.microsoft.com/office/drawing/2014/main" id="{67A8527C-D8E9-DF49-B0B0-9DBC12460DBE}"/>
                    </a:ext>
                  </a:extLst>
                </p:cNvPr>
                <p:cNvSpPr>
                  <a:spLocks/>
                </p:cNvSpPr>
                <p:nvPr/>
              </p:nvSpPr>
              <p:spPr bwMode="auto">
                <a:xfrm rot="20889103">
                  <a:off x="36271058" y="16950336"/>
                  <a:ext cx="152744" cy="70417"/>
                </a:xfrm>
                <a:custGeom>
                  <a:avLst/>
                  <a:gdLst>
                    <a:gd name="T0" fmla="*/ 0 w 21600"/>
                    <a:gd name="T1" fmla="*/ 77360 h 19081"/>
                    <a:gd name="T2" fmla="*/ 64848 w 21600"/>
                    <a:gd name="T3" fmla="*/ 215900 h 19081"/>
                    <a:gd name="T4" fmla="*/ 90791 w 21600"/>
                    <a:gd name="T5" fmla="*/ 2761 h 19081"/>
                    <a:gd name="T6" fmla="*/ 152400 w 21600"/>
                    <a:gd name="T7" fmla="*/ 173277 h 19081"/>
                    <a:gd name="T8" fmla="*/ 0 60000 65536"/>
                    <a:gd name="T9" fmla="*/ 0 60000 65536"/>
                    <a:gd name="T10" fmla="*/ 0 60000 65536"/>
                    <a:gd name="T11" fmla="*/ 0 60000 65536"/>
                    <a:gd name="T12" fmla="*/ 0 w 21600"/>
                    <a:gd name="T13" fmla="*/ 0 h 19081"/>
                    <a:gd name="T14" fmla="*/ 21600 w 21600"/>
                    <a:gd name="T15" fmla="*/ 19081 h 19081"/>
                  </a:gdLst>
                  <a:ahLst/>
                  <a:cxnLst>
                    <a:cxn ang="T8">
                      <a:pos x="T0" y="T1"/>
                    </a:cxn>
                    <a:cxn ang="T9">
                      <a:pos x="T2" y="T3"/>
                    </a:cxn>
                    <a:cxn ang="T10">
                      <a:pos x="T4" y="T5"/>
                    </a:cxn>
                    <a:cxn ang="T11">
                      <a:pos x="T6" y="T7"/>
                    </a:cxn>
                  </a:cxnLst>
                  <a:rect l="T12" t="T13" r="T14" b="T15"/>
                  <a:pathLst>
                    <a:path w="21600" h="19081">
                      <a:moveTo>
                        <a:pt x="0" y="6837"/>
                      </a:moveTo>
                      <a:cubicBezTo>
                        <a:pt x="3729" y="-2133"/>
                        <a:pt x="9191" y="19081"/>
                        <a:pt x="9191" y="19081"/>
                      </a:cubicBezTo>
                      <a:cubicBezTo>
                        <a:pt x="9191" y="19081"/>
                        <a:pt x="12446" y="-2519"/>
                        <a:pt x="12868" y="244"/>
                      </a:cubicBezTo>
                      <a:cubicBezTo>
                        <a:pt x="13290" y="3007"/>
                        <a:pt x="21600" y="15314"/>
                        <a:pt x="21600" y="15314"/>
                      </a:cubicBezTo>
                    </a:path>
                  </a:pathLst>
                </a:custGeom>
                <a:noFill/>
                <a:ln w="38100">
                  <a:solidFill>
                    <a:schemeClr val="accent1"/>
                  </a:solidFill>
                  <a:miter lim="800000"/>
                  <a:headEnd/>
                  <a:tailEnd/>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2159" dirty="0"/>
                </a:p>
              </p:txBody>
            </p:sp>
            <p:sp>
              <p:nvSpPr>
                <p:cNvPr id="111" name="Oval 34">
                  <a:extLst>
                    <a:ext uri="{FF2B5EF4-FFF2-40B4-BE49-F238E27FC236}">
                      <a16:creationId xmlns:a16="http://schemas.microsoft.com/office/drawing/2014/main" id="{7A55009C-E361-DD47-8C8A-459E31F28B4E}"/>
                    </a:ext>
                  </a:extLst>
                </p:cNvPr>
                <p:cNvSpPr>
                  <a:spLocks/>
                </p:cNvSpPr>
                <p:nvPr/>
              </p:nvSpPr>
              <p:spPr bwMode="auto">
                <a:xfrm rot="2100231">
                  <a:off x="35664159" y="16733378"/>
                  <a:ext cx="677572" cy="168967"/>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Cy3</a:t>
                  </a:r>
                </a:p>
              </p:txBody>
            </p:sp>
          </p:grpSp>
          <p:sp>
            <p:nvSpPr>
              <p:cNvPr id="86" name="Rectangle 85">
                <a:extLst>
                  <a:ext uri="{FF2B5EF4-FFF2-40B4-BE49-F238E27FC236}">
                    <a16:creationId xmlns:a16="http://schemas.microsoft.com/office/drawing/2014/main" id="{954F7A49-2C86-9B43-B00F-C1F251F1A637}"/>
                  </a:ext>
                </a:extLst>
              </p:cNvPr>
              <p:cNvSpPr/>
              <p:nvPr/>
            </p:nvSpPr>
            <p:spPr>
              <a:xfrm>
                <a:off x="35778586" y="18298613"/>
                <a:ext cx="1746585" cy="510637"/>
              </a:xfrm>
              <a:prstGeom prst="rect">
                <a:avLst/>
              </a:prstGeom>
            </p:spPr>
            <p:txBody>
              <a:bodyPr wrap="none">
                <a:spAutoFit/>
              </a:bodyPr>
              <a:lstStyle/>
              <a:p>
                <a:r>
                  <a:rPr lang="en-US" sz="1968" dirty="0">
                    <a:solidFill>
                      <a:srgbClr val="008000"/>
                    </a:solidFill>
                    <a:latin typeface="Arial" panose="020B0604020202020204" pitchFamily="34" charset="0"/>
                    <a:cs typeface="Arial" panose="020B0604020202020204" pitchFamily="34" charset="0"/>
                  </a:rPr>
                  <a:t>5`-p</a:t>
                </a:r>
                <a:r>
                  <a:rPr lang="en-US" sz="1968" dirty="0">
                    <a:solidFill>
                      <a:srgbClr val="0000FF"/>
                    </a:solidFill>
                    <a:latin typeface="Arial" panose="020B0604020202020204" pitchFamily="34" charset="0"/>
                    <a:cs typeface="Arial" panose="020B0604020202020204" pitchFamily="34" charset="0"/>
                  </a:rPr>
                  <a:t>(dT)</a:t>
                </a:r>
                <a:r>
                  <a:rPr lang="en-US" sz="1968" baseline="-25000" dirty="0">
                    <a:solidFill>
                      <a:srgbClr val="0000FF"/>
                    </a:solidFill>
                    <a:latin typeface="Arial" panose="020B0604020202020204" pitchFamily="34" charset="0"/>
                    <a:cs typeface="Arial" panose="020B0604020202020204" pitchFamily="34" charset="0"/>
                  </a:rPr>
                  <a:t>14</a:t>
                </a:r>
                <a:r>
                  <a:rPr lang="en-US" sz="1968" dirty="0">
                    <a:solidFill>
                      <a:srgbClr val="0000FF"/>
                    </a:solidFill>
                    <a:latin typeface="Arial" panose="020B0604020202020204" pitchFamily="34" charset="0"/>
                    <a:cs typeface="Arial" panose="020B0604020202020204" pitchFamily="34" charset="0"/>
                  </a:rPr>
                  <a:t> </a:t>
                </a:r>
                <a:endParaRPr lang="en-US" sz="1968" dirty="0">
                  <a:latin typeface="Arial" panose="020B0604020202020204" pitchFamily="34" charset="0"/>
                  <a:cs typeface="Arial" panose="020B0604020202020204" pitchFamily="34" charset="0"/>
                </a:endParaRPr>
              </a:p>
            </p:txBody>
          </p:sp>
          <p:sp>
            <p:nvSpPr>
              <p:cNvPr id="87" name="Line 13">
                <a:extLst>
                  <a:ext uri="{FF2B5EF4-FFF2-40B4-BE49-F238E27FC236}">
                    <a16:creationId xmlns:a16="http://schemas.microsoft.com/office/drawing/2014/main" id="{374764DD-12A3-854E-A141-ACCDADF2A2E1}"/>
                  </a:ext>
                </a:extLst>
              </p:cNvPr>
              <p:cNvSpPr>
                <a:spLocks noChangeShapeType="1"/>
              </p:cNvSpPr>
              <p:nvPr/>
            </p:nvSpPr>
            <p:spPr bwMode="auto">
              <a:xfrm>
                <a:off x="36340229" y="18067821"/>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88" name="Line 13">
                <a:extLst>
                  <a:ext uri="{FF2B5EF4-FFF2-40B4-BE49-F238E27FC236}">
                    <a16:creationId xmlns:a16="http://schemas.microsoft.com/office/drawing/2014/main" id="{91F76600-B261-C548-8C65-8842501A467D}"/>
                  </a:ext>
                </a:extLst>
              </p:cNvPr>
              <p:cNvSpPr>
                <a:spLocks noChangeShapeType="1"/>
              </p:cNvSpPr>
              <p:nvPr/>
            </p:nvSpPr>
            <p:spPr bwMode="auto">
              <a:xfrm>
                <a:off x="36340229" y="17963047"/>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89" name="Line 13">
                <a:extLst>
                  <a:ext uri="{FF2B5EF4-FFF2-40B4-BE49-F238E27FC236}">
                    <a16:creationId xmlns:a16="http://schemas.microsoft.com/office/drawing/2014/main" id="{FD280962-E728-7646-83F7-D5DBE112618D}"/>
                  </a:ext>
                </a:extLst>
              </p:cNvPr>
              <p:cNvSpPr>
                <a:spLocks noChangeShapeType="1"/>
              </p:cNvSpPr>
              <p:nvPr/>
            </p:nvSpPr>
            <p:spPr bwMode="auto">
              <a:xfrm>
                <a:off x="36331198" y="17863658"/>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90" name="Line 13">
                <a:extLst>
                  <a:ext uri="{FF2B5EF4-FFF2-40B4-BE49-F238E27FC236}">
                    <a16:creationId xmlns:a16="http://schemas.microsoft.com/office/drawing/2014/main" id="{435519ED-BACB-6844-819C-54E29E546448}"/>
                  </a:ext>
                </a:extLst>
              </p:cNvPr>
              <p:cNvSpPr>
                <a:spLocks noChangeShapeType="1"/>
              </p:cNvSpPr>
              <p:nvPr/>
            </p:nvSpPr>
            <p:spPr bwMode="auto">
              <a:xfrm>
                <a:off x="36506806" y="18165452"/>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91" name="Line 13">
                <a:extLst>
                  <a:ext uri="{FF2B5EF4-FFF2-40B4-BE49-F238E27FC236}">
                    <a16:creationId xmlns:a16="http://schemas.microsoft.com/office/drawing/2014/main" id="{38FEDF89-D30D-294F-8419-47B1F69C3426}"/>
                  </a:ext>
                </a:extLst>
              </p:cNvPr>
              <p:cNvSpPr>
                <a:spLocks noChangeShapeType="1"/>
              </p:cNvSpPr>
              <p:nvPr/>
            </p:nvSpPr>
            <p:spPr bwMode="auto">
              <a:xfrm>
                <a:off x="36523253" y="18072324"/>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92" name="Line 13">
                <a:extLst>
                  <a:ext uri="{FF2B5EF4-FFF2-40B4-BE49-F238E27FC236}">
                    <a16:creationId xmlns:a16="http://schemas.microsoft.com/office/drawing/2014/main" id="{7356B9C4-EBE6-184D-91DD-954ECEFF3E67}"/>
                  </a:ext>
                </a:extLst>
              </p:cNvPr>
              <p:cNvSpPr>
                <a:spLocks noChangeShapeType="1"/>
              </p:cNvSpPr>
              <p:nvPr/>
            </p:nvSpPr>
            <p:spPr bwMode="auto">
              <a:xfrm>
                <a:off x="36513561" y="17963047"/>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93" name="Line 13">
                <a:extLst>
                  <a:ext uri="{FF2B5EF4-FFF2-40B4-BE49-F238E27FC236}">
                    <a16:creationId xmlns:a16="http://schemas.microsoft.com/office/drawing/2014/main" id="{F0E851F4-75FB-1C47-B34F-22F8728A42AA}"/>
                  </a:ext>
                </a:extLst>
              </p:cNvPr>
              <p:cNvSpPr>
                <a:spLocks noChangeShapeType="1"/>
              </p:cNvSpPr>
              <p:nvPr/>
            </p:nvSpPr>
            <p:spPr bwMode="auto">
              <a:xfrm>
                <a:off x="36513561" y="17863658"/>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grpSp>
        <p:sp>
          <p:nvSpPr>
            <p:cNvPr id="79" name="TextBox 78">
              <a:extLst>
                <a:ext uri="{FF2B5EF4-FFF2-40B4-BE49-F238E27FC236}">
                  <a16:creationId xmlns:a16="http://schemas.microsoft.com/office/drawing/2014/main" id="{7B4B5130-4BFC-3A46-965C-53488D9242D0}"/>
                </a:ext>
              </a:extLst>
            </p:cNvPr>
            <p:cNvSpPr txBox="1"/>
            <p:nvPr/>
          </p:nvSpPr>
          <p:spPr>
            <a:xfrm>
              <a:off x="3699283" y="5086363"/>
              <a:ext cx="686406" cy="338554"/>
            </a:xfrm>
            <a:prstGeom prst="rect">
              <a:avLst/>
            </a:prstGeom>
            <a:noFill/>
          </p:spPr>
          <p:txBody>
            <a:bodyPr wrap="none" rtlCol="0">
              <a:spAutoFit/>
            </a:bodyPr>
            <a:lstStyle/>
            <a:p>
              <a:r>
                <a:rPr lang="en-US" sz="1600" dirty="0"/>
                <a:t>S19S5</a:t>
              </a:r>
            </a:p>
          </p:txBody>
        </p:sp>
      </p:grpSp>
      <p:grpSp>
        <p:nvGrpSpPr>
          <p:cNvPr id="112" name="Group 111">
            <a:extLst>
              <a:ext uri="{FF2B5EF4-FFF2-40B4-BE49-F238E27FC236}">
                <a16:creationId xmlns:a16="http://schemas.microsoft.com/office/drawing/2014/main" id="{9AAB5481-7A59-C14C-9566-4F8AE54FC938}"/>
              </a:ext>
            </a:extLst>
          </p:cNvPr>
          <p:cNvGrpSpPr/>
          <p:nvPr/>
        </p:nvGrpSpPr>
        <p:grpSpPr>
          <a:xfrm>
            <a:off x="705137" y="1454842"/>
            <a:ext cx="1351652" cy="2048767"/>
            <a:chOff x="1673760" y="979225"/>
            <a:chExt cx="1351652" cy="2048767"/>
          </a:xfrm>
        </p:grpSpPr>
        <p:sp>
          <p:nvSpPr>
            <p:cNvPr id="113" name="TextBox 112">
              <a:extLst>
                <a:ext uri="{FF2B5EF4-FFF2-40B4-BE49-F238E27FC236}">
                  <a16:creationId xmlns:a16="http://schemas.microsoft.com/office/drawing/2014/main" id="{1F71679A-298B-A141-9363-E353DF101A2D}"/>
                </a:ext>
              </a:extLst>
            </p:cNvPr>
            <p:cNvSpPr txBox="1"/>
            <p:nvPr/>
          </p:nvSpPr>
          <p:spPr>
            <a:xfrm>
              <a:off x="1876722" y="2689438"/>
              <a:ext cx="582211" cy="338554"/>
            </a:xfrm>
            <a:prstGeom prst="rect">
              <a:avLst/>
            </a:prstGeom>
            <a:noFill/>
          </p:spPr>
          <p:txBody>
            <a:bodyPr wrap="none" rtlCol="0">
              <a:spAutoFit/>
            </a:bodyPr>
            <a:lstStyle/>
            <a:p>
              <a:r>
                <a:rPr lang="en-US" sz="1600" dirty="0"/>
                <a:t>S1S2</a:t>
              </a:r>
            </a:p>
          </p:txBody>
        </p:sp>
        <p:grpSp>
          <p:nvGrpSpPr>
            <p:cNvPr id="114" name="Group 113">
              <a:extLst>
                <a:ext uri="{FF2B5EF4-FFF2-40B4-BE49-F238E27FC236}">
                  <a16:creationId xmlns:a16="http://schemas.microsoft.com/office/drawing/2014/main" id="{42116F1D-8540-234E-A6D2-750E38CAB9F9}"/>
                </a:ext>
              </a:extLst>
            </p:cNvPr>
            <p:cNvGrpSpPr/>
            <p:nvPr/>
          </p:nvGrpSpPr>
          <p:grpSpPr>
            <a:xfrm>
              <a:off x="1673760" y="979225"/>
              <a:ext cx="1351652" cy="1767681"/>
              <a:chOff x="4269364" y="2175404"/>
              <a:chExt cx="1922975" cy="2514854"/>
            </a:xfrm>
          </p:grpSpPr>
          <p:sp>
            <p:nvSpPr>
              <p:cNvPr id="115" name="Rectangle 114">
                <a:extLst>
                  <a:ext uri="{FF2B5EF4-FFF2-40B4-BE49-F238E27FC236}">
                    <a16:creationId xmlns:a16="http://schemas.microsoft.com/office/drawing/2014/main" id="{461AFECF-DE11-A747-A0BF-12F141200DE3}"/>
                  </a:ext>
                </a:extLst>
              </p:cNvPr>
              <p:cNvSpPr/>
              <p:nvPr/>
            </p:nvSpPr>
            <p:spPr>
              <a:xfrm>
                <a:off x="4269364" y="4128051"/>
                <a:ext cx="1922975" cy="562207"/>
              </a:xfrm>
              <a:prstGeom prst="rect">
                <a:avLst/>
              </a:prstGeom>
            </p:spPr>
            <p:txBody>
              <a:bodyPr wrap="none">
                <a:spAutoFit/>
              </a:bodyPr>
              <a:lstStyle/>
              <a:p>
                <a:r>
                  <a:rPr lang="en-US" sz="1968" dirty="0">
                    <a:solidFill>
                      <a:srgbClr val="008000"/>
                    </a:solidFill>
                    <a:latin typeface="Arial" panose="020B0604020202020204" pitchFamily="34" charset="0"/>
                    <a:cs typeface="Arial" panose="020B0604020202020204" pitchFamily="34" charset="0"/>
                  </a:rPr>
                  <a:t>3`-p</a:t>
                </a:r>
                <a:r>
                  <a:rPr lang="en-US" sz="1968" dirty="0">
                    <a:solidFill>
                      <a:srgbClr val="0000FF"/>
                    </a:solidFill>
                    <a:latin typeface="Arial" panose="020B0604020202020204" pitchFamily="34" charset="0"/>
                    <a:cs typeface="Arial" panose="020B0604020202020204" pitchFamily="34" charset="0"/>
                  </a:rPr>
                  <a:t>(dT)</a:t>
                </a:r>
                <a:r>
                  <a:rPr lang="en-US" sz="1968" baseline="-25000" dirty="0">
                    <a:solidFill>
                      <a:srgbClr val="0000FF"/>
                    </a:solidFill>
                    <a:latin typeface="Arial" panose="020B0604020202020204" pitchFamily="34" charset="0"/>
                    <a:cs typeface="Arial" panose="020B0604020202020204" pitchFamily="34" charset="0"/>
                  </a:rPr>
                  <a:t>15</a:t>
                </a:r>
                <a:r>
                  <a:rPr lang="en-US" sz="1968" dirty="0">
                    <a:solidFill>
                      <a:srgbClr val="0000FF"/>
                    </a:solidFill>
                    <a:latin typeface="Arial" panose="020B0604020202020204" pitchFamily="34" charset="0"/>
                    <a:cs typeface="Arial" panose="020B0604020202020204" pitchFamily="34" charset="0"/>
                  </a:rPr>
                  <a:t> </a:t>
                </a:r>
                <a:endParaRPr lang="en-US" sz="1968" dirty="0">
                  <a:latin typeface="Arial" panose="020B0604020202020204" pitchFamily="34" charset="0"/>
                  <a:cs typeface="Arial" panose="020B0604020202020204" pitchFamily="34" charset="0"/>
                </a:endParaRPr>
              </a:p>
            </p:txBody>
          </p:sp>
          <p:grpSp>
            <p:nvGrpSpPr>
              <p:cNvPr id="116" name="Group 115">
                <a:extLst>
                  <a:ext uri="{FF2B5EF4-FFF2-40B4-BE49-F238E27FC236}">
                    <a16:creationId xmlns:a16="http://schemas.microsoft.com/office/drawing/2014/main" id="{0A009AA8-4E92-454D-A8EC-6949D6D7D70F}"/>
                  </a:ext>
                </a:extLst>
              </p:cNvPr>
              <p:cNvGrpSpPr/>
              <p:nvPr/>
            </p:nvGrpSpPr>
            <p:grpSpPr>
              <a:xfrm>
                <a:off x="4453370" y="2175404"/>
                <a:ext cx="1296158" cy="1962624"/>
                <a:chOff x="4453370" y="2175404"/>
                <a:chExt cx="1296158" cy="1962624"/>
              </a:xfrm>
            </p:grpSpPr>
            <p:sp>
              <p:nvSpPr>
                <p:cNvPr id="117" name="Line 1">
                  <a:extLst>
                    <a:ext uri="{FF2B5EF4-FFF2-40B4-BE49-F238E27FC236}">
                      <a16:creationId xmlns:a16="http://schemas.microsoft.com/office/drawing/2014/main" id="{C63A47C7-F465-4D44-A356-3EB5A0986E0D}"/>
                    </a:ext>
                  </a:extLst>
                </p:cNvPr>
                <p:cNvSpPr>
                  <a:spLocks noChangeShapeType="1"/>
                </p:cNvSpPr>
                <p:nvPr/>
              </p:nvSpPr>
              <p:spPr bwMode="auto">
                <a:xfrm flipH="1">
                  <a:off x="4883346" y="3588656"/>
                  <a:ext cx="4382" cy="54253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18" name="Line 5">
                  <a:extLst>
                    <a:ext uri="{FF2B5EF4-FFF2-40B4-BE49-F238E27FC236}">
                      <a16:creationId xmlns:a16="http://schemas.microsoft.com/office/drawing/2014/main" id="{CEB7598A-6E13-5145-BA0C-A614E8A784D3}"/>
                    </a:ext>
                  </a:extLst>
                </p:cNvPr>
                <p:cNvSpPr>
                  <a:spLocks noChangeShapeType="1"/>
                </p:cNvSpPr>
                <p:nvPr/>
              </p:nvSpPr>
              <p:spPr bwMode="auto">
                <a:xfrm flipH="1">
                  <a:off x="5263045" y="3589531"/>
                  <a:ext cx="15841" cy="54849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649" dirty="0"/>
                </a:p>
              </p:txBody>
            </p:sp>
            <p:sp>
              <p:nvSpPr>
                <p:cNvPr id="119" name="Oval 118">
                  <a:extLst>
                    <a:ext uri="{FF2B5EF4-FFF2-40B4-BE49-F238E27FC236}">
                      <a16:creationId xmlns:a16="http://schemas.microsoft.com/office/drawing/2014/main" id="{42C2834A-7ACF-F14E-8B9C-20EE8A3E5AA8}"/>
                    </a:ext>
                  </a:extLst>
                </p:cNvPr>
                <p:cNvSpPr>
                  <a:spLocks/>
                </p:cNvSpPr>
                <p:nvPr/>
              </p:nvSpPr>
              <p:spPr bwMode="auto">
                <a:xfrm rot="3064741">
                  <a:off x="4409805" y="3229868"/>
                  <a:ext cx="559876" cy="247513"/>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Cy5</a:t>
                  </a:r>
                </a:p>
              </p:txBody>
            </p:sp>
            <p:sp>
              <p:nvSpPr>
                <p:cNvPr id="120" name="Line 13">
                  <a:extLst>
                    <a:ext uri="{FF2B5EF4-FFF2-40B4-BE49-F238E27FC236}">
                      <a16:creationId xmlns:a16="http://schemas.microsoft.com/office/drawing/2014/main" id="{781B631F-F116-794A-B701-E256AACC412C}"/>
                    </a:ext>
                  </a:extLst>
                </p:cNvPr>
                <p:cNvSpPr>
                  <a:spLocks noChangeShapeType="1"/>
                </p:cNvSpPr>
                <p:nvPr/>
              </p:nvSpPr>
              <p:spPr bwMode="auto">
                <a:xfrm>
                  <a:off x="4877785" y="3981443"/>
                  <a:ext cx="170249"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21" name="Rectangle 38">
                  <a:extLst>
                    <a:ext uri="{FF2B5EF4-FFF2-40B4-BE49-F238E27FC236}">
                      <a16:creationId xmlns:a16="http://schemas.microsoft.com/office/drawing/2014/main" id="{1661822E-6090-7743-B5CD-3588220249A4}"/>
                    </a:ext>
                  </a:extLst>
                </p:cNvPr>
                <p:cNvSpPr>
                  <a:spLocks/>
                </p:cNvSpPr>
                <p:nvPr/>
              </p:nvSpPr>
              <p:spPr bwMode="auto">
                <a:xfrm>
                  <a:off x="4829635" y="2289582"/>
                  <a:ext cx="342878" cy="184341"/>
                </a:xfrm>
                <a:prstGeom prst="rect">
                  <a:avLst/>
                </a:prstGeom>
                <a:noFill/>
                <a:ln>
                  <a:noFill/>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 uri="{91240B29-F687-4f45-9708-019B960494DF}">
                    <a14:hiddenLine xmlns:mc="http://schemas.openxmlformats.org/markup-compatibility/2006" xmlns:mv="urn:schemas-microsoft-com:mac:vml" xmlns="" xmlns:a14="http://schemas.microsoft.com/office/drawing/2010/main" w="12700">
                      <a:solidFill>
                        <a:srgbClr val="000000"/>
                      </a:solidFill>
                      <a:miter lim="800000"/>
                      <a:headEnd/>
                      <a:tailEnd/>
                    </a14:hiddenLine>
                  </a:ext>
                </a:extLst>
              </p:spPr>
              <p:txBody>
                <a:bodyPr lIns="0" tIns="0" rIns="0" bIns="0" anchor="ct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r>
                    <a:rPr lang="en-US" altLang="en-US" sz="1406" dirty="0">
                      <a:solidFill>
                        <a:schemeClr val="tx1"/>
                      </a:solidFill>
                      <a:cs typeface="Gill Sans" charset="0"/>
                    </a:rPr>
                    <a:t>3`</a:t>
                  </a:r>
                </a:p>
              </p:txBody>
            </p:sp>
            <p:sp>
              <p:nvSpPr>
                <p:cNvPr id="122" name="Freeform 121">
                  <a:extLst>
                    <a:ext uri="{FF2B5EF4-FFF2-40B4-BE49-F238E27FC236}">
                      <a16:creationId xmlns:a16="http://schemas.microsoft.com/office/drawing/2014/main" id="{C4B3A580-3A79-204A-A50C-5F4CFD8AD1C4}"/>
                    </a:ext>
                  </a:extLst>
                </p:cNvPr>
                <p:cNvSpPr/>
                <p:nvPr/>
              </p:nvSpPr>
              <p:spPr>
                <a:xfrm>
                  <a:off x="4930988" y="2688229"/>
                  <a:ext cx="670719" cy="905331"/>
                </a:xfrm>
                <a:custGeom>
                  <a:avLst/>
                  <a:gdLst>
                    <a:gd name="connsiteX0" fmla="*/ 447472 w 867254"/>
                    <a:gd name="connsiteY0" fmla="*/ 1478604 h 1478604"/>
                    <a:gd name="connsiteX1" fmla="*/ 321013 w 867254"/>
                    <a:gd name="connsiteY1" fmla="*/ 865762 h 1478604"/>
                    <a:gd name="connsiteX2" fmla="*/ 865762 w 867254"/>
                    <a:gd name="connsiteY2" fmla="*/ 612843 h 1478604"/>
                    <a:gd name="connsiteX3" fmla="*/ 466928 w 867254"/>
                    <a:gd name="connsiteY3" fmla="*/ 165370 h 1478604"/>
                    <a:gd name="connsiteX4" fmla="*/ 0 w 867254"/>
                    <a:gd name="connsiteY4" fmla="*/ 0 h 1478604"/>
                    <a:gd name="connsiteX5" fmla="*/ 0 w 867254"/>
                    <a:gd name="connsiteY5" fmla="*/ 0 h 147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254" h="1478604">
                      <a:moveTo>
                        <a:pt x="447472" y="1478604"/>
                      </a:moveTo>
                      <a:cubicBezTo>
                        <a:pt x="349385" y="1244329"/>
                        <a:pt x="251298" y="1010055"/>
                        <a:pt x="321013" y="865762"/>
                      </a:cubicBezTo>
                      <a:cubicBezTo>
                        <a:pt x="390728" y="721469"/>
                        <a:pt x="841443" y="729575"/>
                        <a:pt x="865762" y="612843"/>
                      </a:cubicBezTo>
                      <a:cubicBezTo>
                        <a:pt x="890081" y="496111"/>
                        <a:pt x="611222" y="267510"/>
                        <a:pt x="466928" y="165370"/>
                      </a:cubicBezTo>
                      <a:cubicBezTo>
                        <a:pt x="322634" y="63230"/>
                        <a:pt x="0" y="0"/>
                        <a:pt x="0" y="0"/>
                      </a:cubicBez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9" dirty="0"/>
                </a:p>
              </p:txBody>
            </p:sp>
            <p:sp>
              <p:nvSpPr>
                <p:cNvPr id="123" name="Line 28">
                  <a:extLst>
                    <a:ext uri="{FF2B5EF4-FFF2-40B4-BE49-F238E27FC236}">
                      <a16:creationId xmlns:a16="http://schemas.microsoft.com/office/drawing/2014/main" id="{22731458-16BE-B649-8505-E0BC069DAF67}"/>
                    </a:ext>
                  </a:extLst>
                </p:cNvPr>
                <p:cNvSpPr>
                  <a:spLocks noChangeShapeType="1"/>
                </p:cNvSpPr>
                <p:nvPr/>
              </p:nvSpPr>
              <p:spPr bwMode="auto">
                <a:xfrm>
                  <a:off x="5119226" y="3529628"/>
                  <a:ext cx="157456" cy="55073"/>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24" name="Line 28">
                  <a:extLst>
                    <a:ext uri="{FF2B5EF4-FFF2-40B4-BE49-F238E27FC236}">
                      <a16:creationId xmlns:a16="http://schemas.microsoft.com/office/drawing/2014/main" id="{214F673E-ABB1-AB49-BDD6-EBB88B913BD1}"/>
                    </a:ext>
                  </a:extLst>
                </p:cNvPr>
                <p:cNvSpPr>
                  <a:spLocks noChangeShapeType="1"/>
                </p:cNvSpPr>
                <p:nvPr/>
              </p:nvSpPr>
              <p:spPr bwMode="auto">
                <a:xfrm flipH="1">
                  <a:off x="5213130" y="3373528"/>
                  <a:ext cx="114937" cy="10132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25" name="Line 28">
                  <a:extLst>
                    <a:ext uri="{FF2B5EF4-FFF2-40B4-BE49-F238E27FC236}">
                      <a16:creationId xmlns:a16="http://schemas.microsoft.com/office/drawing/2014/main" id="{07AE440E-9CAA-1A48-BDF3-4B706EE08784}"/>
                    </a:ext>
                  </a:extLst>
                </p:cNvPr>
                <p:cNvSpPr>
                  <a:spLocks noChangeShapeType="1"/>
                </p:cNvSpPr>
                <p:nvPr/>
              </p:nvSpPr>
              <p:spPr bwMode="auto">
                <a:xfrm>
                  <a:off x="5048034" y="3228628"/>
                  <a:ext cx="124483" cy="95273"/>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26" name="Line 28">
                  <a:extLst>
                    <a:ext uri="{FF2B5EF4-FFF2-40B4-BE49-F238E27FC236}">
                      <a16:creationId xmlns:a16="http://schemas.microsoft.com/office/drawing/2014/main" id="{FAF20D97-75E8-5A42-A886-0C58D67FB16D}"/>
                    </a:ext>
                  </a:extLst>
                </p:cNvPr>
                <p:cNvSpPr>
                  <a:spLocks noChangeShapeType="1"/>
                </p:cNvSpPr>
                <p:nvPr/>
              </p:nvSpPr>
              <p:spPr bwMode="auto">
                <a:xfrm flipH="1" flipV="1">
                  <a:off x="5192515" y="3197615"/>
                  <a:ext cx="148827" cy="57645"/>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27" name="Line 28">
                  <a:extLst>
                    <a:ext uri="{FF2B5EF4-FFF2-40B4-BE49-F238E27FC236}">
                      <a16:creationId xmlns:a16="http://schemas.microsoft.com/office/drawing/2014/main" id="{162C23F0-B713-EB4B-A5EA-2E18DDE10F04}"/>
                    </a:ext>
                  </a:extLst>
                </p:cNvPr>
                <p:cNvSpPr>
                  <a:spLocks noChangeShapeType="1"/>
                </p:cNvSpPr>
                <p:nvPr/>
              </p:nvSpPr>
              <p:spPr bwMode="auto">
                <a:xfrm>
                  <a:off x="5276682" y="3020879"/>
                  <a:ext cx="18191" cy="13496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28" name="Line 28">
                  <a:extLst>
                    <a:ext uri="{FF2B5EF4-FFF2-40B4-BE49-F238E27FC236}">
                      <a16:creationId xmlns:a16="http://schemas.microsoft.com/office/drawing/2014/main" id="{FA9206E9-936E-214C-85B3-0F32CCEB1F29}"/>
                    </a:ext>
                  </a:extLst>
                </p:cNvPr>
                <p:cNvSpPr>
                  <a:spLocks noChangeShapeType="1"/>
                </p:cNvSpPr>
                <p:nvPr/>
              </p:nvSpPr>
              <p:spPr bwMode="auto">
                <a:xfrm flipH="1" flipV="1">
                  <a:off x="5412759" y="3133123"/>
                  <a:ext cx="150882" cy="73283"/>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29" name="Line 28">
                  <a:extLst>
                    <a:ext uri="{FF2B5EF4-FFF2-40B4-BE49-F238E27FC236}">
                      <a16:creationId xmlns:a16="http://schemas.microsoft.com/office/drawing/2014/main" id="{4CE57CC1-C1B7-BD4A-876A-0FB05AD8BBC6}"/>
                    </a:ext>
                  </a:extLst>
                </p:cNvPr>
                <p:cNvSpPr>
                  <a:spLocks noChangeShapeType="1"/>
                </p:cNvSpPr>
                <p:nvPr/>
              </p:nvSpPr>
              <p:spPr bwMode="auto">
                <a:xfrm flipH="1">
                  <a:off x="5591098" y="2967215"/>
                  <a:ext cx="158430" cy="8042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30" name="Line 28">
                  <a:extLst>
                    <a:ext uri="{FF2B5EF4-FFF2-40B4-BE49-F238E27FC236}">
                      <a16:creationId xmlns:a16="http://schemas.microsoft.com/office/drawing/2014/main" id="{40C36940-26D6-F447-96B4-8229DDA29A7C}"/>
                    </a:ext>
                  </a:extLst>
                </p:cNvPr>
                <p:cNvSpPr>
                  <a:spLocks noChangeShapeType="1"/>
                </p:cNvSpPr>
                <p:nvPr/>
              </p:nvSpPr>
              <p:spPr bwMode="auto">
                <a:xfrm flipH="1">
                  <a:off x="5574814" y="2901547"/>
                  <a:ext cx="82824" cy="89878"/>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31" name="Line 28">
                  <a:extLst>
                    <a:ext uri="{FF2B5EF4-FFF2-40B4-BE49-F238E27FC236}">
                      <a16:creationId xmlns:a16="http://schemas.microsoft.com/office/drawing/2014/main" id="{935C06F3-EAB4-3744-8176-099D4D4E67B2}"/>
                    </a:ext>
                  </a:extLst>
                </p:cNvPr>
                <p:cNvSpPr>
                  <a:spLocks noChangeShapeType="1"/>
                </p:cNvSpPr>
                <p:nvPr/>
              </p:nvSpPr>
              <p:spPr bwMode="auto">
                <a:xfrm flipV="1">
                  <a:off x="5271537" y="2866673"/>
                  <a:ext cx="143965" cy="5167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32" name="Line 28">
                  <a:extLst>
                    <a:ext uri="{FF2B5EF4-FFF2-40B4-BE49-F238E27FC236}">
                      <a16:creationId xmlns:a16="http://schemas.microsoft.com/office/drawing/2014/main" id="{CCCAB91A-E213-4946-92F7-C203AF6853EC}"/>
                    </a:ext>
                  </a:extLst>
                </p:cNvPr>
                <p:cNvSpPr>
                  <a:spLocks noChangeShapeType="1"/>
                </p:cNvSpPr>
                <p:nvPr/>
              </p:nvSpPr>
              <p:spPr bwMode="auto">
                <a:xfrm>
                  <a:off x="5241377" y="2664404"/>
                  <a:ext cx="54364" cy="136858"/>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33" name="Line 28">
                  <a:extLst>
                    <a:ext uri="{FF2B5EF4-FFF2-40B4-BE49-F238E27FC236}">
                      <a16:creationId xmlns:a16="http://schemas.microsoft.com/office/drawing/2014/main" id="{62B3078F-0AEB-3645-A78B-FDBE44E89B8D}"/>
                    </a:ext>
                  </a:extLst>
                </p:cNvPr>
                <p:cNvSpPr>
                  <a:spLocks noChangeShapeType="1"/>
                </p:cNvSpPr>
                <p:nvPr/>
              </p:nvSpPr>
              <p:spPr bwMode="auto">
                <a:xfrm flipH="1">
                  <a:off x="4970082" y="2717475"/>
                  <a:ext cx="109566" cy="5230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34" name="Line 28">
                  <a:extLst>
                    <a:ext uri="{FF2B5EF4-FFF2-40B4-BE49-F238E27FC236}">
                      <a16:creationId xmlns:a16="http://schemas.microsoft.com/office/drawing/2014/main" id="{4F01BEDD-D835-0448-97B1-21020EE6E333}"/>
                    </a:ext>
                  </a:extLst>
                </p:cNvPr>
                <p:cNvSpPr>
                  <a:spLocks noChangeShapeType="1"/>
                </p:cNvSpPr>
                <p:nvPr/>
              </p:nvSpPr>
              <p:spPr bwMode="auto">
                <a:xfrm flipH="1" flipV="1">
                  <a:off x="4883348" y="2578330"/>
                  <a:ext cx="79670" cy="11732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35" name="Line 28">
                  <a:extLst>
                    <a:ext uri="{FF2B5EF4-FFF2-40B4-BE49-F238E27FC236}">
                      <a16:creationId xmlns:a16="http://schemas.microsoft.com/office/drawing/2014/main" id="{076194C8-6E02-C14F-878E-040861719C9E}"/>
                    </a:ext>
                  </a:extLst>
                </p:cNvPr>
                <p:cNvSpPr>
                  <a:spLocks noChangeShapeType="1"/>
                </p:cNvSpPr>
                <p:nvPr/>
              </p:nvSpPr>
              <p:spPr bwMode="auto">
                <a:xfrm>
                  <a:off x="5128058" y="2653819"/>
                  <a:ext cx="66337" cy="8702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36" name="Line 28">
                  <a:extLst>
                    <a:ext uri="{FF2B5EF4-FFF2-40B4-BE49-F238E27FC236}">
                      <a16:creationId xmlns:a16="http://schemas.microsoft.com/office/drawing/2014/main" id="{1DD45545-D0DF-0141-B27A-B61918A41E51}"/>
                    </a:ext>
                  </a:extLst>
                </p:cNvPr>
                <p:cNvSpPr>
                  <a:spLocks noChangeShapeType="1"/>
                </p:cNvSpPr>
                <p:nvPr/>
              </p:nvSpPr>
              <p:spPr bwMode="auto">
                <a:xfrm flipH="1" flipV="1">
                  <a:off x="5524250" y="3112762"/>
                  <a:ext cx="148876" cy="4175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37" name="Line 28">
                  <a:extLst>
                    <a:ext uri="{FF2B5EF4-FFF2-40B4-BE49-F238E27FC236}">
                      <a16:creationId xmlns:a16="http://schemas.microsoft.com/office/drawing/2014/main" id="{824C0828-BEF9-D141-8313-00DDE2A544CD}"/>
                    </a:ext>
                  </a:extLst>
                </p:cNvPr>
                <p:cNvSpPr>
                  <a:spLocks noChangeShapeType="1"/>
                </p:cNvSpPr>
                <p:nvPr/>
              </p:nvSpPr>
              <p:spPr bwMode="auto">
                <a:xfrm>
                  <a:off x="5496547" y="2802246"/>
                  <a:ext cx="27991" cy="15006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38" name="Freeform 35">
                  <a:extLst>
                    <a:ext uri="{FF2B5EF4-FFF2-40B4-BE49-F238E27FC236}">
                      <a16:creationId xmlns:a16="http://schemas.microsoft.com/office/drawing/2014/main" id="{F879426D-D619-774C-86D8-194C4BE4183B}"/>
                    </a:ext>
                  </a:extLst>
                </p:cNvPr>
                <p:cNvSpPr>
                  <a:spLocks/>
                </p:cNvSpPr>
                <p:nvPr/>
              </p:nvSpPr>
              <p:spPr bwMode="auto">
                <a:xfrm>
                  <a:off x="4769715" y="2643611"/>
                  <a:ext cx="168170" cy="77529"/>
                </a:xfrm>
                <a:custGeom>
                  <a:avLst/>
                  <a:gdLst>
                    <a:gd name="T0" fmla="*/ 0 w 21600"/>
                    <a:gd name="T1" fmla="*/ 77360 h 19081"/>
                    <a:gd name="T2" fmla="*/ 64848 w 21600"/>
                    <a:gd name="T3" fmla="*/ 215900 h 19081"/>
                    <a:gd name="T4" fmla="*/ 90791 w 21600"/>
                    <a:gd name="T5" fmla="*/ 2761 h 19081"/>
                    <a:gd name="T6" fmla="*/ 152400 w 21600"/>
                    <a:gd name="T7" fmla="*/ 173277 h 19081"/>
                    <a:gd name="T8" fmla="*/ 0 60000 65536"/>
                    <a:gd name="T9" fmla="*/ 0 60000 65536"/>
                    <a:gd name="T10" fmla="*/ 0 60000 65536"/>
                    <a:gd name="T11" fmla="*/ 0 60000 65536"/>
                    <a:gd name="T12" fmla="*/ 0 w 21600"/>
                    <a:gd name="T13" fmla="*/ 0 h 19081"/>
                    <a:gd name="T14" fmla="*/ 21600 w 21600"/>
                    <a:gd name="T15" fmla="*/ 19081 h 19081"/>
                  </a:gdLst>
                  <a:ahLst/>
                  <a:cxnLst>
                    <a:cxn ang="T8">
                      <a:pos x="T0" y="T1"/>
                    </a:cxn>
                    <a:cxn ang="T9">
                      <a:pos x="T2" y="T3"/>
                    </a:cxn>
                    <a:cxn ang="T10">
                      <a:pos x="T4" y="T5"/>
                    </a:cxn>
                    <a:cxn ang="T11">
                      <a:pos x="T6" y="T7"/>
                    </a:cxn>
                  </a:cxnLst>
                  <a:rect l="T12" t="T13" r="T14" b="T15"/>
                  <a:pathLst>
                    <a:path w="21600" h="19081">
                      <a:moveTo>
                        <a:pt x="0" y="6837"/>
                      </a:moveTo>
                      <a:cubicBezTo>
                        <a:pt x="3729" y="-2133"/>
                        <a:pt x="9191" y="19081"/>
                        <a:pt x="9191" y="19081"/>
                      </a:cubicBezTo>
                      <a:cubicBezTo>
                        <a:pt x="9191" y="19081"/>
                        <a:pt x="12446" y="-2519"/>
                        <a:pt x="12868" y="244"/>
                      </a:cubicBezTo>
                      <a:cubicBezTo>
                        <a:pt x="13290" y="3007"/>
                        <a:pt x="21600" y="15314"/>
                        <a:pt x="21600" y="15314"/>
                      </a:cubicBezTo>
                    </a:path>
                  </a:pathLst>
                </a:custGeom>
                <a:noFill/>
                <a:ln w="38100">
                  <a:solidFill>
                    <a:schemeClr val="accent1"/>
                  </a:solidFill>
                  <a:miter lim="800000"/>
                  <a:headEnd/>
                  <a:tailEnd/>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2159" dirty="0"/>
                </a:p>
              </p:txBody>
            </p:sp>
            <p:sp>
              <p:nvSpPr>
                <p:cNvPr id="139" name="Oval 34">
                  <a:extLst>
                    <a:ext uri="{FF2B5EF4-FFF2-40B4-BE49-F238E27FC236}">
                      <a16:creationId xmlns:a16="http://schemas.microsoft.com/office/drawing/2014/main" id="{00441793-FC9E-9F4B-81C2-98C748A08793}"/>
                    </a:ext>
                  </a:extLst>
                </p:cNvPr>
                <p:cNvSpPr>
                  <a:spLocks/>
                </p:cNvSpPr>
                <p:nvPr/>
              </p:nvSpPr>
              <p:spPr bwMode="auto">
                <a:xfrm rot="2811128">
                  <a:off x="4296779" y="2331995"/>
                  <a:ext cx="560696" cy="247513"/>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Cy3</a:t>
                  </a:r>
                </a:p>
              </p:txBody>
            </p:sp>
            <p:sp>
              <p:nvSpPr>
                <p:cNvPr id="140" name="Line 13">
                  <a:extLst>
                    <a:ext uri="{FF2B5EF4-FFF2-40B4-BE49-F238E27FC236}">
                      <a16:creationId xmlns:a16="http://schemas.microsoft.com/office/drawing/2014/main" id="{487DD6CB-097D-EF44-830C-C71B4CF3755C}"/>
                    </a:ext>
                  </a:extLst>
                </p:cNvPr>
                <p:cNvSpPr>
                  <a:spLocks noChangeShapeType="1"/>
                </p:cNvSpPr>
                <p:nvPr/>
              </p:nvSpPr>
              <p:spPr bwMode="auto">
                <a:xfrm>
                  <a:off x="4887728" y="3873952"/>
                  <a:ext cx="170249"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141" name="Line 13">
                  <a:extLst>
                    <a:ext uri="{FF2B5EF4-FFF2-40B4-BE49-F238E27FC236}">
                      <a16:creationId xmlns:a16="http://schemas.microsoft.com/office/drawing/2014/main" id="{3424D803-46E0-8D4D-B66D-9EBAC9B2347E}"/>
                    </a:ext>
                  </a:extLst>
                </p:cNvPr>
                <p:cNvSpPr>
                  <a:spLocks noChangeShapeType="1"/>
                </p:cNvSpPr>
                <p:nvPr/>
              </p:nvSpPr>
              <p:spPr bwMode="auto">
                <a:xfrm>
                  <a:off x="4887728" y="3758597"/>
                  <a:ext cx="170249"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142" name="Line 13">
                  <a:extLst>
                    <a:ext uri="{FF2B5EF4-FFF2-40B4-BE49-F238E27FC236}">
                      <a16:creationId xmlns:a16="http://schemas.microsoft.com/office/drawing/2014/main" id="{0F3BCF91-C113-9E49-A08C-8EDAEF136C56}"/>
                    </a:ext>
                  </a:extLst>
                </p:cNvPr>
                <p:cNvSpPr>
                  <a:spLocks noChangeShapeType="1"/>
                </p:cNvSpPr>
                <p:nvPr/>
              </p:nvSpPr>
              <p:spPr bwMode="auto">
                <a:xfrm>
                  <a:off x="4877785" y="3649170"/>
                  <a:ext cx="170249"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43" name="Line 13">
                  <a:extLst>
                    <a:ext uri="{FF2B5EF4-FFF2-40B4-BE49-F238E27FC236}">
                      <a16:creationId xmlns:a16="http://schemas.microsoft.com/office/drawing/2014/main" id="{ACFAD5E8-9E23-6D49-B1EA-D506AF751E58}"/>
                    </a:ext>
                  </a:extLst>
                </p:cNvPr>
                <p:cNvSpPr>
                  <a:spLocks noChangeShapeType="1"/>
                </p:cNvSpPr>
                <p:nvPr/>
              </p:nvSpPr>
              <p:spPr bwMode="auto">
                <a:xfrm>
                  <a:off x="5071128" y="3981443"/>
                  <a:ext cx="184480"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144" name="Line 13">
                  <a:extLst>
                    <a:ext uri="{FF2B5EF4-FFF2-40B4-BE49-F238E27FC236}">
                      <a16:creationId xmlns:a16="http://schemas.microsoft.com/office/drawing/2014/main" id="{E16DC5F3-80AD-7F4A-B214-0BC3B99F290C}"/>
                    </a:ext>
                  </a:extLst>
                </p:cNvPr>
                <p:cNvSpPr>
                  <a:spLocks noChangeShapeType="1"/>
                </p:cNvSpPr>
                <p:nvPr/>
              </p:nvSpPr>
              <p:spPr bwMode="auto">
                <a:xfrm>
                  <a:off x="5089236" y="3878910"/>
                  <a:ext cx="184480"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45" name="Line 13">
                  <a:extLst>
                    <a:ext uri="{FF2B5EF4-FFF2-40B4-BE49-F238E27FC236}">
                      <a16:creationId xmlns:a16="http://schemas.microsoft.com/office/drawing/2014/main" id="{3E59C5C2-3EAC-A042-9E4A-674F0613CB70}"/>
                    </a:ext>
                  </a:extLst>
                </p:cNvPr>
                <p:cNvSpPr>
                  <a:spLocks noChangeShapeType="1"/>
                </p:cNvSpPr>
                <p:nvPr/>
              </p:nvSpPr>
              <p:spPr bwMode="auto">
                <a:xfrm>
                  <a:off x="5078565" y="3758597"/>
                  <a:ext cx="184480"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46" name="Line 13">
                  <a:extLst>
                    <a:ext uri="{FF2B5EF4-FFF2-40B4-BE49-F238E27FC236}">
                      <a16:creationId xmlns:a16="http://schemas.microsoft.com/office/drawing/2014/main" id="{B88632B7-63A6-C24A-8EF2-40C6BAC35D64}"/>
                    </a:ext>
                  </a:extLst>
                </p:cNvPr>
                <p:cNvSpPr>
                  <a:spLocks noChangeShapeType="1"/>
                </p:cNvSpPr>
                <p:nvPr/>
              </p:nvSpPr>
              <p:spPr bwMode="auto">
                <a:xfrm>
                  <a:off x="5078565" y="3649170"/>
                  <a:ext cx="184480"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grpSp>
        </p:grpSp>
      </p:grpSp>
      <p:sp>
        <p:nvSpPr>
          <p:cNvPr id="147" name="TextBox 146">
            <a:extLst>
              <a:ext uri="{FF2B5EF4-FFF2-40B4-BE49-F238E27FC236}">
                <a16:creationId xmlns:a16="http://schemas.microsoft.com/office/drawing/2014/main" id="{59A3D61E-4F24-DF4C-B3E7-E0BB5C9918E1}"/>
              </a:ext>
            </a:extLst>
          </p:cNvPr>
          <p:cNvSpPr txBox="1"/>
          <p:nvPr/>
        </p:nvSpPr>
        <p:spPr>
          <a:xfrm>
            <a:off x="731727" y="680158"/>
            <a:ext cx="3280234" cy="646331"/>
          </a:xfrm>
          <a:prstGeom prst="rect">
            <a:avLst/>
          </a:prstGeom>
          <a:noFill/>
        </p:spPr>
        <p:txBody>
          <a:bodyPr wrap="square" rtlCol="0">
            <a:spAutoFit/>
          </a:bodyPr>
          <a:lstStyle/>
          <a:p>
            <a:r>
              <a:rPr lang="en-US" sz="1800" b="1" dirty="0"/>
              <a:t>Single-stranded DNA of Two Different </a:t>
            </a:r>
            <a:r>
              <a:rPr lang="en-US" sz="1800" b="1" dirty="0">
                <a:solidFill>
                  <a:srgbClr val="008000"/>
                </a:solidFill>
              </a:rPr>
              <a:t>Polarities</a:t>
            </a:r>
            <a:r>
              <a:rPr lang="en-US" sz="1800" b="1" dirty="0"/>
              <a:t>: 3` vs 5`</a:t>
            </a:r>
          </a:p>
        </p:txBody>
      </p:sp>
      <p:sp>
        <p:nvSpPr>
          <p:cNvPr id="148" name="TextBox 147">
            <a:extLst>
              <a:ext uri="{FF2B5EF4-FFF2-40B4-BE49-F238E27FC236}">
                <a16:creationId xmlns:a16="http://schemas.microsoft.com/office/drawing/2014/main" id="{C400F378-4F4C-C64F-9CC8-B4DE3BD12F81}"/>
              </a:ext>
            </a:extLst>
          </p:cNvPr>
          <p:cNvSpPr txBox="1"/>
          <p:nvPr/>
        </p:nvSpPr>
        <p:spPr>
          <a:xfrm rot="16200000">
            <a:off x="-1547819" y="3348494"/>
            <a:ext cx="3741969" cy="646331"/>
          </a:xfrm>
          <a:prstGeom prst="rect">
            <a:avLst/>
          </a:prstGeom>
          <a:noFill/>
        </p:spPr>
        <p:txBody>
          <a:bodyPr wrap="square" rtlCol="0">
            <a:spAutoFit/>
          </a:bodyPr>
          <a:lstStyle/>
          <a:p>
            <a:r>
              <a:rPr lang="en-US" sz="1800" b="1" dirty="0"/>
              <a:t>Single-stranded DNA of Two Different </a:t>
            </a:r>
            <a:r>
              <a:rPr lang="en-US" sz="1800" b="1" dirty="0">
                <a:solidFill>
                  <a:srgbClr val="0000FF"/>
                </a:solidFill>
              </a:rPr>
              <a:t>Lengths</a:t>
            </a:r>
            <a:r>
              <a:rPr lang="en-US" sz="1800" b="1" dirty="0"/>
              <a:t>: 14mer vs 15mer</a:t>
            </a:r>
          </a:p>
        </p:txBody>
      </p:sp>
      <p:grpSp>
        <p:nvGrpSpPr>
          <p:cNvPr id="194" name="Group 193">
            <a:extLst>
              <a:ext uri="{FF2B5EF4-FFF2-40B4-BE49-F238E27FC236}">
                <a16:creationId xmlns:a16="http://schemas.microsoft.com/office/drawing/2014/main" id="{21B88C9E-8707-E645-AD86-E083B3A89534}"/>
              </a:ext>
            </a:extLst>
          </p:cNvPr>
          <p:cNvGrpSpPr/>
          <p:nvPr/>
        </p:nvGrpSpPr>
        <p:grpSpPr>
          <a:xfrm>
            <a:off x="4474696" y="671544"/>
            <a:ext cx="1421949" cy="1894651"/>
            <a:chOff x="4263244" y="1206775"/>
            <a:chExt cx="1421949" cy="1894651"/>
          </a:xfrm>
        </p:grpSpPr>
        <p:grpSp>
          <p:nvGrpSpPr>
            <p:cNvPr id="151" name="Group 150">
              <a:extLst>
                <a:ext uri="{FF2B5EF4-FFF2-40B4-BE49-F238E27FC236}">
                  <a16:creationId xmlns:a16="http://schemas.microsoft.com/office/drawing/2014/main" id="{3192EE2F-572A-284F-9B6E-5812EE1562CD}"/>
                </a:ext>
              </a:extLst>
            </p:cNvPr>
            <p:cNvGrpSpPr/>
            <p:nvPr/>
          </p:nvGrpSpPr>
          <p:grpSpPr>
            <a:xfrm>
              <a:off x="4601336" y="1663053"/>
              <a:ext cx="911065" cy="1379521"/>
              <a:chOff x="4453370" y="2175404"/>
              <a:chExt cx="1296158" cy="1962624"/>
            </a:xfrm>
          </p:grpSpPr>
          <p:sp>
            <p:nvSpPr>
              <p:cNvPr id="152" name="Line 1">
                <a:extLst>
                  <a:ext uri="{FF2B5EF4-FFF2-40B4-BE49-F238E27FC236}">
                    <a16:creationId xmlns:a16="http://schemas.microsoft.com/office/drawing/2014/main" id="{82FFB1A0-A943-2041-904D-C0EDC4A37FAE}"/>
                  </a:ext>
                </a:extLst>
              </p:cNvPr>
              <p:cNvSpPr>
                <a:spLocks noChangeShapeType="1"/>
              </p:cNvSpPr>
              <p:nvPr/>
            </p:nvSpPr>
            <p:spPr bwMode="auto">
              <a:xfrm flipH="1">
                <a:off x="4883346" y="3588656"/>
                <a:ext cx="4382" cy="54253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53" name="Line 5">
                <a:extLst>
                  <a:ext uri="{FF2B5EF4-FFF2-40B4-BE49-F238E27FC236}">
                    <a16:creationId xmlns:a16="http://schemas.microsoft.com/office/drawing/2014/main" id="{CECC2204-D00B-8C48-A904-5962212EE4EF}"/>
                  </a:ext>
                </a:extLst>
              </p:cNvPr>
              <p:cNvSpPr>
                <a:spLocks noChangeShapeType="1"/>
              </p:cNvSpPr>
              <p:nvPr/>
            </p:nvSpPr>
            <p:spPr bwMode="auto">
              <a:xfrm flipH="1">
                <a:off x="5263045" y="3589531"/>
                <a:ext cx="15841" cy="54849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649" dirty="0"/>
              </a:p>
            </p:txBody>
          </p:sp>
          <p:sp>
            <p:nvSpPr>
              <p:cNvPr id="154" name="Oval 153">
                <a:extLst>
                  <a:ext uri="{FF2B5EF4-FFF2-40B4-BE49-F238E27FC236}">
                    <a16:creationId xmlns:a16="http://schemas.microsoft.com/office/drawing/2014/main" id="{1D5EB31D-5665-4341-8119-16DA9363002E}"/>
                  </a:ext>
                </a:extLst>
              </p:cNvPr>
              <p:cNvSpPr>
                <a:spLocks/>
              </p:cNvSpPr>
              <p:nvPr/>
            </p:nvSpPr>
            <p:spPr bwMode="auto">
              <a:xfrm rot="3064741">
                <a:off x="4409805" y="3229868"/>
                <a:ext cx="559876" cy="247513"/>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Cy5</a:t>
                </a:r>
              </a:p>
            </p:txBody>
          </p:sp>
          <p:sp>
            <p:nvSpPr>
              <p:cNvPr id="155" name="Line 13">
                <a:extLst>
                  <a:ext uri="{FF2B5EF4-FFF2-40B4-BE49-F238E27FC236}">
                    <a16:creationId xmlns:a16="http://schemas.microsoft.com/office/drawing/2014/main" id="{B90CDB74-E0C6-9F4F-BD3C-4256085B97A8}"/>
                  </a:ext>
                </a:extLst>
              </p:cNvPr>
              <p:cNvSpPr>
                <a:spLocks noChangeShapeType="1"/>
              </p:cNvSpPr>
              <p:nvPr/>
            </p:nvSpPr>
            <p:spPr bwMode="auto">
              <a:xfrm>
                <a:off x="4877785" y="3981443"/>
                <a:ext cx="170249"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56" name="Rectangle 38">
                <a:extLst>
                  <a:ext uri="{FF2B5EF4-FFF2-40B4-BE49-F238E27FC236}">
                    <a16:creationId xmlns:a16="http://schemas.microsoft.com/office/drawing/2014/main" id="{675D87FF-6AE7-3744-A24B-149858D26AD3}"/>
                  </a:ext>
                </a:extLst>
              </p:cNvPr>
              <p:cNvSpPr>
                <a:spLocks/>
              </p:cNvSpPr>
              <p:nvPr/>
            </p:nvSpPr>
            <p:spPr bwMode="auto">
              <a:xfrm>
                <a:off x="4829635" y="2289582"/>
                <a:ext cx="342878" cy="184341"/>
              </a:xfrm>
              <a:prstGeom prst="rect">
                <a:avLst/>
              </a:prstGeom>
              <a:noFill/>
              <a:ln>
                <a:noFill/>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 uri="{91240B29-F687-4f45-9708-019B960494DF}">
                  <a14:hiddenLine xmlns:mc="http://schemas.openxmlformats.org/markup-compatibility/2006" xmlns:mv="urn:schemas-microsoft-com:mac:vml" xmlns="" xmlns:a14="http://schemas.microsoft.com/office/drawing/2010/main" w="12700">
                    <a:solidFill>
                      <a:srgbClr val="000000"/>
                    </a:solidFill>
                    <a:miter lim="800000"/>
                    <a:headEnd/>
                    <a:tailEnd/>
                  </a14:hiddenLine>
                </a:ext>
              </a:extLst>
            </p:spPr>
            <p:txBody>
              <a:bodyPr lIns="0" tIns="0" rIns="0" bIns="0" anchor="ct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r>
                  <a:rPr lang="en-US" altLang="en-US" sz="1406" dirty="0">
                    <a:solidFill>
                      <a:schemeClr val="tx1"/>
                    </a:solidFill>
                    <a:cs typeface="Gill Sans" charset="0"/>
                  </a:rPr>
                  <a:t>3`</a:t>
                </a:r>
              </a:p>
            </p:txBody>
          </p:sp>
          <p:sp>
            <p:nvSpPr>
              <p:cNvPr id="157" name="Freeform 156">
                <a:extLst>
                  <a:ext uri="{FF2B5EF4-FFF2-40B4-BE49-F238E27FC236}">
                    <a16:creationId xmlns:a16="http://schemas.microsoft.com/office/drawing/2014/main" id="{C47DA4C2-97DC-9D44-86D7-653E7614FCDB}"/>
                  </a:ext>
                </a:extLst>
              </p:cNvPr>
              <p:cNvSpPr/>
              <p:nvPr/>
            </p:nvSpPr>
            <p:spPr>
              <a:xfrm>
                <a:off x="4930988" y="2688229"/>
                <a:ext cx="670719" cy="905331"/>
              </a:xfrm>
              <a:custGeom>
                <a:avLst/>
                <a:gdLst>
                  <a:gd name="connsiteX0" fmla="*/ 447472 w 867254"/>
                  <a:gd name="connsiteY0" fmla="*/ 1478604 h 1478604"/>
                  <a:gd name="connsiteX1" fmla="*/ 321013 w 867254"/>
                  <a:gd name="connsiteY1" fmla="*/ 865762 h 1478604"/>
                  <a:gd name="connsiteX2" fmla="*/ 865762 w 867254"/>
                  <a:gd name="connsiteY2" fmla="*/ 612843 h 1478604"/>
                  <a:gd name="connsiteX3" fmla="*/ 466928 w 867254"/>
                  <a:gd name="connsiteY3" fmla="*/ 165370 h 1478604"/>
                  <a:gd name="connsiteX4" fmla="*/ 0 w 867254"/>
                  <a:gd name="connsiteY4" fmla="*/ 0 h 1478604"/>
                  <a:gd name="connsiteX5" fmla="*/ 0 w 867254"/>
                  <a:gd name="connsiteY5" fmla="*/ 0 h 147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254" h="1478604">
                    <a:moveTo>
                      <a:pt x="447472" y="1478604"/>
                    </a:moveTo>
                    <a:cubicBezTo>
                      <a:pt x="349385" y="1244329"/>
                      <a:pt x="251298" y="1010055"/>
                      <a:pt x="321013" y="865762"/>
                    </a:cubicBezTo>
                    <a:cubicBezTo>
                      <a:pt x="390728" y="721469"/>
                      <a:pt x="841443" y="729575"/>
                      <a:pt x="865762" y="612843"/>
                    </a:cubicBezTo>
                    <a:cubicBezTo>
                      <a:pt x="890081" y="496111"/>
                      <a:pt x="611222" y="267510"/>
                      <a:pt x="466928" y="165370"/>
                    </a:cubicBezTo>
                    <a:cubicBezTo>
                      <a:pt x="322634" y="63230"/>
                      <a:pt x="0" y="0"/>
                      <a:pt x="0" y="0"/>
                    </a:cubicBez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9" dirty="0"/>
              </a:p>
            </p:txBody>
          </p:sp>
          <p:sp>
            <p:nvSpPr>
              <p:cNvPr id="158" name="Line 28">
                <a:extLst>
                  <a:ext uri="{FF2B5EF4-FFF2-40B4-BE49-F238E27FC236}">
                    <a16:creationId xmlns:a16="http://schemas.microsoft.com/office/drawing/2014/main" id="{9543798F-5D61-6A44-8A29-05CF2B776522}"/>
                  </a:ext>
                </a:extLst>
              </p:cNvPr>
              <p:cNvSpPr>
                <a:spLocks noChangeShapeType="1"/>
              </p:cNvSpPr>
              <p:nvPr/>
            </p:nvSpPr>
            <p:spPr bwMode="auto">
              <a:xfrm>
                <a:off x="5119226" y="3529628"/>
                <a:ext cx="157456" cy="55073"/>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59" name="Line 28">
                <a:extLst>
                  <a:ext uri="{FF2B5EF4-FFF2-40B4-BE49-F238E27FC236}">
                    <a16:creationId xmlns:a16="http://schemas.microsoft.com/office/drawing/2014/main" id="{BB5C7AAA-8FFB-6044-9494-5D09C3D14537}"/>
                  </a:ext>
                </a:extLst>
              </p:cNvPr>
              <p:cNvSpPr>
                <a:spLocks noChangeShapeType="1"/>
              </p:cNvSpPr>
              <p:nvPr/>
            </p:nvSpPr>
            <p:spPr bwMode="auto">
              <a:xfrm flipH="1">
                <a:off x="5213130" y="3373528"/>
                <a:ext cx="114937" cy="10132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60" name="Line 28">
                <a:extLst>
                  <a:ext uri="{FF2B5EF4-FFF2-40B4-BE49-F238E27FC236}">
                    <a16:creationId xmlns:a16="http://schemas.microsoft.com/office/drawing/2014/main" id="{71C5502B-E9AB-EC44-9228-317F152CA96D}"/>
                  </a:ext>
                </a:extLst>
              </p:cNvPr>
              <p:cNvSpPr>
                <a:spLocks noChangeShapeType="1"/>
              </p:cNvSpPr>
              <p:nvPr/>
            </p:nvSpPr>
            <p:spPr bwMode="auto">
              <a:xfrm>
                <a:off x="5048034" y="3228628"/>
                <a:ext cx="124483" cy="95273"/>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61" name="Line 28">
                <a:extLst>
                  <a:ext uri="{FF2B5EF4-FFF2-40B4-BE49-F238E27FC236}">
                    <a16:creationId xmlns:a16="http://schemas.microsoft.com/office/drawing/2014/main" id="{2AB5975C-5909-B343-9CC8-F76FBE75BB39}"/>
                  </a:ext>
                </a:extLst>
              </p:cNvPr>
              <p:cNvSpPr>
                <a:spLocks noChangeShapeType="1"/>
              </p:cNvSpPr>
              <p:nvPr/>
            </p:nvSpPr>
            <p:spPr bwMode="auto">
              <a:xfrm flipH="1" flipV="1">
                <a:off x="5192515" y="3197615"/>
                <a:ext cx="148827" cy="57645"/>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62" name="Line 28">
                <a:extLst>
                  <a:ext uri="{FF2B5EF4-FFF2-40B4-BE49-F238E27FC236}">
                    <a16:creationId xmlns:a16="http://schemas.microsoft.com/office/drawing/2014/main" id="{7C45127A-39BB-A844-9EF0-D2E41A624DFF}"/>
                  </a:ext>
                </a:extLst>
              </p:cNvPr>
              <p:cNvSpPr>
                <a:spLocks noChangeShapeType="1"/>
              </p:cNvSpPr>
              <p:nvPr/>
            </p:nvSpPr>
            <p:spPr bwMode="auto">
              <a:xfrm>
                <a:off x="5276682" y="3020879"/>
                <a:ext cx="18191" cy="13496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63" name="Line 28">
                <a:extLst>
                  <a:ext uri="{FF2B5EF4-FFF2-40B4-BE49-F238E27FC236}">
                    <a16:creationId xmlns:a16="http://schemas.microsoft.com/office/drawing/2014/main" id="{2BAAACF5-0886-7E48-86C0-28AA8E5E8256}"/>
                  </a:ext>
                </a:extLst>
              </p:cNvPr>
              <p:cNvSpPr>
                <a:spLocks noChangeShapeType="1"/>
              </p:cNvSpPr>
              <p:nvPr/>
            </p:nvSpPr>
            <p:spPr bwMode="auto">
              <a:xfrm flipH="1" flipV="1">
                <a:off x="5412759" y="3133123"/>
                <a:ext cx="150882" cy="73283"/>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64" name="Line 28">
                <a:extLst>
                  <a:ext uri="{FF2B5EF4-FFF2-40B4-BE49-F238E27FC236}">
                    <a16:creationId xmlns:a16="http://schemas.microsoft.com/office/drawing/2014/main" id="{DC79B717-B4B0-EC47-9B63-0D27D32632E5}"/>
                  </a:ext>
                </a:extLst>
              </p:cNvPr>
              <p:cNvSpPr>
                <a:spLocks noChangeShapeType="1"/>
              </p:cNvSpPr>
              <p:nvPr/>
            </p:nvSpPr>
            <p:spPr bwMode="auto">
              <a:xfrm flipH="1">
                <a:off x="5591098" y="2967215"/>
                <a:ext cx="158430" cy="8042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65" name="Line 28">
                <a:extLst>
                  <a:ext uri="{FF2B5EF4-FFF2-40B4-BE49-F238E27FC236}">
                    <a16:creationId xmlns:a16="http://schemas.microsoft.com/office/drawing/2014/main" id="{0A9F1CEE-B788-5747-9A75-F99EF2ABAF21}"/>
                  </a:ext>
                </a:extLst>
              </p:cNvPr>
              <p:cNvSpPr>
                <a:spLocks noChangeShapeType="1"/>
              </p:cNvSpPr>
              <p:nvPr/>
            </p:nvSpPr>
            <p:spPr bwMode="auto">
              <a:xfrm flipH="1">
                <a:off x="5574814" y="2901547"/>
                <a:ext cx="82824" cy="89878"/>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66" name="Line 28">
                <a:extLst>
                  <a:ext uri="{FF2B5EF4-FFF2-40B4-BE49-F238E27FC236}">
                    <a16:creationId xmlns:a16="http://schemas.microsoft.com/office/drawing/2014/main" id="{FE1364B1-C442-DC43-A550-9B223EE999BE}"/>
                  </a:ext>
                </a:extLst>
              </p:cNvPr>
              <p:cNvSpPr>
                <a:spLocks noChangeShapeType="1"/>
              </p:cNvSpPr>
              <p:nvPr/>
            </p:nvSpPr>
            <p:spPr bwMode="auto">
              <a:xfrm flipV="1">
                <a:off x="5271537" y="2866673"/>
                <a:ext cx="143965" cy="5167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67" name="Line 28">
                <a:extLst>
                  <a:ext uri="{FF2B5EF4-FFF2-40B4-BE49-F238E27FC236}">
                    <a16:creationId xmlns:a16="http://schemas.microsoft.com/office/drawing/2014/main" id="{AE421A0F-1B0E-C84F-A548-8E7088E14A87}"/>
                  </a:ext>
                </a:extLst>
              </p:cNvPr>
              <p:cNvSpPr>
                <a:spLocks noChangeShapeType="1"/>
              </p:cNvSpPr>
              <p:nvPr/>
            </p:nvSpPr>
            <p:spPr bwMode="auto">
              <a:xfrm>
                <a:off x="5241377" y="2664404"/>
                <a:ext cx="54364" cy="136858"/>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68" name="Line 28">
                <a:extLst>
                  <a:ext uri="{FF2B5EF4-FFF2-40B4-BE49-F238E27FC236}">
                    <a16:creationId xmlns:a16="http://schemas.microsoft.com/office/drawing/2014/main" id="{4FE26EE0-D065-4940-8135-6BE89704C8F8}"/>
                  </a:ext>
                </a:extLst>
              </p:cNvPr>
              <p:cNvSpPr>
                <a:spLocks noChangeShapeType="1"/>
              </p:cNvSpPr>
              <p:nvPr/>
            </p:nvSpPr>
            <p:spPr bwMode="auto">
              <a:xfrm flipH="1">
                <a:off x="4970082" y="2717475"/>
                <a:ext cx="109566" cy="5230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69" name="Line 28">
                <a:extLst>
                  <a:ext uri="{FF2B5EF4-FFF2-40B4-BE49-F238E27FC236}">
                    <a16:creationId xmlns:a16="http://schemas.microsoft.com/office/drawing/2014/main" id="{7D7D93DA-7F5F-0A4B-8A59-7D478B8711B2}"/>
                  </a:ext>
                </a:extLst>
              </p:cNvPr>
              <p:cNvSpPr>
                <a:spLocks noChangeShapeType="1"/>
              </p:cNvSpPr>
              <p:nvPr/>
            </p:nvSpPr>
            <p:spPr bwMode="auto">
              <a:xfrm flipH="1" flipV="1">
                <a:off x="4883348" y="2578330"/>
                <a:ext cx="79670" cy="11732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70" name="Line 28">
                <a:extLst>
                  <a:ext uri="{FF2B5EF4-FFF2-40B4-BE49-F238E27FC236}">
                    <a16:creationId xmlns:a16="http://schemas.microsoft.com/office/drawing/2014/main" id="{AA513D12-C9EE-C544-88C5-8B6AB9286246}"/>
                  </a:ext>
                </a:extLst>
              </p:cNvPr>
              <p:cNvSpPr>
                <a:spLocks noChangeShapeType="1"/>
              </p:cNvSpPr>
              <p:nvPr/>
            </p:nvSpPr>
            <p:spPr bwMode="auto">
              <a:xfrm>
                <a:off x="5128058" y="2653819"/>
                <a:ext cx="66337" cy="8702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71" name="Line 28">
                <a:extLst>
                  <a:ext uri="{FF2B5EF4-FFF2-40B4-BE49-F238E27FC236}">
                    <a16:creationId xmlns:a16="http://schemas.microsoft.com/office/drawing/2014/main" id="{6DC66793-F449-5445-9173-67AA204E055E}"/>
                  </a:ext>
                </a:extLst>
              </p:cNvPr>
              <p:cNvSpPr>
                <a:spLocks noChangeShapeType="1"/>
              </p:cNvSpPr>
              <p:nvPr/>
            </p:nvSpPr>
            <p:spPr bwMode="auto">
              <a:xfrm flipH="1" flipV="1">
                <a:off x="5524250" y="3112762"/>
                <a:ext cx="148876" cy="4175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72" name="Line 28">
                <a:extLst>
                  <a:ext uri="{FF2B5EF4-FFF2-40B4-BE49-F238E27FC236}">
                    <a16:creationId xmlns:a16="http://schemas.microsoft.com/office/drawing/2014/main" id="{F30D146A-616A-2245-8D97-95012C9F5920}"/>
                  </a:ext>
                </a:extLst>
              </p:cNvPr>
              <p:cNvSpPr>
                <a:spLocks noChangeShapeType="1"/>
              </p:cNvSpPr>
              <p:nvPr/>
            </p:nvSpPr>
            <p:spPr bwMode="auto">
              <a:xfrm>
                <a:off x="5496547" y="2802246"/>
                <a:ext cx="27991" cy="15006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73" name="Freeform 35">
                <a:extLst>
                  <a:ext uri="{FF2B5EF4-FFF2-40B4-BE49-F238E27FC236}">
                    <a16:creationId xmlns:a16="http://schemas.microsoft.com/office/drawing/2014/main" id="{A9E9ADFE-8F10-5B4A-AA67-41B15208CF24}"/>
                  </a:ext>
                </a:extLst>
              </p:cNvPr>
              <p:cNvSpPr>
                <a:spLocks/>
              </p:cNvSpPr>
              <p:nvPr/>
            </p:nvSpPr>
            <p:spPr bwMode="auto">
              <a:xfrm>
                <a:off x="4769715" y="2643611"/>
                <a:ext cx="168170" cy="77529"/>
              </a:xfrm>
              <a:custGeom>
                <a:avLst/>
                <a:gdLst>
                  <a:gd name="T0" fmla="*/ 0 w 21600"/>
                  <a:gd name="T1" fmla="*/ 77360 h 19081"/>
                  <a:gd name="T2" fmla="*/ 64848 w 21600"/>
                  <a:gd name="T3" fmla="*/ 215900 h 19081"/>
                  <a:gd name="T4" fmla="*/ 90791 w 21600"/>
                  <a:gd name="T5" fmla="*/ 2761 h 19081"/>
                  <a:gd name="T6" fmla="*/ 152400 w 21600"/>
                  <a:gd name="T7" fmla="*/ 173277 h 19081"/>
                  <a:gd name="T8" fmla="*/ 0 60000 65536"/>
                  <a:gd name="T9" fmla="*/ 0 60000 65536"/>
                  <a:gd name="T10" fmla="*/ 0 60000 65536"/>
                  <a:gd name="T11" fmla="*/ 0 60000 65536"/>
                  <a:gd name="T12" fmla="*/ 0 w 21600"/>
                  <a:gd name="T13" fmla="*/ 0 h 19081"/>
                  <a:gd name="T14" fmla="*/ 21600 w 21600"/>
                  <a:gd name="T15" fmla="*/ 19081 h 19081"/>
                </a:gdLst>
                <a:ahLst/>
                <a:cxnLst>
                  <a:cxn ang="T8">
                    <a:pos x="T0" y="T1"/>
                  </a:cxn>
                  <a:cxn ang="T9">
                    <a:pos x="T2" y="T3"/>
                  </a:cxn>
                  <a:cxn ang="T10">
                    <a:pos x="T4" y="T5"/>
                  </a:cxn>
                  <a:cxn ang="T11">
                    <a:pos x="T6" y="T7"/>
                  </a:cxn>
                </a:cxnLst>
                <a:rect l="T12" t="T13" r="T14" b="T15"/>
                <a:pathLst>
                  <a:path w="21600" h="19081">
                    <a:moveTo>
                      <a:pt x="0" y="6837"/>
                    </a:moveTo>
                    <a:cubicBezTo>
                      <a:pt x="3729" y="-2133"/>
                      <a:pt x="9191" y="19081"/>
                      <a:pt x="9191" y="19081"/>
                    </a:cubicBezTo>
                    <a:cubicBezTo>
                      <a:pt x="9191" y="19081"/>
                      <a:pt x="12446" y="-2519"/>
                      <a:pt x="12868" y="244"/>
                    </a:cubicBezTo>
                    <a:cubicBezTo>
                      <a:pt x="13290" y="3007"/>
                      <a:pt x="21600" y="15314"/>
                      <a:pt x="21600" y="15314"/>
                    </a:cubicBezTo>
                  </a:path>
                </a:pathLst>
              </a:custGeom>
              <a:noFill/>
              <a:ln w="38100">
                <a:solidFill>
                  <a:schemeClr val="accent1"/>
                </a:solidFill>
                <a:miter lim="800000"/>
                <a:headEnd/>
                <a:tailEnd/>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2159" dirty="0"/>
              </a:p>
            </p:txBody>
          </p:sp>
          <p:sp>
            <p:nvSpPr>
              <p:cNvPr id="174" name="Oval 34">
                <a:extLst>
                  <a:ext uri="{FF2B5EF4-FFF2-40B4-BE49-F238E27FC236}">
                    <a16:creationId xmlns:a16="http://schemas.microsoft.com/office/drawing/2014/main" id="{2DCD0C22-D092-2348-88ED-E07F6C88A32D}"/>
                  </a:ext>
                </a:extLst>
              </p:cNvPr>
              <p:cNvSpPr>
                <a:spLocks/>
              </p:cNvSpPr>
              <p:nvPr/>
            </p:nvSpPr>
            <p:spPr bwMode="auto">
              <a:xfrm rot="2811128">
                <a:off x="4296779" y="2331995"/>
                <a:ext cx="560696" cy="247513"/>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Cy3</a:t>
                </a:r>
              </a:p>
            </p:txBody>
          </p:sp>
          <p:sp>
            <p:nvSpPr>
              <p:cNvPr id="175" name="Line 13">
                <a:extLst>
                  <a:ext uri="{FF2B5EF4-FFF2-40B4-BE49-F238E27FC236}">
                    <a16:creationId xmlns:a16="http://schemas.microsoft.com/office/drawing/2014/main" id="{E740CE37-1398-734F-9378-B6FDC64641F0}"/>
                  </a:ext>
                </a:extLst>
              </p:cNvPr>
              <p:cNvSpPr>
                <a:spLocks noChangeShapeType="1"/>
              </p:cNvSpPr>
              <p:nvPr/>
            </p:nvSpPr>
            <p:spPr bwMode="auto">
              <a:xfrm>
                <a:off x="4887728" y="3873952"/>
                <a:ext cx="170249"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176" name="Line 13">
                <a:extLst>
                  <a:ext uri="{FF2B5EF4-FFF2-40B4-BE49-F238E27FC236}">
                    <a16:creationId xmlns:a16="http://schemas.microsoft.com/office/drawing/2014/main" id="{02037942-D204-A245-BE68-2F1C5F7052D5}"/>
                  </a:ext>
                </a:extLst>
              </p:cNvPr>
              <p:cNvSpPr>
                <a:spLocks noChangeShapeType="1"/>
              </p:cNvSpPr>
              <p:nvPr/>
            </p:nvSpPr>
            <p:spPr bwMode="auto">
              <a:xfrm>
                <a:off x="4887728" y="3758597"/>
                <a:ext cx="170249"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177" name="Line 13">
                <a:extLst>
                  <a:ext uri="{FF2B5EF4-FFF2-40B4-BE49-F238E27FC236}">
                    <a16:creationId xmlns:a16="http://schemas.microsoft.com/office/drawing/2014/main" id="{7B490E0C-25FC-9A4D-B3CC-5EECD9A5C438}"/>
                  </a:ext>
                </a:extLst>
              </p:cNvPr>
              <p:cNvSpPr>
                <a:spLocks noChangeShapeType="1"/>
              </p:cNvSpPr>
              <p:nvPr/>
            </p:nvSpPr>
            <p:spPr bwMode="auto">
              <a:xfrm>
                <a:off x="4877785" y="3649170"/>
                <a:ext cx="170249"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78" name="Line 13">
                <a:extLst>
                  <a:ext uri="{FF2B5EF4-FFF2-40B4-BE49-F238E27FC236}">
                    <a16:creationId xmlns:a16="http://schemas.microsoft.com/office/drawing/2014/main" id="{618192F7-8DA4-1C4F-B5FE-7FDE7A6234F2}"/>
                  </a:ext>
                </a:extLst>
              </p:cNvPr>
              <p:cNvSpPr>
                <a:spLocks noChangeShapeType="1"/>
              </p:cNvSpPr>
              <p:nvPr/>
            </p:nvSpPr>
            <p:spPr bwMode="auto">
              <a:xfrm>
                <a:off x="5071128" y="3981443"/>
                <a:ext cx="184480"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179" name="Line 13">
                <a:extLst>
                  <a:ext uri="{FF2B5EF4-FFF2-40B4-BE49-F238E27FC236}">
                    <a16:creationId xmlns:a16="http://schemas.microsoft.com/office/drawing/2014/main" id="{67E41573-17E8-B54A-B1C1-335F608B547E}"/>
                  </a:ext>
                </a:extLst>
              </p:cNvPr>
              <p:cNvSpPr>
                <a:spLocks noChangeShapeType="1"/>
              </p:cNvSpPr>
              <p:nvPr/>
            </p:nvSpPr>
            <p:spPr bwMode="auto">
              <a:xfrm>
                <a:off x="5089236" y="3878910"/>
                <a:ext cx="184480"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80" name="Line 13">
                <a:extLst>
                  <a:ext uri="{FF2B5EF4-FFF2-40B4-BE49-F238E27FC236}">
                    <a16:creationId xmlns:a16="http://schemas.microsoft.com/office/drawing/2014/main" id="{288DB088-F1A5-7F49-93DC-1A1CB42DF31E}"/>
                  </a:ext>
                </a:extLst>
              </p:cNvPr>
              <p:cNvSpPr>
                <a:spLocks noChangeShapeType="1"/>
              </p:cNvSpPr>
              <p:nvPr/>
            </p:nvSpPr>
            <p:spPr bwMode="auto">
              <a:xfrm>
                <a:off x="5078565" y="3758597"/>
                <a:ext cx="184480"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81" name="Line 13">
                <a:extLst>
                  <a:ext uri="{FF2B5EF4-FFF2-40B4-BE49-F238E27FC236}">
                    <a16:creationId xmlns:a16="http://schemas.microsoft.com/office/drawing/2014/main" id="{FC21CEB1-E86D-C84B-B185-505048B0B620}"/>
                  </a:ext>
                </a:extLst>
              </p:cNvPr>
              <p:cNvSpPr>
                <a:spLocks noChangeShapeType="1"/>
              </p:cNvSpPr>
              <p:nvPr/>
            </p:nvSpPr>
            <p:spPr bwMode="auto">
              <a:xfrm>
                <a:off x="5078565" y="3649170"/>
                <a:ext cx="184480"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grpSp>
        <p:sp>
          <p:nvSpPr>
            <p:cNvPr id="185" name="Rectangle 184">
              <a:extLst>
                <a:ext uri="{FF2B5EF4-FFF2-40B4-BE49-F238E27FC236}">
                  <a16:creationId xmlns:a16="http://schemas.microsoft.com/office/drawing/2014/main" id="{66971DEC-A4B5-6741-BAFB-23EA9B3AD8FD}"/>
                </a:ext>
              </a:extLst>
            </p:cNvPr>
            <p:cNvSpPr/>
            <p:nvPr/>
          </p:nvSpPr>
          <p:spPr>
            <a:xfrm>
              <a:off x="4263244" y="1630269"/>
              <a:ext cx="1421949" cy="147115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06785C4D-8BEC-F046-A435-6E7EAAF0236C}"/>
                </a:ext>
              </a:extLst>
            </p:cNvPr>
            <p:cNvSpPr/>
            <p:nvPr/>
          </p:nvSpPr>
          <p:spPr>
            <a:xfrm>
              <a:off x="4379291" y="1206775"/>
              <a:ext cx="1294042" cy="369332"/>
            </a:xfrm>
            <a:prstGeom prst="rect">
              <a:avLst/>
            </a:prstGeom>
          </p:spPr>
          <p:txBody>
            <a:bodyPr wrap="square">
              <a:spAutoFit/>
            </a:bodyPr>
            <a:lstStyle/>
            <a:p>
              <a:pPr algn="ctr"/>
              <a:r>
                <a:rPr lang="en-US" b="1" dirty="0"/>
                <a:t>DNA only</a:t>
              </a:r>
            </a:p>
          </p:txBody>
        </p:sp>
      </p:grpSp>
      <p:pic>
        <p:nvPicPr>
          <p:cNvPr id="231" name="Picture 230">
            <a:extLst>
              <a:ext uri="{FF2B5EF4-FFF2-40B4-BE49-F238E27FC236}">
                <a16:creationId xmlns:a16="http://schemas.microsoft.com/office/drawing/2014/main" id="{210DA5EA-A494-8C48-AEE5-5DB3D347EFA7}"/>
              </a:ext>
            </a:extLst>
          </p:cNvPr>
          <p:cNvPicPr>
            <a:picLocks noChangeAspect="1"/>
          </p:cNvPicPr>
          <p:nvPr/>
        </p:nvPicPr>
        <p:blipFill>
          <a:blip r:embed="rId2"/>
          <a:stretch>
            <a:fillRect/>
          </a:stretch>
        </p:blipFill>
        <p:spPr>
          <a:xfrm>
            <a:off x="6359381" y="610396"/>
            <a:ext cx="5579779" cy="5579780"/>
          </a:xfrm>
          <a:prstGeom prst="rect">
            <a:avLst/>
          </a:prstGeom>
        </p:spPr>
      </p:pic>
      <p:sp>
        <p:nvSpPr>
          <p:cNvPr id="233" name="Rectangle 232">
            <a:extLst>
              <a:ext uri="{FF2B5EF4-FFF2-40B4-BE49-F238E27FC236}">
                <a16:creationId xmlns:a16="http://schemas.microsoft.com/office/drawing/2014/main" id="{5FD5FB11-3BB4-DF4C-8F22-E679DABBB4E0}"/>
              </a:ext>
            </a:extLst>
          </p:cNvPr>
          <p:cNvSpPr/>
          <p:nvPr/>
        </p:nvSpPr>
        <p:spPr>
          <a:xfrm>
            <a:off x="7317538" y="3146600"/>
            <a:ext cx="788999" cy="276999"/>
          </a:xfrm>
          <a:prstGeom prst="rect">
            <a:avLst/>
          </a:prstGeom>
        </p:spPr>
        <p:txBody>
          <a:bodyPr wrap="none">
            <a:spAutoFit/>
          </a:bodyPr>
          <a:lstStyle/>
          <a:p>
            <a:r>
              <a:rPr lang="en-US" sz="1200" b="1" dirty="0"/>
              <a:t>DNA only</a:t>
            </a:r>
            <a:endParaRPr lang="en-US" sz="1200" dirty="0"/>
          </a:p>
        </p:txBody>
      </p:sp>
      <p:pic>
        <p:nvPicPr>
          <p:cNvPr id="186" name="Picture 185">
            <a:extLst>
              <a:ext uri="{FF2B5EF4-FFF2-40B4-BE49-F238E27FC236}">
                <a16:creationId xmlns:a16="http://schemas.microsoft.com/office/drawing/2014/main" id="{B0F1C1C9-1631-834A-BE29-C25427CC990F}"/>
              </a:ext>
            </a:extLst>
          </p:cNvPr>
          <p:cNvPicPr>
            <a:picLocks noChangeAspect="1"/>
          </p:cNvPicPr>
          <p:nvPr/>
        </p:nvPicPr>
        <p:blipFill>
          <a:blip r:embed="rId3"/>
          <a:stretch>
            <a:fillRect/>
          </a:stretch>
        </p:blipFill>
        <p:spPr>
          <a:xfrm>
            <a:off x="10052513" y="3495032"/>
            <a:ext cx="1243571" cy="1153871"/>
          </a:xfrm>
          <a:prstGeom prst="rect">
            <a:avLst/>
          </a:prstGeom>
        </p:spPr>
      </p:pic>
      <p:pic>
        <p:nvPicPr>
          <p:cNvPr id="187" name="Picture 186">
            <a:extLst>
              <a:ext uri="{FF2B5EF4-FFF2-40B4-BE49-F238E27FC236}">
                <a16:creationId xmlns:a16="http://schemas.microsoft.com/office/drawing/2014/main" id="{F40630AC-ACA0-3D4F-88E3-BC885E9BABB1}"/>
              </a:ext>
            </a:extLst>
          </p:cNvPr>
          <p:cNvPicPr>
            <a:picLocks noChangeAspect="1"/>
          </p:cNvPicPr>
          <p:nvPr/>
        </p:nvPicPr>
        <p:blipFill>
          <a:blip r:embed="rId4"/>
          <a:stretch>
            <a:fillRect/>
          </a:stretch>
        </p:blipFill>
        <p:spPr>
          <a:xfrm>
            <a:off x="7616467" y="910035"/>
            <a:ext cx="1907003" cy="942349"/>
          </a:xfrm>
          <a:prstGeom prst="rect">
            <a:avLst/>
          </a:prstGeom>
        </p:spPr>
      </p:pic>
      <p:pic>
        <p:nvPicPr>
          <p:cNvPr id="191" name="Picture 190">
            <a:extLst>
              <a:ext uri="{FF2B5EF4-FFF2-40B4-BE49-F238E27FC236}">
                <a16:creationId xmlns:a16="http://schemas.microsoft.com/office/drawing/2014/main" id="{B2A8A12B-E600-8540-BC76-C8CACA961DFF}"/>
              </a:ext>
            </a:extLst>
          </p:cNvPr>
          <p:cNvPicPr>
            <a:picLocks noChangeAspect="1"/>
          </p:cNvPicPr>
          <p:nvPr/>
        </p:nvPicPr>
        <p:blipFill>
          <a:blip r:embed="rId5"/>
          <a:stretch>
            <a:fillRect/>
          </a:stretch>
        </p:blipFill>
        <p:spPr>
          <a:xfrm>
            <a:off x="8819376" y="1987368"/>
            <a:ext cx="2041930" cy="1460289"/>
          </a:xfrm>
          <a:prstGeom prst="rect">
            <a:avLst/>
          </a:prstGeom>
        </p:spPr>
      </p:pic>
    </p:spTree>
    <p:extLst>
      <p:ext uri="{BB962C8B-B14F-4D97-AF65-F5344CB8AC3E}">
        <p14:creationId xmlns:p14="http://schemas.microsoft.com/office/powerpoint/2010/main" val="3451259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C4BBB7-DA1D-6744-BD1F-E251E5CFC7B0}"/>
              </a:ext>
            </a:extLst>
          </p:cNvPr>
          <p:cNvSpPr/>
          <p:nvPr/>
        </p:nvSpPr>
        <p:spPr>
          <a:xfrm>
            <a:off x="0" y="0"/>
            <a:ext cx="12192000" cy="416794"/>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DNA Fork-Junctions: Four templates for gp32 binding</a:t>
            </a:r>
          </a:p>
        </p:txBody>
      </p:sp>
      <p:sp>
        <p:nvSpPr>
          <p:cNvPr id="3" name="Rectangle 2">
            <a:extLst>
              <a:ext uri="{FF2B5EF4-FFF2-40B4-BE49-F238E27FC236}">
                <a16:creationId xmlns:a16="http://schemas.microsoft.com/office/drawing/2014/main" id="{9FD30173-48AD-FD48-8060-3321A2DC253A}"/>
              </a:ext>
            </a:extLst>
          </p:cNvPr>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Gp32 causes local motions to slow down and introduces new, longer decays</a:t>
            </a:r>
          </a:p>
        </p:txBody>
      </p:sp>
      <p:sp>
        <p:nvSpPr>
          <p:cNvPr id="4" name="Rectangle 3">
            <a:extLst>
              <a:ext uri="{FF2B5EF4-FFF2-40B4-BE49-F238E27FC236}">
                <a16:creationId xmlns:a16="http://schemas.microsoft.com/office/drawing/2014/main" id="{90AAD268-ED7E-724D-9105-5E4F8DCDB3EA}"/>
              </a:ext>
            </a:extLst>
          </p:cNvPr>
          <p:cNvSpPr>
            <a:spLocks/>
          </p:cNvSpPr>
          <p:nvPr/>
        </p:nvSpPr>
        <p:spPr bwMode="auto">
          <a:xfrm>
            <a:off x="1396467" y="2886995"/>
            <a:ext cx="65" cy="161454"/>
          </a:xfrm>
          <a:prstGeom prst="rect">
            <a:avLst/>
          </a:prstGeom>
          <a:noFill/>
          <a:ln>
            <a:noFill/>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 uri="{91240B29-F687-4f45-9708-019B960494DF}">
              <a14:hiddenLine xmlns:mc="http://schemas.openxmlformats.org/markup-compatibility/2006" xmlns:mv="urn:schemas-microsoft-com:mac:vml"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1049" dirty="0">
              <a:solidFill>
                <a:schemeClr val="tx1"/>
              </a:solidFill>
              <a:cs typeface="Gill Sans" charset="0"/>
            </a:endParaRPr>
          </a:p>
        </p:txBody>
      </p:sp>
      <p:sp>
        <p:nvSpPr>
          <p:cNvPr id="5" name="Rectangle 4">
            <a:extLst>
              <a:ext uri="{FF2B5EF4-FFF2-40B4-BE49-F238E27FC236}">
                <a16:creationId xmlns:a16="http://schemas.microsoft.com/office/drawing/2014/main" id="{3FB08A2A-ECD4-2546-9D47-8F8D4A1339E8}"/>
              </a:ext>
            </a:extLst>
          </p:cNvPr>
          <p:cNvSpPr/>
          <p:nvPr/>
        </p:nvSpPr>
        <p:spPr>
          <a:xfrm flipH="1">
            <a:off x="2191825" y="1513813"/>
            <a:ext cx="45719" cy="4333766"/>
          </a:xfrm>
          <a:prstGeom prst="rect">
            <a:avLst/>
          </a:prstGeom>
          <a:solidFill>
            <a:schemeClr val="tx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5" dirty="0"/>
          </a:p>
        </p:txBody>
      </p:sp>
      <p:sp>
        <p:nvSpPr>
          <p:cNvPr id="6" name="Rectangle 5">
            <a:extLst>
              <a:ext uri="{FF2B5EF4-FFF2-40B4-BE49-F238E27FC236}">
                <a16:creationId xmlns:a16="http://schemas.microsoft.com/office/drawing/2014/main" id="{B4355C5C-B3F1-2C45-B1B6-87A5734843FD}"/>
              </a:ext>
            </a:extLst>
          </p:cNvPr>
          <p:cNvSpPr/>
          <p:nvPr/>
        </p:nvSpPr>
        <p:spPr>
          <a:xfrm rot="5400000">
            <a:off x="2191204" y="2086649"/>
            <a:ext cx="44150" cy="3064372"/>
          </a:xfrm>
          <a:prstGeom prst="rect">
            <a:avLst/>
          </a:prstGeom>
          <a:solidFill>
            <a:schemeClr val="tx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5" dirty="0"/>
          </a:p>
        </p:txBody>
      </p:sp>
      <p:grpSp>
        <p:nvGrpSpPr>
          <p:cNvPr id="7" name="Group 6">
            <a:extLst>
              <a:ext uri="{FF2B5EF4-FFF2-40B4-BE49-F238E27FC236}">
                <a16:creationId xmlns:a16="http://schemas.microsoft.com/office/drawing/2014/main" id="{39BDEA52-4846-954A-8401-7B1791DBC710}"/>
              </a:ext>
            </a:extLst>
          </p:cNvPr>
          <p:cNvGrpSpPr/>
          <p:nvPr/>
        </p:nvGrpSpPr>
        <p:grpSpPr>
          <a:xfrm>
            <a:off x="596946" y="3744564"/>
            <a:ext cx="1351652" cy="2051260"/>
            <a:chOff x="1615347" y="3378521"/>
            <a:chExt cx="1351652" cy="2051260"/>
          </a:xfrm>
        </p:grpSpPr>
        <p:grpSp>
          <p:nvGrpSpPr>
            <p:cNvPr id="8" name="Group 7">
              <a:extLst>
                <a:ext uri="{FF2B5EF4-FFF2-40B4-BE49-F238E27FC236}">
                  <a16:creationId xmlns:a16="http://schemas.microsoft.com/office/drawing/2014/main" id="{5EB9D13F-A24D-5749-B96E-A1D70065AC51}"/>
                </a:ext>
              </a:extLst>
            </p:cNvPr>
            <p:cNvGrpSpPr/>
            <p:nvPr/>
          </p:nvGrpSpPr>
          <p:grpSpPr>
            <a:xfrm>
              <a:off x="1615347" y="3378521"/>
              <a:ext cx="1351652" cy="1755445"/>
              <a:chOff x="6756655" y="2214203"/>
              <a:chExt cx="1922976" cy="2497446"/>
            </a:xfrm>
          </p:grpSpPr>
          <p:sp>
            <p:nvSpPr>
              <p:cNvPr id="10" name="Line 1">
                <a:extLst>
                  <a:ext uri="{FF2B5EF4-FFF2-40B4-BE49-F238E27FC236}">
                    <a16:creationId xmlns:a16="http://schemas.microsoft.com/office/drawing/2014/main" id="{8FA122C4-BDB3-9449-ABFE-E5CAE81FB53E}"/>
                  </a:ext>
                </a:extLst>
              </p:cNvPr>
              <p:cNvSpPr>
                <a:spLocks noChangeShapeType="1"/>
              </p:cNvSpPr>
              <p:nvPr/>
            </p:nvSpPr>
            <p:spPr bwMode="auto">
              <a:xfrm flipH="1">
                <a:off x="7370637" y="3610047"/>
                <a:ext cx="4382" cy="54253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1" name="Line 5">
                <a:extLst>
                  <a:ext uri="{FF2B5EF4-FFF2-40B4-BE49-F238E27FC236}">
                    <a16:creationId xmlns:a16="http://schemas.microsoft.com/office/drawing/2014/main" id="{1532E3E1-57B3-5E48-99EF-EBD312F13DA5}"/>
                  </a:ext>
                </a:extLst>
              </p:cNvPr>
              <p:cNvSpPr>
                <a:spLocks noChangeShapeType="1"/>
              </p:cNvSpPr>
              <p:nvPr/>
            </p:nvSpPr>
            <p:spPr bwMode="auto">
              <a:xfrm flipH="1">
                <a:off x="7750336" y="3610922"/>
                <a:ext cx="15841" cy="54849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649" dirty="0"/>
              </a:p>
            </p:txBody>
          </p:sp>
          <p:sp>
            <p:nvSpPr>
              <p:cNvPr id="12" name="Rectangle 11">
                <a:extLst>
                  <a:ext uri="{FF2B5EF4-FFF2-40B4-BE49-F238E27FC236}">
                    <a16:creationId xmlns:a16="http://schemas.microsoft.com/office/drawing/2014/main" id="{7D73555E-AB8E-9C45-9988-B1ADB9C53EB6}"/>
                  </a:ext>
                </a:extLst>
              </p:cNvPr>
              <p:cNvSpPr>
                <a:spLocks/>
              </p:cNvSpPr>
              <p:nvPr/>
            </p:nvSpPr>
            <p:spPr bwMode="auto">
              <a:xfrm>
                <a:off x="7815356" y="4085423"/>
                <a:ext cx="92" cy="229698"/>
              </a:xfrm>
              <a:prstGeom prst="rect">
                <a:avLst/>
              </a:prstGeom>
              <a:noFill/>
              <a:ln>
                <a:noFill/>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 uri="{91240B29-F687-4f45-9708-019B960494DF}">
                  <a14:hiddenLine xmlns:mc="http://schemas.openxmlformats.org/markup-compatibility/2006" xmlns:mv="urn:schemas-microsoft-com:mac:vml"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1049" dirty="0">
                  <a:solidFill>
                    <a:schemeClr val="tx1"/>
                  </a:solidFill>
                  <a:cs typeface="Gill Sans" charset="0"/>
                </a:endParaRPr>
              </a:p>
            </p:txBody>
          </p:sp>
          <p:sp>
            <p:nvSpPr>
              <p:cNvPr id="13" name="Oval 12">
                <a:extLst>
                  <a:ext uri="{FF2B5EF4-FFF2-40B4-BE49-F238E27FC236}">
                    <a16:creationId xmlns:a16="http://schemas.microsoft.com/office/drawing/2014/main" id="{69F7CA66-2266-B34A-B6FA-F3DAA0A141E6}"/>
                  </a:ext>
                </a:extLst>
              </p:cNvPr>
              <p:cNvSpPr>
                <a:spLocks/>
              </p:cNvSpPr>
              <p:nvPr/>
            </p:nvSpPr>
            <p:spPr bwMode="auto">
              <a:xfrm rot="3064741">
                <a:off x="6897096" y="3251259"/>
                <a:ext cx="559876" cy="247513"/>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Cy5</a:t>
                </a:r>
              </a:p>
            </p:txBody>
          </p:sp>
          <p:sp>
            <p:nvSpPr>
              <p:cNvPr id="14" name="Line 13">
                <a:extLst>
                  <a:ext uri="{FF2B5EF4-FFF2-40B4-BE49-F238E27FC236}">
                    <a16:creationId xmlns:a16="http://schemas.microsoft.com/office/drawing/2014/main" id="{3321AEC3-604E-384F-B49C-EC70A23511BD}"/>
                  </a:ext>
                </a:extLst>
              </p:cNvPr>
              <p:cNvSpPr>
                <a:spLocks noChangeShapeType="1"/>
              </p:cNvSpPr>
              <p:nvPr/>
            </p:nvSpPr>
            <p:spPr bwMode="auto">
              <a:xfrm>
                <a:off x="7365076" y="4002834"/>
                <a:ext cx="170249"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5" name="Rectangle 38">
                <a:extLst>
                  <a:ext uri="{FF2B5EF4-FFF2-40B4-BE49-F238E27FC236}">
                    <a16:creationId xmlns:a16="http://schemas.microsoft.com/office/drawing/2014/main" id="{C1CF59CA-2DD6-A843-B116-5606F38B05A5}"/>
                  </a:ext>
                </a:extLst>
              </p:cNvPr>
              <p:cNvSpPr>
                <a:spLocks/>
              </p:cNvSpPr>
              <p:nvPr/>
            </p:nvSpPr>
            <p:spPr bwMode="auto">
              <a:xfrm>
                <a:off x="7428645" y="2328380"/>
                <a:ext cx="342878" cy="184341"/>
              </a:xfrm>
              <a:prstGeom prst="rect">
                <a:avLst/>
              </a:prstGeom>
              <a:noFill/>
              <a:ln>
                <a:noFill/>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 uri="{91240B29-F687-4f45-9708-019B960494DF}">
                  <a14:hiddenLine xmlns:mc="http://schemas.openxmlformats.org/markup-compatibility/2006" xmlns:mv="urn:schemas-microsoft-com:mac:vml" xmlns="" xmlns:a14="http://schemas.microsoft.com/office/drawing/2010/main" w="12700">
                    <a:solidFill>
                      <a:srgbClr val="000000"/>
                    </a:solidFill>
                    <a:miter lim="800000"/>
                    <a:headEnd/>
                    <a:tailEnd/>
                  </a14:hiddenLine>
                </a:ext>
              </a:extLst>
            </p:spPr>
            <p:txBody>
              <a:bodyPr lIns="0" tIns="0" rIns="0" bIns="0" anchor="ct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r>
                  <a:rPr lang="en-US" altLang="en-US" sz="1406" dirty="0">
                    <a:solidFill>
                      <a:schemeClr val="tx1"/>
                    </a:solidFill>
                    <a:cs typeface="Gill Sans" charset="0"/>
                  </a:rPr>
                  <a:t>3`</a:t>
                </a:r>
              </a:p>
            </p:txBody>
          </p:sp>
          <p:sp>
            <p:nvSpPr>
              <p:cNvPr id="16" name="Freeform 15">
                <a:extLst>
                  <a:ext uri="{FF2B5EF4-FFF2-40B4-BE49-F238E27FC236}">
                    <a16:creationId xmlns:a16="http://schemas.microsoft.com/office/drawing/2014/main" id="{D72BD85B-E744-CA4B-B1D8-EFC6778FA26A}"/>
                  </a:ext>
                </a:extLst>
              </p:cNvPr>
              <p:cNvSpPr/>
              <p:nvPr/>
            </p:nvSpPr>
            <p:spPr>
              <a:xfrm>
                <a:off x="7418279" y="2709621"/>
                <a:ext cx="670719" cy="905331"/>
              </a:xfrm>
              <a:custGeom>
                <a:avLst/>
                <a:gdLst>
                  <a:gd name="connsiteX0" fmla="*/ 447472 w 867254"/>
                  <a:gd name="connsiteY0" fmla="*/ 1478604 h 1478604"/>
                  <a:gd name="connsiteX1" fmla="*/ 321013 w 867254"/>
                  <a:gd name="connsiteY1" fmla="*/ 865762 h 1478604"/>
                  <a:gd name="connsiteX2" fmla="*/ 865762 w 867254"/>
                  <a:gd name="connsiteY2" fmla="*/ 612843 h 1478604"/>
                  <a:gd name="connsiteX3" fmla="*/ 466928 w 867254"/>
                  <a:gd name="connsiteY3" fmla="*/ 165370 h 1478604"/>
                  <a:gd name="connsiteX4" fmla="*/ 0 w 867254"/>
                  <a:gd name="connsiteY4" fmla="*/ 0 h 1478604"/>
                  <a:gd name="connsiteX5" fmla="*/ 0 w 867254"/>
                  <a:gd name="connsiteY5" fmla="*/ 0 h 147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254" h="1478604">
                    <a:moveTo>
                      <a:pt x="447472" y="1478604"/>
                    </a:moveTo>
                    <a:cubicBezTo>
                      <a:pt x="349385" y="1244329"/>
                      <a:pt x="251298" y="1010055"/>
                      <a:pt x="321013" y="865762"/>
                    </a:cubicBezTo>
                    <a:cubicBezTo>
                      <a:pt x="390728" y="721469"/>
                      <a:pt x="841443" y="729575"/>
                      <a:pt x="865762" y="612843"/>
                    </a:cubicBezTo>
                    <a:cubicBezTo>
                      <a:pt x="890081" y="496111"/>
                      <a:pt x="611222" y="267510"/>
                      <a:pt x="466928" y="165370"/>
                    </a:cubicBezTo>
                    <a:cubicBezTo>
                      <a:pt x="322634" y="63230"/>
                      <a:pt x="0" y="0"/>
                      <a:pt x="0" y="0"/>
                    </a:cubicBez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9" dirty="0"/>
              </a:p>
            </p:txBody>
          </p:sp>
          <p:sp>
            <p:nvSpPr>
              <p:cNvPr id="17" name="Line 28">
                <a:extLst>
                  <a:ext uri="{FF2B5EF4-FFF2-40B4-BE49-F238E27FC236}">
                    <a16:creationId xmlns:a16="http://schemas.microsoft.com/office/drawing/2014/main" id="{85021D78-68D2-3041-9ADE-9586C1065D41}"/>
                  </a:ext>
                </a:extLst>
              </p:cNvPr>
              <p:cNvSpPr>
                <a:spLocks noChangeShapeType="1"/>
              </p:cNvSpPr>
              <p:nvPr/>
            </p:nvSpPr>
            <p:spPr bwMode="auto">
              <a:xfrm>
                <a:off x="7606517" y="3551019"/>
                <a:ext cx="157456" cy="55073"/>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8" name="Line 28">
                <a:extLst>
                  <a:ext uri="{FF2B5EF4-FFF2-40B4-BE49-F238E27FC236}">
                    <a16:creationId xmlns:a16="http://schemas.microsoft.com/office/drawing/2014/main" id="{516ADA5C-C237-534A-8CC4-457AC5B7FD22}"/>
                  </a:ext>
                </a:extLst>
              </p:cNvPr>
              <p:cNvSpPr>
                <a:spLocks noChangeShapeType="1"/>
              </p:cNvSpPr>
              <p:nvPr/>
            </p:nvSpPr>
            <p:spPr bwMode="auto">
              <a:xfrm>
                <a:off x="7575938" y="3400967"/>
                <a:ext cx="124483" cy="95273"/>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9" name="Line 28">
                <a:extLst>
                  <a:ext uri="{FF2B5EF4-FFF2-40B4-BE49-F238E27FC236}">
                    <a16:creationId xmlns:a16="http://schemas.microsoft.com/office/drawing/2014/main" id="{CBF3E53E-073F-FF4B-A57E-0ED6B57BA9F3}"/>
                  </a:ext>
                </a:extLst>
              </p:cNvPr>
              <p:cNvSpPr>
                <a:spLocks noChangeShapeType="1"/>
              </p:cNvSpPr>
              <p:nvPr/>
            </p:nvSpPr>
            <p:spPr bwMode="auto">
              <a:xfrm flipH="1">
                <a:off x="7659807" y="3323414"/>
                <a:ext cx="114712" cy="21879"/>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0" name="Line 28">
                <a:extLst>
                  <a:ext uri="{FF2B5EF4-FFF2-40B4-BE49-F238E27FC236}">
                    <a16:creationId xmlns:a16="http://schemas.microsoft.com/office/drawing/2014/main" id="{FE0C0305-26F2-4A47-A6BE-52550D56A3D9}"/>
                  </a:ext>
                </a:extLst>
              </p:cNvPr>
              <p:cNvSpPr>
                <a:spLocks noChangeShapeType="1"/>
              </p:cNvSpPr>
              <p:nvPr/>
            </p:nvSpPr>
            <p:spPr bwMode="auto">
              <a:xfrm>
                <a:off x="7575938" y="3093037"/>
                <a:ext cx="103866" cy="12597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1" name="Line 28">
                <a:extLst>
                  <a:ext uri="{FF2B5EF4-FFF2-40B4-BE49-F238E27FC236}">
                    <a16:creationId xmlns:a16="http://schemas.microsoft.com/office/drawing/2014/main" id="{A2EB5A46-946F-6A4C-BA16-E76A1AF1E060}"/>
                  </a:ext>
                </a:extLst>
              </p:cNvPr>
              <p:cNvSpPr>
                <a:spLocks noChangeShapeType="1"/>
              </p:cNvSpPr>
              <p:nvPr/>
            </p:nvSpPr>
            <p:spPr bwMode="auto">
              <a:xfrm>
                <a:off x="7763973" y="3042270"/>
                <a:ext cx="18191" cy="13496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2" name="Line 28">
                <a:extLst>
                  <a:ext uri="{FF2B5EF4-FFF2-40B4-BE49-F238E27FC236}">
                    <a16:creationId xmlns:a16="http://schemas.microsoft.com/office/drawing/2014/main" id="{A731D314-C31A-D14E-8990-E3FD9C232F22}"/>
                  </a:ext>
                </a:extLst>
              </p:cNvPr>
              <p:cNvSpPr>
                <a:spLocks noChangeShapeType="1"/>
              </p:cNvSpPr>
              <p:nvPr/>
            </p:nvSpPr>
            <p:spPr bwMode="auto">
              <a:xfrm flipH="1" flipV="1">
                <a:off x="7900050" y="3154514"/>
                <a:ext cx="162054" cy="4134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3" name="Line 28">
                <a:extLst>
                  <a:ext uri="{FF2B5EF4-FFF2-40B4-BE49-F238E27FC236}">
                    <a16:creationId xmlns:a16="http://schemas.microsoft.com/office/drawing/2014/main" id="{8BD4ED24-EAB0-684F-8888-9A1B202CEC06}"/>
                  </a:ext>
                </a:extLst>
              </p:cNvPr>
              <p:cNvSpPr>
                <a:spLocks noChangeShapeType="1"/>
              </p:cNvSpPr>
              <p:nvPr/>
            </p:nvSpPr>
            <p:spPr bwMode="auto">
              <a:xfrm>
                <a:off x="7936624" y="3023149"/>
                <a:ext cx="141766" cy="45882"/>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4" name="Line 28">
                <a:extLst>
                  <a:ext uri="{FF2B5EF4-FFF2-40B4-BE49-F238E27FC236}">
                    <a16:creationId xmlns:a16="http://schemas.microsoft.com/office/drawing/2014/main" id="{AF97433F-39C6-E54C-963F-267A63120E39}"/>
                  </a:ext>
                </a:extLst>
              </p:cNvPr>
              <p:cNvSpPr>
                <a:spLocks noChangeShapeType="1"/>
              </p:cNvSpPr>
              <p:nvPr/>
            </p:nvSpPr>
            <p:spPr bwMode="auto">
              <a:xfrm flipH="1">
                <a:off x="8062105" y="2922938"/>
                <a:ext cx="82824" cy="89878"/>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5" name="Line 28">
                <a:extLst>
                  <a:ext uri="{FF2B5EF4-FFF2-40B4-BE49-F238E27FC236}">
                    <a16:creationId xmlns:a16="http://schemas.microsoft.com/office/drawing/2014/main" id="{953B6517-5CAD-1F45-93EA-33AE8694B39E}"/>
                  </a:ext>
                </a:extLst>
              </p:cNvPr>
              <p:cNvSpPr>
                <a:spLocks noChangeShapeType="1"/>
              </p:cNvSpPr>
              <p:nvPr/>
            </p:nvSpPr>
            <p:spPr bwMode="auto">
              <a:xfrm>
                <a:off x="7720884" y="2864601"/>
                <a:ext cx="181909" cy="23463"/>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6" name="Line 28">
                <a:extLst>
                  <a:ext uri="{FF2B5EF4-FFF2-40B4-BE49-F238E27FC236}">
                    <a16:creationId xmlns:a16="http://schemas.microsoft.com/office/drawing/2014/main" id="{FBA8A323-D2E6-8446-B5CE-60ABF467E34C}"/>
                  </a:ext>
                </a:extLst>
              </p:cNvPr>
              <p:cNvSpPr>
                <a:spLocks noChangeShapeType="1"/>
              </p:cNvSpPr>
              <p:nvPr/>
            </p:nvSpPr>
            <p:spPr bwMode="auto">
              <a:xfrm>
                <a:off x="7728668" y="2685795"/>
                <a:ext cx="54364" cy="136858"/>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7" name="Line 28">
                <a:extLst>
                  <a:ext uri="{FF2B5EF4-FFF2-40B4-BE49-F238E27FC236}">
                    <a16:creationId xmlns:a16="http://schemas.microsoft.com/office/drawing/2014/main" id="{8B449CCA-62C3-7A40-82B5-466502E490A1}"/>
                  </a:ext>
                </a:extLst>
              </p:cNvPr>
              <p:cNvSpPr>
                <a:spLocks noChangeShapeType="1"/>
              </p:cNvSpPr>
              <p:nvPr/>
            </p:nvSpPr>
            <p:spPr bwMode="auto">
              <a:xfrm flipH="1">
                <a:off x="7510517" y="2738866"/>
                <a:ext cx="56420" cy="7049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8" name="Line 28">
                <a:extLst>
                  <a:ext uri="{FF2B5EF4-FFF2-40B4-BE49-F238E27FC236}">
                    <a16:creationId xmlns:a16="http://schemas.microsoft.com/office/drawing/2014/main" id="{D7BB4E0F-F1E2-AE48-9DFD-FBB8CB8B0F25}"/>
                  </a:ext>
                </a:extLst>
              </p:cNvPr>
              <p:cNvSpPr>
                <a:spLocks noChangeShapeType="1"/>
              </p:cNvSpPr>
              <p:nvPr/>
            </p:nvSpPr>
            <p:spPr bwMode="auto">
              <a:xfrm>
                <a:off x="7615349" y="2675210"/>
                <a:ext cx="66337" cy="8702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9" name="Line 28">
                <a:extLst>
                  <a:ext uri="{FF2B5EF4-FFF2-40B4-BE49-F238E27FC236}">
                    <a16:creationId xmlns:a16="http://schemas.microsoft.com/office/drawing/2014/main" id="{F747DAA7-FE9A-824A-B731-11FD24108D67}"/>
                  </a:ext>
                </a:extLst>
              </p:cNvPr>
              <p:cNvSpPr>
                <a:spLocks noChangeShapeType="1"/>
              </p:cNvSpPr>
              <p:nvPr/>
            </p:nvSpPr>
            <p:spPr bwMode="auto">
              <a:xfrm flipH="1">
                <a:off x="8011541" y="3084520"/>
                <a:ext cx="185953" cy="4963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0" name="Line 28">
                <a:extLst>
                  <a:ext uri="{FF2B5EF4-FFF2-40B4-BE49-F238E27FC236}">
                    <a16:creationId xmlns:a16="http://schemas.microsoft.com/office/drawing/2014/main" id="{678AE25B-F5FA-A842-BB14-B0ED8B1EFEF1}"/>
                  </a:ext>
                </a:extLst>
              </p:cNvPr>
              <p:cNvSpPr>
                <a:spLocks noChangeShapeType="1"/>
              </p:cNvSpPr>
              <p:nvPr/>
            </p:nvSpPr>
            <p:spPr bwMode="auto">
              <a:xfrm>
                <a:off x="7983838" y="2823637"/>
                <a:ext cx="27991" cy="15006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1" name="Freeform 35">
                <a:extLst>
                  <a:ext uri="{FF2B5EF4-FFF2-40B4-BE49-F238E27FC236}">
                    <a16:creationId xmlns:a16="http://schemas.microsoft.com/office/drawing/2014/main" id="{BEBD1D97-A347-7C45-B098-893BE88984B7}"/>
                  </a:ext>
                </a:extLst>
              </p:cNvPr>
              <p:cNvSpPr>
                <a:spLocks/>
              </p:cNvSpPr>
              <p:nvPr/>
            </p:nvSpPr>
            <p:spPr bwMode="auto">
              <a:xfrm rot="2870881" flipV="1">
                <a:off x="7369055" y="2639570"/>
                <a:ext cx="161920" cy="80304"/>
              </a:xfrm>
              <a:custGeom>
                <a:avLst/>
                <a:gdLst>
                  <a:gd name="T0" fmla="*/ 0 w 21600"/>
                  <a:gd name="T1" fmla="*/ 77360 h 19081"/>
                  <a:gd name="T2" fmla="*/ 64848 w 21600"/>
                  <a:gd name="T3" fmla="*/ 215900 h 19081"/>
                  <a:gd name="T4" fmla="*/ 90791 w 21600"/>
                  <a:gd name="T5" fmla="*/ 2761 h 19081"/>
                  <a:gd name="T6" fmla="*/ 152400 w 21600"/>
                  <a:gd name="T7" fmla="*/ 173277 h 19081"/>
                  <a:gd name="T8" fmla="*/ 0 60000 65536"/>
                  <a:gd name="T9" fmla="*/ 0 60000 65536"/>
                  <a:gd name="T10" fmla="*/ 0 60000 65536"/>
                  <a:gd name="T11" fmla="*/ 0 60000 65536"/>
                  <a:gd name="T12" fmla="*/ 0 w 21600"/>
                  <a:gd name="T13" fmla="*/ 0 h 19081"/>
                  <a:gd name="T14" fmla="*/ 21600 w 21600"/>
                  <a:gd name="T15" fmla="*/ 19081 h 19081"/>
                </a:gdLst>
                <a:ahLst/>
                <a:cxnLst>
                  <a:cxn ang="T8">
                    <a:pos x="T0" y="T1"/>
                  </a:cxn>
                  <a:cxn ang="T9">
                    <a:pos x="T2" y="T3"/>
                  </a:cxn>
                  <a:cxn ang="T10">
                    <a:pos x="T4" y="T5"/>
                  </a:cxn>
                  <a:cxn ang="T11">
                    <a:pos x="T6" y="T7"/>
                  </a:cxn>
                </a:cxnLst>
                <a:rect l="T12" t="T13" r="T14" b="T15"/>
                <a:pathLst>
                  <a:path w="21600" h="19081">
                    <a:moveTo>
                      <a:pt x="0" y="6837"/>
                    </a:moveTo>
                    <a:cubicBezTo>
                      <a:pt x="3729" y="-2133"/>
                      <a:pt x="9191" y="19081"/>
                      <a:pt x="9191" y="19081"/>
                    </a:cubicBezTo>
                    <a:cubicBezTo>
                      <a:pt x="9191" y="19081"/>
                      <a:pt x="12446" y="-2519"/>
                      <a:pt x="12868" y="244"/>
                    </a:cubicBezTo>
                    <a:cubicBezTo>
                      <a:pt x="13290" y="3007"/>
                      <a:pt x="21600" y="15314"/>
                      <a:pt x="21600" y="15314"/>
                    </a:cubicBezTo>
                  </a:path>
                </a:pathLst>
              </a:custGeom>
              <a:noFill/>
              <a:ln w="38100">
                <a:solidFill>
                  <a:schemeClr val="accent1"/>
                </a:solidFill>
                <a:miter lim="800000"/>
                <a:headEnd/>
                <a:tailEnd/>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2159" dirty="0"/>
              </a:p>
            </p:txBody>
          </p:sp>
          <p:sp>
            <p:nvSpPr>
              <p:cNvPr id="32" name="Oval 34">
                <a:extLst>
                  <a:ext uri="{FF2B5EF4-FFF2-40B4-BE49-F238E27FC236}">
                    <a16:creationId xmlns:a16="http://schemas.microsoft.com/office/drawing/2014/main" id="{E38A3914-AF03-1847-B4A2-34DEE2349F78}"/>
                  </a:ext>
                </a:extLst>
              </p:cNvPr>
              <p:cNvSpPr>
                <a:spLocks/>
              </p:cNvSpPr>
              <p:nvPr/>
            </p:nvSpPr>
            <p:spPr bwMode="auto">
              <a:xfrm rot="2811128">
                <a:off x="6895788" y="2370794"/>
                <a:ext cx="560696" cy="247513"/>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Cy3</a:t>
                </a:r>
              </a:p>
            </p:txBody>
          </p:sp>
          <p:sp>
            <p:nvSpPr>
              <p:cNvPr id="33" name="Rectangle 32">
                <a:extLst>
                  <a:ext uri="{FF2B5EF4-FFF2-40B4-BE49-F238E27FC236}">
                    <a16:creationId xmlns:a16="http://schemas.microsoft.com/office/drawing/2014/main" id="{909C285F-6C0F-C44C-BECE-5DB4ACBE3910}"/>
                  </a:ext>
                </a:extLst>
              </p:cNvPr>
              <p:cNvSpPr/>
              <p:nvPr/>
            </p:nvSpPr>
            <p:spPr>
              <a:xfrm>
                <a:off x="6756655" y="4149442"/>
                <a:ext cx="1922976" cy="562207"/>
              </a:xfrm>
              <a:prstGeom prst="rect">
                <a:avLst/>
              </a:prstGeom>
            </p:spPr>
            <p:txBody>
              <a:bodyPr wrap="none">
                <a:spAutoFit/>
              </a:bodyPr>
              <a:lstStyle/>
              <a:p>
                <a:r>
                  <a:rPr lang="en-US" sz="1968" dirty="0">
                    <a:solidFill>
                      <a:srgbClr val="008000"/>
                    </a:solidFill>
                    <a:latin typeface="Arial" panose="020B0604020202020204" pitchFamily="34" charset="0"/>
                    <a:cs typeface="Arial" panose="020B0604020202020204" pitchFamily="34" charset="0"/>
                  </a:rPr>
                  <a:t>3`-p</a:t>
                </a:r>
                <a:r>
                  <a:rPr lang="en-US" sz="1968" dirty="0">
                    <a:solidFill>
                      <a:srgbClr val="0000FF"/>
                    </a:solidFill>
                    <a:latin typeface="Arial" panose="020B0604020202020204" pitchFamily="34" charset="0"/>
                    <a:cs typeface="Arial" panose="020B0604020202020204" pitchFamily="34" charset="0"/>
                  </a:rPr>
                  <a:t>(dT)</a:t>
                </a:r>
                <a:r>
                  <a:rPr lang="en-US" sz="1968" baseline="-25000" dirty="0">
                    <a:solidFill>
                      <a:srgbClr val="0000FF"/>
                    </a:solidFill>
                    <a:latin typeface="Arial" panose="020B0604020202020204" pitchFamily="34" charset="0"/>
                    <a:cs typeface="Arial" panose="020B0604020202020204" pitchFamily="34" charset="0"/>
                  </a:rPr>
                  <a:t>14</a:t>
                </a:r>
                <a:r>
                  <a:rPr lang="en-US" sz="1968" dirty="0">
                    <a:solidFill>
                      <a:srgbClr val="0000FF"/>
                    </a:solidFill>
                    <a:latin typeface="Arial" panose="020B0604020202020204" pitchFamily="34" charset="0"/>
                    <a:cs typeface="Arial" panose="020B0604020202020204" pitchFamily="34" charset="0"/>
                  </a:rPr>
                  <a:t> </a:t>
                </a:r>
                <a:endParaRPr lang="en-US" sz="1968" dirty="0">
                  <a:latin typeface="Arial" panose="020B0604020202020204" pitchFamily="34" charset="0"/>
                  <a:cs typeface="Arial" panose="020B0604020202020204" pitchFamily="34" charset="0"/>
                </a:endParaRPr>
              </a:p>
            </p:txBody>
          </p:sp>
          <p:sp>
            <p:nvSpPr>
              <p:cNvPr id="34" name="Line 13">
                <a:extLst>
                  <a:ext uri="{FF2B5EF4-FFF2-40B4-BE49-F238E27FC236}">
                    <a16:creationId xmlns:a16="http://schemas.microsoft.com/office/drawing/2014/main" id="{64248FFD-ED4B-6247-9633-784DF35CE64B}"/>
                  </a:ext>
                </a:extLst>
              </p:cNvPr>
              <p:cNvSpPr>
                <a:spLocks noChangeShapeType="1"/>
              </p:cNvSpPr>
              <p:nvPr/>
            </p:nvSpPr>
            <p:spPr bwMode="auto">
              <a:xfrm>
                <a:off x="7375019" y="3895343"/>
                <a:ext cx="170249"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35" name="Line 13">
                <a:extLst>
                  <a:ext uri="{FF2B5EF4-FFF2-40B4-BE49-F238E27FC236}">
                    <a16:creationId xmlns:a16="http://schemas.microsoft.com/office/drawing/2014/main" id="{697CB8BC-4E31-ED4D-9357-5BC1DC98D918}"/>
                  </a:ext>
                </a:extLst>
              </p:cNvPr>
              <p:cNvSpPr>
                <a:spLocks noChangeShapeType="1"/>
              </p:cNvSpPr>
              <p:nvPr/>
            </p:nvSpPr>
            <p:spPr bwMode="auto">
              <a:xfrm>
                <a:off x="7375019" y="3779989"/>
                <a:ext cx="170249"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36" name="Line 13">
                <a:extLst>
                  <a:ext uri="{FF2B5EF4-FFF2-40B4-BE49-F238E27FC236}">
                    <a16:creationId xmlns:a16="http://schemas.microsoft.com/office/drawing/2014/main" id="{A0420F8D-A9D3-C044-BBCC-822CAAE8050D}"/>
                  </a:ext>
                </a:extLst>
              </p:cNvPr>
              <p:cNvSpPr>
                <a:spLocks noChangeShapeType="1"/>
              </p:cNvSpPr>
              <p:nvPr/>
            </p:nvSpPr>
            <p:spPr bwMode="auto">
              <a:xfrm>
                <a:off x="7365076" y="3670563"/>
                <a:ext cx="170249"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7" name="Line 13">
                <a:extLst>
                  <a:ext uri="{FF2B5EF4-FFF2-40B4-BE49-F238E27FC236}">
                    <a16:creationId xmlns:a16="http://schemas.microsoft.com/office/drawing/2014/main" id="{352EEAA7-58C6-E540-8D8C-A97F74F4CF71}"/>
                  </a:ext>
                </a:extLst>
              </p:cNvPr>
              <p:cNvSpPr>
                <a:spLocks noChangeShapeType="1"/>
              </p:cNvSpPr>
              <p:nvPr/>
            </p:nvSpPr>
            <p:spPr bwMode="auto">
              <a:xfrm>
                <a:off x="7558419" y="4002834"/>
                <a:ext cx="184480"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38" name="Line 13">
                <a:extLst>
                  <a:ext uri="{FF2B5EF4-FFF2-40B4-BE49-F238E27FC236}">
                    <a16:creationId xmlns:a16="http://schemas.microsoft.com/office/drawing/2014/main" id="{D8539E66-9917-BF4C-B3F2-140CCD0EC4A8}"/>
                  </a:ext>
                </a:extLst>
              </p:cNvPr>
              <p:cNvSpPr>
                <a:spLocks noChangeShapeType="1"/>
              </p:cNvSpPr>
              <p:nvPr/>
            </p:nvSpPr>
            <p:spPr bwMode="auto">
              <a:xfrm>
                <a:off x="7576527" y="3900302"/>
                <a:ext cx="184480"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9" name="Line 13">
                <a:extLst>
                  <a:ext uri="{FF2B5EF4-FFF2-40B4-BE49-F238E27FC236}">
                    <a16:creationId xmlns:a16="http://schemas.microsoft.com/office/drawing/2014/main" id="{77A7FD5E-0AA1-2E44-9530-D9C5B273854C}"/>
                  </a:ext>
                </a:extLst>
              </p:cNvPr>
              <p:cNvSpPr>
                <a:spLocks noChangeShapeType="1"/>
              </p:cNvSpPr>
              <p:nvPr/>
            </p:nvSpPr>
            <p:spPr bwMode="auto">
              <a:xfrm>
                <a:off x="7565856" y="3779989"/>
                <a:ext cx="184480"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40" name="Line 13">
                <a:extLst>
                  <a:ext uri="{FF2B5EF4-FFF2-40B4-BE49-F238E27FC236}">
                    <a16:creationId xmlns:a16="http://schemas.microsoft.com/office/drawing/2014/main" id="{0055AFA6-0AB9-1C4A-AF91-39AC008737C4}"/>
                  </a:ext>
                </a:extLst>
              </p:cNvPr>
              <p:cNvSpPr>
                <a:spLocks noChangeShapeType="1"/>
              </p:cNvSpPr>
              <p:nvPr/>
            </p:nvSpPr>
            <p:spPr bwMode="auto">
              <a:xfrm>
                <a:off x="7565856" y="3670563"/>
                <a:ext cx="184480"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grpSp>
        <p:sp>
          <p:nvSpPr>
            <p:cNvPr id="9" name="TextBox 8">
              <a:extLst>
                <a:ext uri="{FF2B5EF4-FFF2-40B4-BE49-F238E27FC236}">
                  <a16:creationId xmlns:a16="http://schemas.microsoft.com/office/drawing/2014/main" id="{9763D1D1-13E6-3A49-A9BF-5F2BADDA6434}"/>
                </a:ext>
              </a:extLst>
            </p:cNvPr>
            <p:cNvSpPr txBox="1"/>
            <p:nvPr/>
          </p:nvSpPr>
          <p:spPr>
            <a:xfrm>
              <a:off x="1796569" y="5091227"/>
              <a:ext cx="686406" cy="338554"/>
            </a:xfrm>
            <a:prstGeom prst="rect">
              <a:avLst/>
            </a:prstGeom>
            <a:noFill/>
          </p:spPr>
          <p:txBody>
            <a:bodyPr wrap="none" rtlCol="0">
              <a:spAutoFit/>
            </a:bodyPr>
            <a:lstStyle/>
            <a:p>
              <a:r>
                <a:rPr lang="en-US" sz="1600" dirty="0"/>
                <a:t>S18S2</a:t>
              </a:r>
            </a:p>
          </p:txBody>
        </p:sp>
      </p:grpSp>
      <p:grpSp>
        <p:nvGrpSpPr>
          <p:cNvPr id="41" name="Group 40">
            <a:extLst>
              <a:ext uri="{FF2B5EF4-FFF2-40B4-BE49-F238E27FC236}">
                <a16:creationId xmlns:a16="http://schemas.microsoft.com/office/drawing/2014/main" id="{65880EB3-88B4-D24A-B9ED-374293491824}"/>
              </a:ext>
            </a:extLst>
          </p:cNvPr>
          <p:cNvGrpSpPr/>
          <p:nvPr/>
        </p:nvGrpSpPr>
        <p:grpSpPr>
          <a:xfrm>
            <a:off x="2525528" y="1433557"/>
            <a:ext cx="1351652" cy="2102434"/>
            <a:chOff x="3494151" y="957940"/>
            <a:chExt cx="1351652" cy="2102434"/>
          </a:xfrm>
        </p:grpSpPr>
        <p:grpSp>
          <p:nvGrpSpPr>
            <p:cNvPr id="42" name="Group 41">
              <a:extLst>
                <a:ext uri="{FF2B5EF4-FFF2-40B4-BE49-F238E27FC236}">
                  <a16:creationId xmlns:a16="http://schemas.microsoft.com/office/drawing/2014/main" id="{73EF3D25-90AB-7343-85AD-E90DA1C359A5}"/>
                </a:ext>
              </a:extLst>
            </p:cNvPr>
            <p:cNvGrpSpPr/>
            <p:nvPr/>
          </p:nvGrpSpPr>
          <p:grpSpPr>
            <a:xfrm>
              <a:off x="3494151" y="957940"/>
              <a:ext cx="1351652" cy="1771964"/>
              <a:chOff x="35778586" y="16519545"/>
              <a:chExt cx="1746585" cy="2289705"/>
            </a:xfrm>
          </p:grpSpPr>
          <p:sp>
            <p:nvSpPr>
              <p:cNvPr id="44" name="Line 1">
                <a:extLst>
                  <a:ext uri="{FF2B5EF4-FFF2-40B4-BE49-F238E27FC236}">
                    <a16:creationId xmlns:a16="http://schemas.microsoft.com/office/drawing/2014/main" id="{8750A94C-BD8F-CF4B-9E23-B8C14E6652D7}"/>
                  </a:ext>
                </a:extLst>
              </p:cNvPr>
              <p:cNvSpPr>
                <a:spLocks noChangeShapeType="1"/>
              </p:cNvSpPr>
              <p:nvPr/>
            </p:nvSpPr>
            <p:spPr bwMode="auto">
              <a:xfrm flipH="1">
                <a:off x="36336249" y="17808694"/>
                <a:ext cx="3980" cy="49277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45" name="Line 5">
                <a:extLst>
                  <a:ext uri="{FF2B5EF4-FFF2-40B4-BE49-F238E27FC236}">
                    <a16:creationId xmlns:a16="http://schemas.microsoft.com/office/drawing/2014/main" id="{F91F8111-D8F0-7A44-B355-0C0B3EF721A5}"/>
                  </a:ext>
                </a:extLst>
              </p:cNvPr>
              <p:cNvSpPr>
                <a:spLocks noChangeShapeType="1"/>
              </p:cNvSpPr>
              <p:nvPr/>
            </p:nvSpPr>
            <p:spPr bwMode="auto">
              <a:xfrm flipH="1">
                <a:off x="36681119" y="17809489"/>
                <a:ext cx="14388" cy="498185"/>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649" dirty="0"/>
              </a:p>
            </p:txBody>
          </p:sp>
          <p:sp>
            <p:nvSpPr>
              <p:cNvPr id="46" name="Rectangle 45">
                <a:extLst>
                  <a:ext uri="{FF2B5EF4-FFF2-40B4-BE49-F238E27FC236}">
                    <a16:creationId xmlns:a16="http://schemas.microsoft.com/office/drawing/2014/main" id="{FC5A93A3-F1C4-E949-B416-02F34488AC3B}"/>
                  </a:ext>
                </a:extLst>
              </p:cNvPr>
              <p:cNvSpPr>
                <a:spLocks/>
              </p:cNvSpPr>
              <p:nvPr/>
            </p:nvSpPr>
            <p:spPr bwMode="auto">
              <a:xfrm>
                <a:off x="36740176" y="18240464"/>
                <a:ext cx="84" cy="208628"/>
              </a:xfrm>
              <a:prstGeom prst="rect">
                <a:avLst/>
              </a:prstGeom>
              <a:noFill/>
              <a:ln>
                <a:noFill/>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 uri="{91240B29-F687-4f45-9708-019B960494DF}">
                  <a14:hiddenLine xmlns:mc="http://schemas.openxmlformats.org/markup-compatibility/2006" xmlns:mv="urn:schemas-microsoft-com:mac:vml"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1049" dirty="0">
                  <a:solidFill>
                    <a:schemeClr val="tx1"/>
                  </a:solidFill>
                  <a:cs typeface="Gill Sans" charset="0"/>
                </a:endParaRPr>
              </a:p>
            </p:txBody>
          </p:sp>
          <p:sp>
            <p:nvSpPr>
              <p:cNvPr id="47" name="Oval 46">
                <a:extLst>
                  <a:ext uri="{FF2B5EF4-FFF2-40B4-BE49-F238E27FC236}">
                    <a16:creationId xmlns:a16="http://schemas.microsoft.com/office/drawing/2014/main" id="{1A199DB1-0A79-B141-A4E3-041ECCA7D19D}"/>
                  </a:ext>
                </a:extLst>
              </p:cNvPr>
              <p:cNvSpPr>
                <a:spLocks/>
              </p:cNvSpPr>
              <p:nvPr/>
            </p:nvSpPr>
            <p:spPr bwMode="auto">
              <a:xfrm rot="6540714">
                <a:off x="36532820" y="17454319"/>
                <a:ext cx="508520" cy="224809"/>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Cy5</a:t>
                </a:r>
              </a:p>
            </p:txBody>
          </p:sp>
          <p:sp>
            <p:nvSpPr>
              <p:cNvPr id="48" name="Line 13">
                <a:extLst>
                  <a:ext uri="{FF2B5EF4-FFF2-40B4-BE49-F238E27FC236}">
                    <a16:creationId xmlns:a16="http://schemas.microsoft.com/office/drawing/2014/main" id="{8792730D-6124-C645-B865-151E191970B4}"/>
                  </a:ext>
                </a:extLst>
              </p:cNvPr>
              <p:cNvSpPr>
                <a:spLocks noChangeShapeType="1"/>
              </p:cNvSpPr>
              <p:nvPr/>
            </p:nvSpPr>
            <p:spPr bwMode="auto">
              <a:xfrm>
                <a:off x="36331198" y="18165452"/>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grpSp>
            <p:nvGrpSpPr>
              <p:cNvPr id="49" name="Group 48">
                <a:extLst>
                  <a:ext uri="{FF2B5EF4-FFF2-40B4-BE49-F238E27FC236}">
                    <a16:creationId xmlns:a16="http://schemas.microsoft.com/office/drawing/2014/main" id="{71B05D13-B7E5-DA43-99BE-C69C294D9DD0}"/>
                  </a:ext>
                </a:extLst>
              </p:cNvPr>
              <p:cNvGrpSpPr/>
              <p:nvPr/>
            </p:nvGrpSpPr>
            <p:grpSpPr>
              <a:xfrm flipH="1">
                <a:off x="36033509" y="16519545"/>
                <a:ext cx="857991" cy="1288073"/>
                <a:chOff x="35945714" y="16525076"/>
                <a:chExt cx="1141546" cy="1288073"/>
              </a:xfrm>
            </p:grpSpPr>
            <p:sp>
              <p:nvSpPr>
                <p:cNvPr id="58" name="Rectangle 38">
                  <a:extLst>
                    <a:ext uri="{FF2B5EF4-FFF2-40B4-BE49-F238E27FC236}">
                      <a16:creationId xmlns:a16="http://schemas.microsoft.com/office/drawing/2014/main" id="{3F08DD81-E3D1-FA45-ADB2-67129957672E}"/>
                    </a:ext>
                  </a:extLst>
                </p:cNvPr>
                <p:cNvSpPr>
                  <a:spLocks/>
                </p:cNvSpPr>
                <p:nvPr/>
              </p:nvSpPr>
              <p:spPr bwMode="auto">
                <a:xfrm>
                  <a:off x="36287465" y="16628782"/>
                  <a:ext cx="311427" cy="167432"/>
                </a:xfrm>
                <a:prstGeom prst="rect">
                  <a:avLst/>
                </a:prstGeom>
                <a:noFill/>
                <a:ln>
                  <a:noFill/>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 uri="{91240B29-F687-4f45-9708-019B960494DF}">
                    <a14:hiddenLine xmlns:mc="http://schemas.openxmlformats.org/markup-compatibility/2006" xmlns:mv="urn:schemas-microsoft-com:mac:vml" xmlns="" xmlns:a14="http://schemas.microsoft.com/office/drawing/2010/main" w="12700">
                      <a:solidFill>
                        <a:srgbClr val="000000"/>
                      </a:solidFill>
                      <a:miter lim="800000"/>
                      <a:headEnd/>
                      <a:tailEnd/>
                    </a14:hiddenLine>
                  </a:ext>
                </a:extLst>
              </p:spPr>
              <p:txBody>
                <a:bodyPr lIns="0" tIns="0" rIns="0" bIns="0" anchor="ct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r>
                    <a:rPr lang="en-US" altLang="en-US" sz="1406" dirty="0">
                      <a:solidFill>
                        <a:schemeClr val="tx1"/>
                      </a:solidFill>
                      <a:cs typeface="Gill Sans" charset="0"/>
                    </a:rPr>
                    <a:t>5`</a:t>
                  </a:r>
                </a:p>
              </p:txBody>
            </p:sp>
            <p:sp>
              <p:nvSpPr>
                <p:cNvPr id="59" name="Freeform 58">
                  <a:extLst>
                    <a:ext uri="{FF2B5EF4-FFF2-40B4-BE49-F238E27FC236}">
                      <a16:creationId xmlns:a16="http://schemas.microsoft.com/office/drawing/2014/main" id="{13187988-00CE-8B4D-8B6E-A6D4663A2C23}"/>
                    </a:ext>
                  </a:extLst>
                </p:cNvPr>
                <p:cNvSpPr/>
                <p:nvPr/>
              </p:nvSpPr>
              <p:spPr>
                <a:xfrm>
                  <a:off x="36379521" y="16990862"/>
                  <a:ext cx="609195" cy="822287"/>
                </a:xfrm>
                <a:custGeom>
                  <a:avLst/>
                  <a:gdLst>
                    <a:gd name="connsiteX0" fmla="*/ 447472 w 867254"/>
                    <a:gd name="connsiteY0" fmla="*/ 1478604 h 1478604"/>
                    <a:gd name="connsiteX1" fmla="*/ 321013 w 867254"/>
                    <a:gd name="connsiteY1" fmla="*/ 865762 h 1478604"/>
                    <a:gd name="connsiteX2" fmla="*/ 865762 w 867254"/>
                    <a:gd name="connsiteY2" fmla="*/ 612843 h 1478604"/>
                    <a:gd name="connsiteX3" fmla="*/ 466928 w 867254"/>
                    <a:gd name="connsiteY3" fmla="*/ 165370 h 1478604"/>
                    <a:gd name="connsiteX4" fmla="*/ 0 w 867254"/>
                    <a:gd name="connsiteY4" fmla="*/ 0 h 1478604"/>
                    <a:gd name="connsiteX5" fmla="*/ 0 w 867254"/>
                    <a:gd name="connsiteY5" fmla="*/ 0 h 147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254" h="1478604">
                      <a:moveTo>
                        <a:pt x="447472" y="1478604"/>
                      </a:moveTo>
                      <a:cubicBezTo>
                        <a:pt x="349385" y="1244329"/>
                        <a:pt x="251298" y="1010055"/>
                        <a:pt x="321013" y="865762"/>
                      </a:cubicBezTo>
                      <a:cubicBezTo>
                        <a:pt x="390728" y="721469"/>
                        <a:pt x="841443" y="729575"/>
                        <a:pt x="865762" y="612843"/>
                      </a:cubicBezTo>
                      <a:cubicBezTo>
                        <a:pt x="890081" y="496111"/>
                        <a:pt x="611222" y="267510"/>
                        <a:pt x="466928" y="165370"/>
                      </a:cubicBezTo>
                      <a:cubicBezTo>
                        <a:pt x="322634" y="63230"/>
                        <a:pt x="0" y="0"/>
                        <a:pt x="0" y="0"/>
                      </a:cubicBez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9" dirty="0"/>
                </a:p>
              </p:txBody>
            </p:sp>
            <p:sp>
              <p:nvSpPr>
                <p:cNvPr id="60" name="Line 28">
                  <a:extLst>
                    <a:ext uri="{FF2B5EF4-FFF2-40B4-BE49-F238E27FC236}">
                      <a16:creationId xmlns:a16="http://schemas.microsoft.com/office/drawing/2014/main" id="{2E752649-513F-9544-9B88-C6BBD32B38F6}"/>
                    </a:ext>
                  </a:extLst>
                </p:cNvPr>
                <p:cNvSpPr>
                  <a:spLocks noChangeShapeType="1"/>
                </p:cNvSpPr>
                <p:nvPr/>
              </p:nvSpPr>
              <p:spPr bwMode="auto">
                <a:xfrm>
                  <a:off x="36550492" y="17755081"/>
                  <a:ext cx="143013" cy="5002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61" name="Line 28">
                  <a:extLst>
                    <a:ext uri="{FF2B5EF4-FFF2-40B4-BE49-F238E27FC236}">
                      <a16:creationId xmlns:a16="http://schemas.microsoft.com/office/drawing/2014/main" id="{DFB6318D-D798-AE47-844C-622AC9CBE053}"/>
                    </a:ext>
                  </a:extLst>
                </p:cNvPr>
                <p:cNvSpPr>
                  <a:spLocks noChangeShapeType="1"/>
                </p:cNvSpPr>
                <p:nvPr/>
              </p:nvSpPr>
              <p:spPr bwMode="auto">
                <a:xfrm>
                  <a:off x="36522718" y="17618793"/>
                  <a:ext cx="113064" cy="8653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62" name="Line 28">
                  <a:extLst>
                    <a:ext uri="{FF2B5EF4-FFF2-40B4-BE49-F238E27FC236}">
                      <a16:creationId xmlns:a16="http://schemas.microsoft.com/office/drawing/2014/main" id="{D098482E-8376-BF41-8ADD-F58F4E17B5D5}"/>
                    </a:ext>
                  </a:extLst>
                </p:cNvPr>
                <p:cNvSpPr>
                  <a:spLocks noChangeShapeType="1"/>
                </p:cNvSpPr>
                <p:nvPr/>
              </p:nvSpPr>
              <p:spPr bwMode="auto">
                <a:xfrm flipH="1">
                  <a:off x="36598895" y="17512431"/>
                  <a:ext cx="121230" cy="55793"/>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63" name="Line 28">
                  <a:extLst>
                    <a:ext uri="{FF2B5EF4-FFF2-40B4-BE49-F238E27FC236}">
                      <a16:creationId xmlns:a16="http://schemas.microsoft.com/office/drawing/2014/main" id="{EE167DE0-2C35-CD48-B4D7-6B43887C5E4D}"/>
                    </a:ext>
                  </a:extLst>
                </p:cNvPr>
                <p:cNvSpPr>
                  <a:spLocks noChangeShapeType="1"/>
                </p:cNvSpPr>
                <p:nvPr/>
              </p:nvSpPr>
              <p:spPr bwMode="auto">
                <a:xfrm>
                  <a:off x="36522718" y="17339108"/>
                  <a:ext cx="94339" cy="11441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64" name="Line 28">
                  <a:extLst>
                    <a:ext uri="{FF2B5EF4-FFF2-40B4-BE49-F238E27FC236}">
                      <a16:creationId xmlns:a16="http://schemas.microsoft.com/office/drawing/2014/main" id="{91F3401C-DF3F-9042-9C3E-D686FFF45634}"/>
                    </a:ext>
                  </a:extLst>
                </p:cNvPr>
                <p:cNvSpPr>
                  <a:spLocks noChangeShapeType="1"/>
                </p:cNvSpPr>
                <p:nvPr/>
              </p:nvSpPr>
              <p:spPr bwMode="auto">
                <a:xfrm>
                  <a:off x="36693505" y="17292998"/>
                  <a:ext cx="16522" cy="12258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65" name="Line 28">
                  <a:extLst>
                    <a:ext uri="{FF2B5EF4-FFF2-40B4-BE49-F238E27FC236}">
                      <a16:creationId xmlns:a16="http://schemas.microsoft.com/office/drawing/2014/main" id="{E31901C4-A046-244B-B2EF-C4FCEA18876C}"/>
                    </a:ext>
                  </a:extLst>
                </p:cNvPr>
                <p:cNvSpPr>
                  <a:spLocks noChangeShapeType="1"/>
                </p:cNvSpPr>
                <p:nvPr/>
              </p:nvSpPr>
              <p:spPr bwMode="auto">
                <a:xfrm flipH="1">
                  <a:off x="36817101" y="17326475"/>
                  <a:ext cx="48389" cy="6847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66" name="Line 28">
                  <a:extLst>
                    <a:ext uri="{FF2B5EF4-FFF2-40B4-BE49-F238E27FC236}">
                      <a16:creationId xmlns:a16="http://schemas.microsoft.com/office/drawing/2014/main" id="{A0EFEFEA-788A-B741-B449-5F26854C6C9F}"/>
                    </a:ext>
                  </a:extLst>
                </p:cNvPr>
                <p:cNvSpPr>
                  <a:spLocks noChangeShapeType="1"/>
                </p:cNvSpPr>
                <p:nvPr/>
              </p:nvSpPr>
              <p:spPr bwMode="auto">
                <a:xfrm>
                  <a:off x="36897242" y="17261363"/>
                  <a:ext cx="81838" cy="5594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67" name="Line 28">
                  <a:extLst>
                    <a:ext uri="{FF2B5EF4-FFF2-40B4-BE49-F238E27FC236}">
                      <a16:creationId xmlns:a16="http://schemas.microsoft.com/office/drawing/2014/main" id="{08505F83-5F09-C84A-B1B7-537F8154FF0E}"/>
                    </a:ext>
                  </a:extLst>
                </p:cNvPr>
                <p:cNvSpPr>
                  <a:spLocks noChangeShapeType="1"/>
                </p:cNvSpPr>
                <p:nvPr/>
              </p:nvSpPr>
              <p:spPr bwMode="auto">
                <a:xfrm flipH="1">
                  <a:off x="36964290" y="17184612"/>
                  <a:ext cx="75227" cy="8163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68" name="Line 28">
                  <a:extLst>
                    <a:ext uri="{FF2B5EF4-FFF2-40B4-BE49-F238E27FC236}">
                      <a16:creationId xmlns:a16="http://schemas.microsoft.com/office/drawing/2014/main" id="{AC89A24C-3ABF-3641-BEE7-8E9F5DBB3EB2}"/>
                    </a:ext>
                  </a:extLst>
                </p:cNvPr>
                <p:cNvSpPr>
                  <a:spLocks noChangeShapeType="1"/>
                </p:cNvSpPr>
                <p:nvPr/>
              </p:nvSpPr>
              <p:spPr bwMode="auto">
                <a:xfrm>
                  <a:off x="36646146" y="17148490"/>
                  <a:ext cx="173446" cy="444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69" name="Line 28">
                  <a:extLst>
                    <a:ext uri="{FF2B5EF4-FFF2-40B4-BE49-F238E27FC236}">
                      <a16:creationId xmlns:a16="http://schemas.microsoft.com/office/drawing/2014/main" id="{21F86376-A80B-DA4A-8FE3-D8B15AA9BA82}"/>
                    </a:ext>
                  </a:extLst>
                </p:cNvPr>
                <p:cNvSpPr>
                  <a:spLocks noChangeShapeType="1"/>
                </p:cNvSpPr>
                <p:nvPr/>
              </p:nvSpPr>
              <p:spPr bwMode="auto">
                <a:xfrm>
                  <a:off x="36504704" y="17076332"/>
                  <a:ext cx="206112" cy="1719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70" name="Line 28">
                  <a:extLst>
                    <a:ext uri="{FF2B5EF4-FFF2-40B4-BE49-F238E27FC236}">
                      <a16:creationId xmlns:a16="http://schemas.microsoft.com/office/drawing/2014/main" id="{01E4AE3C-EC2E-2C48-BE79-59B7CD420201}"/>
                    </a:ext>
                  </a:extLst>
                </p:cNvPr>
                <p:cNvSpPr>
                  <a:spLocks noChangeShapeType="1"/>
                </p:cNvSpPr>
                <p:nvPr/>
              </p:nvSpPr>
              <p:spPr bwMode="auto">
                <a:xfrm flipH="1" flipV="1">
                  <a:off x="36470513" y="16914585"/>
                  <a:ext cx="44032" cy="10284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71" name="Line 28">
                  <a:extLst>
                    <a:ext uri="{FF2B5EF4-FFF2-40B4-BE49-F238E27FC236}">
                      <a16:creationId xmlns:a16="http://schemas.microsoft.com/office/drawing/2014/main" id="{DB82A954-1C68-B644-BFB3-4438333CC0F8}"/>
                    </a:ext>
                  </a:extLst>
                </p:cNvPr>
                <p:cNvSpPr>
                  <a:spLocks noChangeShapeType="1"/>
                </p:cNvSpPr>
                <p:nvPr/>
              </p:nvSpPr>
              <p:spPr bwMode="auto">
                <a:xfrm flipH="1">
                  <a:off x="36371969" y="16997601"/>
                  <a:ext cx="36644" cy="69602"/>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72" name="Line 28">
                  <a:extLst>
                    <a:ext uri="{FF2B5EF4-FFF2-40B4-BE49-F238E27FC236}">
                      <a16:creationId xmlns:a16="http://schemas.microsoft.com/office/drawing/2014/main" id="{F0E456C5-31D8-E843-809A-6697F0BA296F}"/>
                    </a:ext>
                  </a:extLst>
                </p:cNvPr>
                <p:cNvSpPr>
                  <a:spLocks noChangeShapeType="1"/>
                </p:cNvSpPr>
                <p:nvPr/>
              </p:nvSpPr>
              <p:spPr bwMode="auto">
                <a:xfrm>
                  <a:off x="36558514" y="16959608"/>
                  <a:ext cx="60252" cy="79038"/>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73" name="Line 28">
                  <a:extLst>
                    <a:ext uri="{FF2B5EF4-FFF2-40B4-BE49-F238E27FC236}">
                      <a16:creationId xmlns:a16="http://schemas.microsoft.com/office/drawing/2014/main" id="{2D7F8161-A962-9F40-911B-AF6A5674773D}"/>
                    </a:ext>
                  </a:extLst>
                </p:cNvPr>
                <p:cNvSpPr>
                  <a:spLocks noChangeShapeType="1"/>
                </p:cNvSpPr>
                <p:nvPr/>
              </p:nvSpPr>
              <p:spPr bwMode="auto">
                <a:xfrm flipH="1">
                  <a:off x="36918364" y="17331373"/>
                  <a:ext cx="168896" cy="4508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74" name="Line 28">
                  <a:extLst>
                    <a:ext uri="{FF2B5EF4-FFF2-40B4-BE49-F238E27FC236}">
                      <a16:creationId xmlns:a16="http://schemas.microsoft.com/office/drawing/2014/main" id="{502035AD-395A-5441-9F25-0C3017D93DE9}"/>
                    </a:ext>
                  </a:extLst>
                </p:cNvPr>
                <p:cNvSpPr>
                  <a:spLocks noChangeShapeType="1"/>
                </p:cNvSpPr>
                <p:nvPr/>
              </p:nvSpPr>
              <p:spPr bwMode="auto">
                <a:xfrm>
                  <a:off x="36893202" y="17094420"/>
                  <a:ext cx="25423" cy="13629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75" name="Freeform 35">
                  <a:extLst>
                    <a:ext uri="{FF2B5EF4-FFF2-40B4-BE49-F238E27FC236}">
                      <a16:creationId xmlns:a16="http://schemas.microsoft.com/office/drawing/2014/main" id="{89B2245F-204E-1E4C-830A-FFB8A735CF03}"/>
                    </a:ext>
                  </a:extLst>
                </p:cNvPr>
                <p:cNvSpPr>
                  <a:spLocks/>
                </p:cNvSpPr>
                <p:nvPr/>
              </p:nvSpPr>
              <p:spPr bwMode="auto">
                <a:xfrm>
                  <a:off x="36233041" y="16950336"/>
                  <a:ext cx="152744" cy="70417"/>
                </a:xfrm>
                <a:custGeom>
                  <a:avLst/>
                  <a:gdLst>
                    <a:gd name="T0" fmla="*/ 0 w 21600"/>
                    <a:gd name="T1" fmla="*/ 77360 h 19081"/>
                    <a:gd name="T2" fmla="*/ 64848 w 21600"/>
                    <a:gd name="T3" fmla="*/ 215900 h 19081"/>
                    <a:gd name="T4" fmla="*/ 90791 w 21600"/>
                    <a:gd name="T5" fmla="*/ 2761 h 19081"/>
                    <a:gd name="T6" fmla="*/ 152400 w 21600"/>
                    <a:gd name="T7" fmla="*/ 173277 h 19081"/>
                    <a:gd name="T8" fmla="*/ 0 60000 65536"/>
                    <a:gd name="T9" fmla="*/ 0 60000 65536"/>
                    <a:gd name="T10" fmla="*/ 0 60000 65536"/>
                    <a:gd name="T11" fmla="*/ 0 60000 65536"/>
                    <a:gd name="T12" fmla="*/ 0 w 21600"/>
                    <a:gd name="T13" fmla="*/ 0 h 19081"/>
                    <a:gd name="T14" fmla="*/ 21600 w 21600"/>
                    <a:gd name="T15" fmla="*/ 19081 h 19081"/>
                  </a:gdLst>
                  <a:ahLst/>
                  <a:cxnLst>
                    <a:cxn ang="T8">
                      <a:pos x="T0" y="T1"/>
                    </a:cxn>
                    <a:cxn ang="T9">
                      <a:pos x="T2" y="T3"/>
                    </a:cxn>
                    <a:cxn ang="T10">
                      <a:pos x="T4" y="T5"/>
                    </a:cxn>
                    <a:cxn ang="T11">
                      <a:pos x="T6" y="T7"/>
                    </a:cxn>
                  </a:cxnLst>
                  <a:rect l="T12" t="T13" r="T14" b="T15"/>
                  <a:pathLst>
                    <a:path w="21600" h="19081">
                      <a:moveTo>
                        <a:pt x="0" y="6837"/>
                      </a:moveTo>
                      <a:cubicBezTo>
                        <a:pt x="3729" y="-2133"/>
                        <a:pt x="9191" y="19081"/>
                        <a:pt x="9191" y="19081"/>
                      </a:cubicBezTo>
                      <a:cubicBezTo>
                        <a:pt x="9191" y="19081"/>
                        <a:pt x="12446" y="-2519"/>
                        <a:pt x="12868" y="244"/>
                      </a:cubicBezTo>
                      <a:cubicBezTo>
                        <a:pt x="13290" y="3007"/>
                        <a:pt x="21600" y="15314"/>
                        <a:pt x="21600" y="15314"/>
                      </a:cubicBezTo>
                    </a:path>
                  </a:pathLst>
                </a:custGeom>
                <a:noFill/>
                <a:ln w="38100">
                  <a:solidFill>
                    <a:schemeClr val="accent1"/>
                  </a:solidFill>
                  <a:miter lim="800000"/>
                  <a:headEnd/>
                  <a:tailEnd/>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2159" dirty="0"/>
                </a:p>
              </p:txBody>
            </p:sp>
            <p:sp>
              <p:nvSpPr>
                <p:cNvPr id="76" name="Oval 34">
                  <a:extLst>
                    <a:ext uri="{FF2B5EF4-FFF2-40B4-BE49-F238E27FC236}">
                      <a16:creationId xmlns:a16="http://schemas.microsoft.com/office/drawing/2014/main" id="{38851219-217C-D34F-8553-327BF3C5E656}"/>
                    </a:ext>
                  </a:extLst>
                </p:cNvPr>
                <p:cNvSpPr>
                  <a:spLocks/>
                </p:cNvSpPr>
                <p:nvPr/>
              </p:nvSpPr>
              <p:spPr bwMode="auto">
                <a:xfrm rot="2811128">
                  <a:off x="35803486" y="16667304"/>
                  <a:ext cx="509265" cy="224809"/>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Cy3</a:t>
                  </a:r>
                </a:p>
              </p:txBody>
            </p:sp>
          </p:grpSp>
          <p:sp>
            <p:nvSpPr>
              <p:cNvPr id="50" name="Rectangle 49">
                <a:extLst>
                  <a:ext uri="{FF2B5EF4-FFF2-40B4-BE49-F238E27FC236}">
                    <a16:creationId xmlns:a16="http://schemas.microsoft.com/office/drawing/2014/main" id="{C14F4DD7-BE96-B54C-BEDD-4065E921C225}"/>
                  </a:ext>
                </a:extLst>
              </p:cNvPr>
              <p:cNvSpPr/>
              <p:nvPr/>
            </p:nvSpPr>
            <p:spPr>
              <a:xfrm>
                <a:off x="35778586" y="18298613"/>
                <a:ext cx="1746585" cy="510637"/>
              </a:xfrm>
              <a:prstGeom prst="rect">
                <a:avLst/>
              </a:prstGeom>
            </p:spPr>
            <p:txBody>
              <a:bodyPr wrap="none">
                <a:spAutoFit/>
              </a:bodyPr>
              <a:lstStyle/>
              <a:p>
                <a:r>
                  <a:rPr lang="en-US" sz="1968" dirty="0">
                    <a:solidFill>
                      <a:srgbClr val="008000"/>
                    </a:solidFill>
                    <a:latin typeface="Arial" panose="020B0604020202020204" pitchFamily="34" charset="0"/>
                    <a:cs typeface="Arial" panose="020B0604020202020204" pitchFamily="34" charset="0"/>
                  </a:rPr>
                  <a:t>5`-p</a:t>
                </a:r>
                <a:r>
                  <a:rPr lang="en-US" sz="1968" dirty="0">
                    <a:solidFill>
                      <a:srgbClr val="0000FF"/>
                    </a:solidFill>
                    <a:latin typeface="Arial" panose="020B0604020202020204" pitchFamily="34" charset="0"/>
                    <a:cs typeface="Arial" panose="020B0604020202020204" pitchFamily="34" charset="0"/>
                  </a:rPr>
                  <a:t>(dT)</a:t>
                </a:r>
                <a:r>
                  <a:rPr lang="en-US" sz="1968" baseline="-25000" dirty="0">
                    <a:solidFill>
                      <a:srgbClr val="0000FF"/>
                    </a:solidFill>
                    <a:latin typeface="Arial" panose="020B0604020202020204" pitchFamily="34" charset="0"/>
                    <a:cs typeface="Arial" panose="020B0604020202020204" pitchFamily="34" charset="0"/>
                  </a:rPr>
                  <a:t>15</a:t>
                </a:r>
                <a:r>
                  <a:rPr lang="en-US" sz="1968" dirty="0">
                    <a:solidFill>
                      <a:srgbClr val="0000FF"/>
                    </a:solidFill>
                    <a:latin typeface="Arial" panose="020B0604020202020204" pitchFamily="34" charset="0"/>
                    <a:cs typeface="Arial" panose="020B0604020202020204" pitchFamily="34" charset="0"/>
                  </a:rPr>
                  <a:t> </a:t>
                </a:r>
                <a:endParaRPr lang="en-US" sz="1968" dirty="0">
                  <a:latin typeface="Arial" panose="020B0604020202020204" pitchFamily="34" charset="0"/>
                  <a:cs typeface="Arial" panose="020B0604020202020204" pitchFamily="34" charset="0"/>
                </a:endParaRPr>
              </a:p>
            </p:txBody>
          </p:sp>
          <p:sp>
            <p:nvSpPr>
              <p:cNvPr id="51" name="Line 13">
                <a:extLst>
                  <a:ext uri="{FF2B5EF4-FFF2-40B4-BE49-F238E27FC236}">
                    <a16:creationId xmlns:a16="http://schemas.microsoft.com/office/drawing/2014/main" id="{F9C0711F-24BE-EB47-86D0-FE891D154676}"/>
                  </a:ext>
                </a:extLst>
              </p:cNvPr>
              <p:cNvSpPr>
                <a:spLocks noChangeShapeType="1"/>
              </p:cNvSpPr>
              <p:nvPr/>
            </p:nvSpPr>
            <p:spPr bwMode="auto">
              <a:xfrm>
                <a:off x="36340229" y="18067821"/>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52" name="Line 13">
                <a:extLst>
                  <a:ext uri="{FF2B5EF4-FFF2-40B4-BE49-F238E27FC236}">
                    <a16:creationId xmlns:a16="http://schemas.microsoft.com/office/drawing/2014/main" id="{4F53CDAE-C4C1-8249-8CD9-BC796976711C}"/>
                  </a:ext>
                </a:extLst>
              </p:cNvPr>
              <p:cNvSpPr>
                <a:spLocks noChangeShapeType="1"/>
              </p:cNvSpPr>
              <p:nvPr/>
            </p:nvSpPr>
            <p:spPr bwMode="auto">
              <a:xfrm>
                <a:off x="36340229" y="17963047"/>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53" name="Line 13">
                <a:extLst>
                  <a:ext uri="{FF2B5EF4-FFF2-40B4-BE49-F238E27FC236}">
                    <a16:creationId xmlns:a16="http://schemas.microsoft.com/office/drawing/2014/main" id="{43DFE3A2-D64B-444A-9F7A-1A4C63250540}"/>
                  </a:ext>
                </a:extLst>
              </p:cNvPr>
              <p:cNvSpPr>
                <a:spLocks noChangeShapeType="1"/>
              </p:cNvSpPr>
              <p:nvPr/>
            </p:nvSpPr>
            <p:spPr bwMode="auto">
              <a:xfrm>
                <a:off x="36331198" y="17863658"/>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54" name="Line 13">
                <a:extLst>
                  <a:ext uri="{FF2B5EF4-FFF2-40B4-BE49-F238E27FC236}">
                    <a16:creationId xmlns:a16="http://schemas.microsoft.com/office/drawing/2014/main" id="{1C126044-079F-BD4A-8093-90D0E43DF0CE}"/>
                  </a:ext>
                </a:extLst>
              </p:cNvPr>
              <p:cNvSpPr>
                <a:spLocks noChangeShapeType="1"/>
              </p:cNvSpPr>
              <p:nvPr/>
            </p:nvSpPr>
            <p:spPr bwMode="auto">
              <a:xfrm>
                <a:off x="36506806" y="18165452"/>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55" name="Line 13">
                <a:extLst>
                  <a:ext uri="{FF2B5EF4-FFF2-40B4-BE49-F238E27FC236}">
                    <a16:creationId xmlns:a16="http://schemas.microsoft.com/office/drawing/2014/main" id="{E59153E4-790C-3349-B2AD-165EE608BF67}"/>
                  </a:ext>
                </a:extLst>
              </p:cNvPr>
              <p:cNvSpPr>
                <a:spLocks noChangeShapeType="1"/>
              </p:cNvSpPr>
              <p:nvPr/>
            </p:nvSpPr>
            <p:spPr bwMode="auto">
              <a:xfrm>
                <a:off x="36523253" y="18072324"/>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56" name="Line 13">
                <a:extLst>
                  <a:ext uri="{FF2B5EF4-FFF2-40B4-BE49-F238E27FC236}">
                    <a16:creationId xmlns:a16="http://schemas.microsoft.com/office/drawing/2014/main" id="{44246096-A781-054A-8420-D85F49C7FD23}"/>
                  </a:ext>
                </a:extLst>
              </p:cNvPr>
              <p:cNvSpPr>
                <a:spLocks noChangeShapeType="1"/>
              </p:cNvSpPr>
              <p:nvPr/>
            </p:nvSpPr>
            <p:spPr bwMode="auto">
              <a:xfrm>
                <a:off x="36513561" y="17963047"/>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57" name="Line 13">
                <a:extLst>
                  <a:ext uri="{FF2B5EF4-FFF2-40B4-BE49-F238E27FC236}">
                    <a16:creationId xmlns:a16="http://schemas.microsoft.com/office/drawing/2014/main" id="{5E41E997-91E4-9447-B687-920FF2450BA9}"/>
                  </a:ext>
                </a:extLst>
              </p:cNvPr>
              <p:cNvSpPr>
                <a:spLocks noChangeShapeType="1"/>
              </p:cNvSpPr>
              <p:nvPr/>
            </p:nvSpPr>
            <p:spPr bwMode="auto">
              <a:xfrm>
                <a:off x="36513561" y="17863658"/>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grpSp>
        <p:sp>
          <p:nvSpPr>
            <p:cNvPr id="43" name="TextBox 42">
              <a:extLst>
                <a:ext uri="{FF2B5EF4-FFF2-40B4-BE49-F238E27FC236}">
                  <a16:creationId xmlns:a16="http://schemas.microsoft.com/office/drawing/2014/main" id="{49DFACBF-87DC-0548-BC6C-0E1E12B03239}"/>
                </a:ext>
              </a:extLst>
            </p:cNvPr>
            <p:cNvSpPr txBox="1"/>
            <p:nvPr/>
          </p:nvSpPr>
          <p:spPr>
            <a:xfrm>
              <a:off x="3712474" y="2721820"/>
              <a:ext cx="582211" cy="338554"/>
            </a:xfrm>
            <a:prstGeom prst="rect">
              <a:avLst/>
            </a:prstGeom>
            <a:noFill/>
          </p:spPr>
          <p:txBody>
            <a:bodyPr wrap="none" rtlCol="0">
              <a:spAutoFit/>
            </a:bodyPr>
            <a:lstStyle/>
            <a:p>
              <a:r>
                <a:rPr lang="en-US" sz="1600" dirty="0"/>
                <a:t>S4S5</a:t>
              </a:r>
            </a:p>
          </p:txBody>
        </p:sp>
      </p:grpSp>
      <p:grpSp>
        <p:nvGrpSpPr>
          <p:cNvPr id="77" name="Group 76">
            <a:extLst>
              <a:ext uri="{FF2B5EF4-FFF2-40B4-BE49-F238E27FC236}">
                <a16:creationId xmlns:a16="http://schemas.microsoft.com/office/drawing/2014/main" id="{BC7584EC-7919-6640-8155-FD4378D1A5E3}"/>
              </a:ext>
            </a:extLst>
          </p:cNvPr>
          <p:cNvGrpSpPr/>
          <p:nvPr/>
        </p:nvGrpSpPr>
        <p:grpSpPr>
          <a:xfrm>
            <a:off x="2509252" y="3818550"/>
            <a:ext cx="1351652" cy="1972410"/>
            <a:chOff x="3527653" y="3452507"/>
            <a:chExt cx="1351652" cy="1972410"/>
          </a:xfrm>
        </p:grpSpPr>
        <p:grpSp>
          <p:nvGrpSpPr>
            <p:cNvPr id="78" name="Group 77">
              <a:extLst>
                <a:ext uri="{FF2B5EF4-FFF2-40B4-BE49-F238E27FC236}">
                  <a16:creationId xmlns:a16="http://schemas.microsoft.com/office/drawing/2014/main" id="{04FB3A4A-AB50-8B4B-AB24-BE10A10E727D}"/>
                </a:ext>
              </a:extLst>
            </p:cNvPr>
            <p:cNvGrpSpPr/>
            <p:nvPr/>
          </p:nvGrpSpPr>
          <p:grpSpPr>
            <a:xfrm>
              <a:off x="3527653" y="3452507"/>
              <a:ext cx="1351652" cy="1691707"/>
              <a:chOff x="35778586" y="16623251"/>
              <a:chExt cx="1746585" cy="2185999"/>
            </a:xfrm>
          </p:grpSpPr>
          <p:sp>
            <p:nvSpPr>
              <p:cNvPr id="80" name="Line 1">
                <a:extLst>
                  <a:ext uri="{FF2B5EF4-FFF2-40B4-BE49-F238E27FC236}">
                    <a16:creationId xmlns:a16="http://schemas.microsoft.com/office/drawing/2014/main" id="{769424BB-4D1F-A443-B462-4308CB1762E5}"/>
                  </a:ext>
                </a:extLst>
              </p:cNvPr>
              <p:cNvSpPr>
                <a:spLocks noChangeShapeType="1"/>
              </p:cNvSpPr>
              <p:nvPr/>
            </p:nvSpPr>
            <p:spPr bwMode="auto">
              <a:xfrm flipH="1">
                <a:off x="36336249" y="17808694"/>
                <a:ext cx="3980" cy="49277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81" name="Line 5">
                <a:extLst>
                  <a:ext uri="{FF2B5EF4-FFF2-40B4-BE49-F238E27FC236}">
                    <a16:creationId xmlns:a16="http://schemas.microsoft.com/office/drawing/2014/main" id="{EC318094-FE35-5640-9CAD-8767CB1F8A06}"/>
                  </a:ext>
                </a:extLst>
              </p:cNvPr>
              <p:cNvSpPr>
                <a:spLocks noChangeShapeType="1"/>
              </p:cNvSpPr>
              <p:nvPr/>
            </p:nvSpPr>
            <p:spPr bwMode="auto">
              <a:xfrm flipH="1">
                <a:off x="36681119" y="17809489"/>
                <a:ext cx="14388" cy="498185"/>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649" dirty="0"/>
              </a:p>
            </p:txBody>
          </p:sp>
          <p:sp>
            <p:nvSpPr>
              <p:cNvPr id="82" name="Rectangle 81">
                <a:extLst>
                  <a:ext uri="{FF2B5EF4-FFF2-40B4-BE49-F238E27FC236}">
                    <a16:creationId xmlns:a16="http://schemas.microsoft.com/office/drawing/2014/main" id="{0BAD1D0C-92A2-6244-A594-1EFD9E80A645}"/>
                  </a:ext>
                </a:extLst>
              </p:cNvPr>
              <p:cNvSpPr>
                <a:spLocks/>
              </p:cNvSpPr>
              <p:nvPr/>
            </p:nvSpPr>
            <p:spPr bwMode="auto">
              <a:xfrm>
                <a:off x="36740176" y="18240465"/>
                <a:ext cx="84" cy="208628"/>
              </a:xfrm>
              <a:prstGeom prst="rect">
                <a:avLst/>
              </a:prstGeom>
              <a:noFill/>
              <a:ln>
                <a:noFill/>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 uri="{91240B29-F687-4f45-9708-019B960494DF}">
                  <a14:hiddenLine xmlns:mc="http://schemas.openxmlformats.org/markup-compatibility/2006" xmlns:mv="urn:schemas-microsoft-com:mac:vml"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1049" dirty="0">
                  <a:solidFill>
                    <a:schemeClr val="tx1"/>
                  </a:solidFill>
                  <a:cs typeface="Gill Sans" charset="0"/>
                </a:endParaRPr>
              </a:p>
            </p:txBody>
          </p:sp>
          <p:sp>
            <p:nvSpPr>
              <p:cNvPr id="83" name="Oval 82">
                <a:extLst>
                  <a:ext uri="{FF2B5EF4-FFF2-40B4-BE49-F238E27FC236}">
                    <a16:creationId xmlns:a16="http://schemas.microsoft.com/office/drawing/2014/main" id="{020C858A-A418-4744-916D-F541D014482A}"/>
                  </a:ext>
                </a:extLst>
              </p:cNvPr>
              <p:cNvSpPr>
                <a:spLocks/>
              </p:cNvSpPr>
              <p:nvPr/>
            </p:nvSpPr>
            <p:spPr bwMode="auto">
              <a:xfrm rot="6540714">
                <a:off x="36532820" y="17454319"/>
                <a:ext cx="508520" cy="224809"/>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Cy5</a:t>
                </a:r>
              </a:p>
            </p:txBody>
          </p:sp>
          <p:sp>
            <p:nvSpPr>
              <p:cNvPr id="84" name="Line 13">
                <a:extLst>
                  <a:ext uri="{FF2B5EF4-FFF2-40B4-BE49-F238E27FC236}">
                    <a16:creationId xmlns:a16="http://schemas.microsoft.com/office/drawing/2014/main" id="{EACAA589-7609-B647-B18B-A0ADC6DAAC8D}"/>
                  </a:ext>
                </a:extLst>
              </p:cNvPr>
              <p:cNvSpPr>
                <a:spLocks noChangeShapeType="1"/>
              </p:cNvSpPr>
              <p:nvPr/>
            </p:nvSpPr>
            <p:spPr bwMode="auto">
              <a:xfrm>
                <a:off x="36331198" y="18165452"/>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grpSp>
            <p:nvGrpSpPr>
              <p:cNvPr id="85" name="Group 84">
                <a:extLst>
                  <a:ext uri="{FF2B5EF4-FFF2-40B4-BE49-F238E27FC236}">
                    <a16:creationId xmlns:a16="http://schemas.microsoft.com/office/drawing/2014/main" id="{2EA59FD0-6126-0844-8863-6CF71D0C8447}"/>
                  </a:ext>
                </a:extLst>
              </p:cNvPr>
              <p:cNvGrpSpPr/>
              <p:nvPr/>
            </p:nvGrpSpPr>
            <p:grpSpPr>
              <a:xfrm flipH="1">
                <a:off x="36033584" y="16623251"/>
                <a:ext cx="1069606" cy="1184367"/>
                <a:chOff x="35664159" y="16628782"/>
                <a:chExt cx="1423101" cy="1184367"/>
              </a:xfrm>
            </p:grpSpPr>
            <p:sp>
              <p:nvSpPr>
                <p:cNvPr id="94" name="Rectangle 38">
                  <a:extLst>
                    <a:ext uri="{FF2B5EF4-FFF2-40B4-BE49-F238E27FC236}">
                      <a16:creationId xmlns:a16="http://schemas.microsoft.com/office/drawing/2014/main" id="{FC19F1AE-5A18-2647-80EE-4F5785463E6E}"/>
                    </a:ext>
                  </a:extLst>
                </p:cNvPr>
                <p:cNvSpPr>
                  <a:spLocks/>
                </p:cNvSpPr>
                <p:nvPr/>
              </p:nvSpPr>
              <p:spPr bwMode="auto">
                <a:xfrm>
                  <a:off x="36287465" y="16628782"/>
                  <a:ext cx="311427" cy="167432"/>
                </a:xfrm>
                <a:prstGeom prst="rect">
                  <a:avLst/>
                </a:prstGeom>
                <a:noFill/>
                <a:ln>
                  <a:noFill/>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 uri="{91240B29-F687-4f45-9708-019B960494DF}">
                    <a14:hiddenLine xmlns:mc="http://schemas.openxmlformats.org/markup-compatibility/2006" xmlns:mv="urn:schemas-microsoft-com:mac:vml" xmlns="" xmlns:a14="http://schemas.microsoft.com/office/drawing/2010/main" w="12700">
                      <a:solidFill>
                        <a:srgbClr val="000000"/>
                      </a:solidFill>
                      <a:miter lim="800000"/>
                      <a:headEnd/>
                      <a:tailEnd/>
                    </a14:hiddenLine>
                  </a:ext>
                </a:extLst>
              </p:spPr>
              <p:txBody>
                <a:bodyPr lIns="0" tIns="0" rIns="0" bIns="0" anchor="ct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r>
                    <a:rPr lang="en-US" altLang="en-US" sz="1406" dirty="0">
                      <a:solidFill>
                        <a:schemeClr val="tx1"/>
                      </a:solidFill>
                      <a:cs typeface="Gill Sans" charset="0"/>
                    </a:rPr>
                    <a:t>5`</a:t>
                  </a:r>
                </a:p>
              </p:txBody>
            </p:sp>
            <p:sp>
              <p:nvSpPr>
                <p:cNvPr id="95" name="Freeform 94">
                  <a:extLst>
                    <a:ext uri="{FF2B5EF4-FFF2-40B4-BE49-F238E27FC236}">
                      <a16:creationId xmlns:a16="http://schemas.microsoft.com/office/drawing/2014/main" id="{5E5D7810-0AA8-0541-A04F-1C3A24304334}"/>
                    </a:ext>
                  </a:extLst>
                </p:cNvPr>
                <p:cNvSpPr/>
                <p:nvPr/>
              </p:nvSpPr>
              <p:spPr>
                <a:xfrm>
                  <a:off x="36379521" y="16990862"/>
                  <a:ext cx="609195" cy="822287"/>
                </a:xfrm>
                <a:custGeom>
                  <a:avLst/>
                  <a:gdLst>
                    <a:gd name="connsiteX0" fmla="*/ 447472 w 867254"/>
                    <a:gd name="connsiteY0" fmla="*/ 1478604 h 1478604"/>
                    <a:gd name="connsiteX1" fmla="*/ 321013 w 867254"/>
                    <a:gd name="connsiteY1" fmla="*/ 865762 h 1478604"/>
                    <a:gd name="connsiteX2" fmla="*/ 865762 w 867254"/>
                    <a:gd name="connsiteY2" fmla="*/ 612843 h 1478604"/>
                    <a:gd name="connsiteX3" fmla="*/ 466928 w 867254"/>
                    <a:gd name="connsiteY3" fmla="*/ 165370 h 1478604"/>
                    <a:gd name="connsiteX4" fmla="*/ 0 w 867254"/>
                    <a:gd name="connsiteY4" fmla="*/ 0 h 1478604"/>
                    <a:gd name="connsiteX5" fmla="*/ 0 w 867254"/>
                    <a:gd name="connsiteY5" fmla="*/ 0 h 147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254" h="1478604">
                      <a:moveTo>
                        <a:pt x="447472" y="1478604"/>
                      </a:moveTo>
                      <a:cubicBezTo>
                        <a:pt x="349385" y="1244329"/>
                        <a:pt x="251298" y="1010055"/>
                        <a:pt x="321013" y="865762"/>
                      </a:cubicBezTo>
                      <a:cubicBezTo>
                        <a:pt x="390728" y="721469"/>
                        <a:pt x="841443" y="729575"/>
                        <a:pt x="865762" y="612843"/>
                      </a:cubicBezTo>
                      <a:cubicBezTo>
                        <a:pt x="890081" y="496111"/>
                        <a:pt x="611222" y="267510"/>
                        <a:pt x="466928" y="165370"/>
                      </a:cubicBezTo>
                      <a:cubicBezTo>
                        <a:pt x="322634" y="63230"/>
                        <a:pt x="0" y="0"/>
                        <a:pt x="0" y="0"/>
                      </a:cubicBez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9" dirty="0"/>
                </a:p>
              </p:txBody>
            </p:sp>
            <p:sp>
              <p:nvSpPr>
                <p:cNvPr id="96" name="Line 28">
                  <a:extLst>
                    <a:ext uri="{FF2B5EF4-FFF2-40B4-BE49-F238E27FC236}">
                      <a16:creationId xmlns:a16="http://schemas.microsoft.com/office/drawing/2014/main" id="{83C2772F-CD1C-6D46-A36C-DCB2569EFB11}"/>
                    </a:ext>
                  </a:extLst>
                </p:cNvPr>
                <p:cNvSpPr>
                  <a:spLocks noChangeShapeType="1"/>
                </p:cNvSpPr>
                <p:nvPr/>
              </p:nvSpPr>
              <p:spPr bwMode="auto">
                <a:xfrm>
                  <a:off x="36550492" y="17755081"/>
                  <a:ext cx="143013" cy="5002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97" name="Line 28">
                  <a:extLst>
                    <a:ext uri="{FF2B5EF4-FFF2-40B4-BE49-F238E27FC236}">
                      <a16:creationId xmlns:a16="http://schemas.microsoft.com/office/drawing/2014/main" id="{069401CD-61F1-F241-912E-2E80D9D30400}"/>
                    </a:ext>
                  </a:extLst>
                </p:cNvPr>
                <p:cNvSpPr>
                  <a:spLocks noChangeShapeType="1"/>
                </p:cNvSpPr>
                <p:nvPr/>
              </p:nvSpPr>
              <p:spPr bwMode="auto">
                <a:xfrm>
                  <a:off x="36522718" y="17618793"/>
                  <a:ext cx="113064" cy="8653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98" name="Line 28">
                  <a:extLst>
                    <a:ext uri="{FF2B5EF4-FFF2-40B4-BE49-F238E27FC236}">
                      <a16:creationId xmlns:a16="http://schemas.microsoft.com/office/drawing/2014/main" id="{CFB0CE63-DBDC-7D4A-B139-CF1A9A1CC750}"/>
                    </a:ext>
                  </a:extLst>
                </p:cNvPr>
                <p:cNvSpPr>
                  <a:spLocks noChangeShapeType="1"/>
                </p:cNvSpPr>
                <p:nvPr/>
              </p:nvSpPr>
              <p:spPr bwMode="auto">
                <a:xfrm flipH="1">
                  <a:off x="36598895" y="17519405"/>
                  <a:ext cx="111922" cy="4882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99" name="Line 28">
                  <a:extLst>
                    <a:ext uri="{FF2B5EF4-FFF2-40B4-BE49-F238E27FC236}">
                      <a16:creationId xmlns:a16="http://schemas.microsoft.com/office/drawing/2014/main" id="{D08CE20F-2EBB-844A-B604-5D187BFEAA95}"/>
                    </a:ext>
                  </a:extLst>
                </p:cNvPr>
                <p:cNvSpPr>
                  <a:spLocks noChangeShapeType="1"/>
                </p:cNvSpPr>
                <p:nvPr/>
              </p:nvSpPr>
              <p:spPr bwMode="auto">
                <a:xfrm>
                  <a:off x="36522718" y="17339108"/>
                  <a:ext cx="94339" cy="11441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00" name="Line 28">
                  <a:extLst>
                    <a:ext uri="{FF2B5EF4-FFF2-40B4-BE49-F238E27FC236}">
                      <a16:creationId xmlns:a16="http://schemas.microsoft.com/office/drawing/2014/main" id="{8613DEA7-5300-2942-AF31-8737C1A6E34D}"/>
                    </a:ext>
                  </a:extLst>
                </p:cNvPr>
                <p:cNvSpPr>
                  <a:spLocks noChangeShapeType="1"/>
                </p:cNvSpPr>
                <p:nvPr/>
              </p:nvSpPr>
              <p:spPr bwMode="auto">
                <a:xfrm flipH="1" flipV="1">
                  <a:off x="36710027" y="17415585"/>
                  <a:ext cx="193483" cy="4778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01" name="Line 28">
                  <a:extLst>
                    <a:ext uri="{FF2B5EF4-FFF2-40B4-BE49-F238E27FC236}">
                      <a16:creationId xmlns:a16="http://schemas.microsoft.com/office/drawing/2014/main" id="{AE4FE56A-C826-4948-BBAA-AAE3A0F528AC}"/>
                    </a:ext>
                  </a:extLst>
                </p:cNvPr>
                <p:cNvSpPr>
                  <a:spLocks noChangeShapeType="1"/>
                </p:cNvSpPr>
                <p:nvPr/>
              </p:nvSpPr>
              <p:spPr bwMode="auto">
                <a:xfrm flipH="1">
                  <a:off x="36817101" y="17326475"/>
                  <a:ext cx="48389" cy="6847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02" name="Line 28">
                  <a:extLst>
                    <a:ext uri="{FF2B5EF4-FFF2-40B4-BE49-F238E27FC236}">
                      <a16:creationId xmlns:a16="http://schemas.microsoft.com/office/drawing/2014/main" id="{55544485-AA74-914A-9E3D-1ABDB1061EE5}"/>
                    </a:ext>
                  </a:extLst>
                </p:cNvPr>
                <p:cNvSpPr>
                  <a:spLocks noChangeShapeType="1"/>
                </p:cNvSpPr>
                <p:nvPr/>
              </p:nvSpPr>
              <p:spPr bwMode="auto">
                <a:xfrm>
                  <a:off x="36882806" y="17275297"/>
                  <a:ext cx="96274" cy="4200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03" name="Line 28">
                  <a:extLst>
                    <a:ext uri="{FF2B5EF4-FFF2-40B4-BE49-F238E27FC236}">
                      <a16:creationId xmlns:a16="http://schemas.microsoft.com/office/drawing/2014/main" id="{756CF425-7E96-064A-B5CF-2F6173F568A1}"/>
                    </a:ext>
                  </a:extLst>
                </p:cNvPr>
                <p:cNvSpPr>
                  <a:spLocks noChangeShapeType="1"/>
                </p:cNvSpPr>
                <p:nvPr/>
              </p:nvSpPr>
              <p:spPr bwMode="auto">
                <a:xfrm flipH="1">
                  <a:off x="36964290" y="17184612"/>
                  <a:ext cx="75227" cy="8163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04" name="Line 28">
                  <a:extLst>
                    <a:ext uri="{FF2B5EF4-FFF2-40B4-BE49-F238E27FC236}">
                      <a16:creationId xmlns:a16="http://schemas.microsoft.com/office/drawing/2014/main" id="{ED45EFE3-9F59-F045-B380-9B3366B11447}"/>
                    </a:ext>
                  </a:extLst>
                </p:cNvPr>
                <p:cNvSpPr>
                  <a:spLocks noChangeShapeType="1"/>
                </p:cNvSpPr>
                <p:nvPr/>
              </p:nvSpPr>
              <p:spPr bwMode="auto">
                <a:xfrm>
                  <a:off x="36761623" y="17012382"/>
                  <a:ext cx="57968" cy="140555"/>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05" name="Line 28">
                  <a:extLst>
                    <a:ext uri="{FF2B5EF4-FFF2-40B4-BE49-F238E27FC236}">
                      <a16:creationId xmlns:a16="http://schemas.microsoft.com/office/drawing/2014/main" id="{3E5A6DEB-88A1-2B46-93D9-42922A8B0832}"/>
                    </a:ext>
                  </a:extLst>
                </p:cNvPr>
                <p:cNvSpPr>
                  <a:spLocks noChangeShapeType="1"/>
                </p:cNvSpPr>
                <p:nvPr/>
              </p:nvSpPr>
              <p:spPr bwMode="auto">
                <a:xfrm flipV="1">
                  <a:off x="36514546" y="17093526"/>
                  <a:ext cx="196270" cy="1354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06" name="Line 28">
                  <a:extLst>
                    <a:ext uri="{FF2B5EF4-FFF2-40B4-BE49-F238E27FC236}">
                      <a16:creationId xmlns:a16="http://schemas.microsoft.com/office/drawing/2014/main" id="{1483AAA9-1C87-884B-8269-1F679E899E47}"/>
                    </a:ext>
                  </a:extLst>
                </p:cNvPr>
                <p:cNvSpPr>
                  <a:spLocks noChangeShapeType="1"/>
                </p:cNvSpPr>
                <p:nvPr/>
              </p:nvSpPr>
              <p:spPr bwMode="auto">
                <a:xfrm flipH="1" flipV="1">
                  <a:off x="36470513" y="16914585"/>
                  <a:ext cx="44032" cy="10284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07" name="Line 28">
                  <a:extLst>
                    <a:ext uri="{FF2B5EF4-FFF2-40B4-BE49-F238E27FC236}">
                      <a16:creationId xmlns:a16="http://schemas.microsoft.com/office/drawing/2014/main" id="{2087A982-298F-784E-952D-86E738323579}"/>
                    </a:ext>
                  </a:extLst>
                </p:cNvPr>
                <p:cNvSpPr>
                  <a:spLocks noChangeShapeType="1"/>
                </p:cNvSpPr>
                <p:nvPr/>
              </p:nvSpPr>
              <p:spPr bwMode="auto">
                <a:xfrm>
                  <a:off x="36558514" y="16959608"/>
                  <a:ext cx="60252" cy="79038"/>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08" name="Line 28">
                  <a:extLst>
                    <a:ext uri="{FF2B5EF4-FFF2-40B4-BE49-F238E27FC236}">
                      <a16:creationId xmlns:a16="http://schemas.microsoft.com/office/drawing/2014/main" id="{B26DD22C-689F-4A40-AC9F-CE4EB469567E}"/>
                    </a:ext>
                  </a:extLst>
                </p:cNvPr>
                <p:cNvSpPr>
                  <a:spLocks noChangeShapeType="1"/>
                </p:cNvSpPr>
                <p:nvPr/>
              </p:nvSpPr>
              <p:spPr bwMode="auto">
                <a:xfrm flipH="1">
                  <a:off x="36918364" y="17331373"/>
                  <a:ext cx="168896" cy="4508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09" name="Line 28">
                  <a:extLst>
                    <a:ext uri="{FF2B5EF4-FFF2-40B4-BE49-F238E27FC236}">
                      <a16:creationId xmlns:a16="http://schemas.microsoft.com/office/drawing/2014/main" id="{D785FDCB-D873-F946-943E-317DC59CD004}"/>
                    </a:ext>
                  </a:extLst>
                </p:cNvPr>
                <p:cNvSpPr>
                  <a:spLocks noChangeShapeType="1"/>
                </p:cNvSpPr>
                <p:nvPr/>
              </p:nvSpPr>
              <p:spPr bwMode="auto">
                <a:xfrm>
                  <a:off x="36893202" y="17094420"/>
                  <a:ext cx="25423" cy="13629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10" name="Freeform 35">
                  <a:extLst>
                    <a:ext uri="{FF2B5EF4-FFF2-40B4-BE49-F238E27FC236}">
                      <a16:creationId xmlns:a16="http://schemas.microsoft.com/office/drawing/2014/main" id="{67A8527C-D8E9-DF49-B0B0-9DBC12460DBE}"/>
                    </a:ext>
                  </a:extLst>
                </p:cNvPr>
                <p:cNvSpPr>
                  <a:spLocks/>
                </p:cNvSpPr>
                <p:nvPr/>
              </p:nvSpPr>
              <p:spPr bwMode="auto">
                <a:xfrm rot="20889103">
                  <a:off x="36271058" y="16950336"/>
                  <a:ext cx="152744" cy="70417"/>
                </a:xfrm>
                <a:custGeom>
                  <a:avLst/>
                  <a:gdLst>
                    <a:gd name="T0" fmla="*/ 0 w 21600"/>
                    <a:gd name="T1" fmla="*/ 77360 h 19081"/>
                    <a:gd name="T2" fmla="*/ 64848 w 21600"/>
                    <a:gd name="T3" fmla="*/ 215900 h 19081"/>
                    <a:gd name="T4" fmla="*/ 90791 w 21600"/>
                    <a:gd name="T5" fmla="*/ 2761 h 19081"/>
                    <a:gd name="T6" fmla="*/ 152400 w 21600"/>
                    <a:gd name="T7" fmla="*/ 173277 h 19081"/>
                    <a:gd name="T8" fmla="*/ 0 60000 65536"/>
                    <a:gd name="T9" fmla="*/ 0 60000 65536"/>
                    <a:gd name="T10" fmla="*/ 0 60000 65536"/>
                    <a:gd name="T11" fmla="*/ 0 60000 65536"/>
                    <a:gd name="T12" fmla="*/ 0 w 21600"/>
                    <a:gd name="T13" fmla="*/ 0 h 19081"/>
                    <a:gd name="T14" fmla="*/ 21600 w 21600"/>
                    <a:gd name="T15" fmla="*/ 19081 h 19081"/>
                  </a:gdLst>
                  <a:ahLst/>
                  <a:cxnLst>
                    <a:cxn ang="T8">
                      <a:pos x="T0" y="T1"/>
                    </a:cxn>
                    <a:cxn ang="T9">
                      <a:pos x="T2" y="T3"/>
                    </a:cxn>
                    <a:cxn ang="T10">
                      <a:pos x="T4" y="T5"/>
                    </a:cxn>
                    <a:cxn ang="T11">
                      <a:pos x="T6" y="T7"/>
                    </a:cxn>
                  </a:cxnLst>
                  <a:rect l="T12" t="T13" r="T14" b="T15"/>
                  <a:pathLst>
                    <a:path w="21600" h="19081">
                      <a:moveTo>
                        <a:pt x="0" y="6837"/>
                      </a:moveTo>
                      <a:cubicBezTo>
                        <a:pt x="3729" y="-2133"/>
                        <a:pt x="9191" y="19081"/>
                        <a:pt x="9191" y="19081"/>
                      </a:cubicBezTo>
                      <a:cubicBezTo>
                        <a:pt x="9191" y="19081"/>
                        <a:pt x="12446" y="-2519"/>
                        <a:pt x="12868" y="244"/>
                      </a:cubicBezTo>
                      <a:cubicBezTo>
                        <a:pt x="13290" y="3007"/>
                        <a:pt x="21600" y="15314"/>
                        <a:pt x="21600" y="15314"/>
                      </a:cubicBezTo>
                    </a:path>
                  </a:pathLst>
                </a:custGeom>
                <a:noFill/>
                <a:ln w="38100">
                  <a:solidFill>
                    <a:schemeClr val="accent1"/>
                  </a:solidFill>
                  <a:miter lim="800000"/>
                  <a:headEnd/>
                  <a:tailEnd/>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2159" dirty="0"/>
                </a:p>
              </p:txBody>
            </p:sp>
            <p:sp>
              <p:nvSpPr>
                <p:cNvPr id="111" name="Oval 34">
                  <a:extLst>
                    <a:ext uri="{FF2B5EF4-FFF2-40B4-BE49-F238E27FC236}">
                      <a16:creationId xmlns:a16="http://schemas.microsoft.com/office/drawing/2014/main" id="{7A55009C-E361-DD47-8C8A-459E31F28B4E}"/>
                    </a:ext>
                  </a:extLst>
                </p:cNvPr>
                <p:cNvSpPr>
                  <a:spLocks/>
                </p:cNvSpPr>
                <p:nvPr/>
              </p:nvSpPr>
              <p:spPr bwMode="auto">
                <a:xfrm rot="2100231">
                  <a:off x="35664159" y="16733378"/>
                  <a:ext cx="677572" cy="168967"/>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Cy3</a:t>
                  </a:r>
                </a:p>
              </p:txBody>
            </p:sp>
          </p:grpSp>
          <p:sp>
            <p:nvSpPr>
              <p:cNvPr id="86" name="Rectangle 85">
                <a:extLst>
                  <a:ext uri="{FF2B5EF4-FFF2-40B4-BE49-F238E27FC236}">
                    <a16:creationId xmlns:a16="http://schemas.microsoft.com/office/drawing/2014/main" id="{954F7A49-2C86-9B43-B00F-C1F251F1A637}"/>
                  </a:ext>
                </a:extLst>
              </p:cNvPr>
              <p:cNvSpPr/>
              <p:nvPr/>
            </p:nvSpPr>
            <p:spPr>
              <a:xfrm>
                <a:off x="35778586" y="18298613"/>
                <a:ext cx="1746585" cy="510637"/>
              </a:xfrm>
              <a:prstGeom prst="rect">
                <a:avLst/>
              </a:prstGeom>
            </p:spPr>
            <p:txBody>
              <a:bodyPr wrap="none">
                <a:spAutoFit/>
              </a:bodyPr>
              <a:lstStyle/>
              <a:p>
                <a:r>
                  <a:rPr lang="en-US" sz="1968" dirty="0">
                    <a:solidFill>
                      <a:srgbClr val="008000"/>
                    </a:solidFill>
                    <a:latin typeface="Arial" panose="020B0604020202020204" pitchFamily="34" charset="0"/>
                    <a:cs typeface="Arial" panose="020B0604020202020204" pitchFamily="34" charset="0"/>
                  </a:rPr>
                  <a:t>5`-p</a:t>
                </a:r>
                <a:r>
                  <a:rPr lang="en-US" sz="1968" dirty="0">
                    <a:solidFill>
                      <a:srgbClr val="0000FF"/>
                    </a:solidFill>
                    <a:latin typeface="Arial" panose="020B0604020202020204" pitchFamily="34" charset="0"/>
                    <a:cs typeface="Arial" panose="020B0604020202020204" pitchFamily="34" charset="0"/>
                  </a:rPr>
                  <a:t>(dT)</a:t>
                </a:r>
                <a:r>
                  <a:rPr lang="en-US" sz="1968" baseline="-25000" dirty="0">
                    <a:solidFill>
                      <a:srgbClr val="0000FF"/>
                    </a:solidFill>
                    <a:latin typeface="Arial" panose="020B0604020202020204" pitchFamily="34" charset="0"/>
                    <a:cs typeface="Arial" panose="020B0604020202020204" pitchFamily="34" charset="0"/>
                  </a:rPr>
                  <a:t>14</a:t>
                </a:r>
                <a:r>
                  <a:rPr lang="en-US" sz="1968" dirty="0">
                    <a:solidFill>
                      <a:srgbClr val="0000FF"/>
                    </a:solidFill>
                    <a:latin typeface="Arial" panose="020B0604020202020204" pitchFamily="34" charset="0"/>
                    <a:cs typeface="Arial" panose="020B0604020202020204" pitchFamily="34" charset="0"/>
                  </a:rPr>
                  <a:t> </a:t>
                </a:r>
                <a:endParaRPr lang="en-US" sz="1968" dirty="0">
                  <a:latin typeface="Arial" panose="020B0604020202020204" pitchFamily="34" charset="0"/>
                  <a:cs typeface="Arial" panose="020B0604020202020204" pitchFamily="34" charset="0"/>
                </a:endParaRPr>
              </a:p>
            </p:txBody>
          </p:sp>
          <p:sp>
            <p:nvSpPr>
              <p:cNvPr id="87" name="Line 13">
                <a:extLst>
                  <a:ext uri="{FF2B5EF4-FFF2-40B4-BE49-F238E27FC236}">
                    <a16:creationId xmlns:a16="http://schemas.microsoft.com/office/drawing/2014/main" id="{374764DD-12A3-854E-A141-ACCDADF2A2E1}"/>
                  </a:ext>
                </a:extLst>
              </p:cNvPr>
              <p:cNvSpPr>
                <a:spLocks noChangeShapeType="1"/>
              </p:cNvSpPr>
              <p:nvPr/>
            </p:nvSpPr>
            <p:spPr bwMode="auto">
              <a:xfrm>
                <a:off x="36340229" y="18067821"/>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88" name="Line 13">
                <a:extLst>
                  <a:ext uri="{FF2B5EF4-FFF2-40B4-BE49-F238E27FC236}">
                    <a16:creationId xmlns:a16="http://schemas.microsoft.com/office/drawing/2014/main" id="{91F76600-B261-C548-8C65-8842501A467D}"/>
                  </a:ext>
                </a:extLst>
              </p:cNvPr>
              <p:cNvSpPr>
                <a:spLocks noChangeShapeType="1"/>
              </p:cNvSpPr>
              <p:nvPr/>
            </p:nvSpPr>
            <p:spPr bwMode="auto">
              <a:xfrm>
                <a:off x="36340229" y="17963047"/>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89" name="Line 13">
                <a:extLst>
                  <a:ext uri="{FF2B5EF4-FFF2-40B4-BE49-F238E27FC236}">
                    <a16:creationId xmlns:a16="http://schemas.microsoft.com/office/drawing/2014/main" id="{FD280962-E728-7646-83F7-D5DBE112618D}"/>
                  </a:ext>
                </a:extLst>
              </p:cNvPr>
              <p:cNvSpPr>
                <a:spLocks noChangeShapeType="1"/>
              </p:cNvSpPr>
              <p:nvPr/>
            </p:nvSpPr>
            <p:spPr bwMode="auto">
              <a:xfrm>
                <a:off x="36331198" y="17863658"/>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90" name="Line 13">
                <a:extLst>
                  <a:ext uri="{FF2B5EF4-FFF2-40B4-BE49-F238E27FC236}">
                    <a16:creationId xmlns:a16="http://schemas.microsoft.com/office/drawing/2014/main" id="{435519ED-BACB-6844-819C-54E29E546448}"/>
                  </a:ext>
                </a:extLst>
              </p:cNvPr>
              <p:cNvSpPr>
                <a:spLocks noChangeShapeType="1"/>
              </p:cNvSpPr>
              <p:nvPr/>
            </p:nvSpPr>
            <p:spPr bwMode="auto">
              <a:xfrm>
                <a:off x="36506806" y="18165452"/>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91" name="Line 13">
                <a:extLst>
                  <a:ext uri="{FF2B5EF4-FFF2-40B4-BE49-F238E27FC236}">
                    <a16:creationId xmlns:a16="http://schemas.microsoft.com/office/drawing/2014/main" id="{38FEDF89-D30D-294F-8419-47B1F69C3426}"/>
                  </a:ext>
                </a:extLst>
              </p:cNvPr>
              <p:cNvSpPr>
                <a:spLocks noChangeShapeType="1"/>
              </p:cNvSpPr>
              <p:nvPr/>
            </p:nvSpPr>
            <p:spPr bwMode="auto">
              <a:xfrm>
                <a:off x="36523253" y="18072324"/>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92" name="Line 13">
                <a:extLst>
                  <a:ext uri="{FF2B5EF4-FFF2-40B4-BE49-F238E27FC236}">
                    <a16:creationId xmlns:a16="http://schemas.microsoft.com/office/drawing/2014/main" id="{7356B9C4-EBE6-184D-91DD-954ECEFF3E67}"/>
                  </a:ext>
                </a:extLst>
              </p:cNvPr>
              <p:cNvSpPr>
                <a:spLocks noChangeShapeType="1"/>
              </p:cNvSpPr>
              <p:nvPr/>
            </p:nvSpPr>
            <p:spPr bwMode="auto">
              <a:xfrm>
                <a:off x="36513561" y="17963047"/>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93" name="Line 13">
                <a:extLst>
                  <a:ext uri="{FF2B5EF4-FFF2-40B4-BE49-F238E27FC236}">
                    <a16:creationId xmlns:a16="http://schemas.microsoft.com/office/drawing/2014/main" id="{F0E851F4-75FB-1C47-B34F-22F8728A42AA}"/>
                  </a:ext>
                </a:extLst>
              </p:cNvPr>
              <p:cNvSpPr>
                <a:spLocks noChangeShapeType="1"/>
              </p:cNvSpPr>
              <p:nvPr/>
            </p:nvSpPr>
            <p:spPr bwMode="auto">
              <a:xfrm>
                <a:off x="36513561" y="17863658"/>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grpSp>
        <p:sp>
          <p:nvSpPr>
            <p:cNvPr id="79" name="TextBox 78">
              <a:extLst>
                <a:ext uri="{FF2B5EF4-FFF2-40B4-BE49-F238E27FC236}">
                  <a16:creationId xmlns:a16="http://schemas.microsoft.com/office/drawing/2014/main" id="{7B4B5130-4BFC-3A46-965C-53488D9242D0}"/>
                </a:ext>
              </a:extLst>
            </p:cNvPr>
            <p:cNvSpPr txBox="1"/>
            <p:nvPr/>
          </p:nvSpPr>
          <p:spPr>
            <a:xfrm>
              <a:off x="3699283" y="5086363"/>
              <a:ext cx="686406" cy="338554"/>
            </a:xfrm>
            <a:prstGeom prst="rect">
              <a:avLst/>
            </a:prstGeom>
            <a:noFill/>
          </p:spPr>
          <p:txBody>
            <a:bodyPr wrap="none" rtlCol="0">
              <a:spAutoFit/>
            </a:bodyPr>
            <a:lstStyle/>
            <a:p>
              <a:r>
                <a:rPr lang="en-US" sz="1600" dirty="0"/>
                <a:t>S19S5</a:t>
              </a:r>
            </a:p>
          </p:txBody>
        </p:sp>
      </p:grpSp>
      <p:grpSp>
        <p:nvGrpSpPr>
          <p:cNvPr id="112" name="Group 111">
            <a:extLst>
              <a:ext uri="{FF2B5EF4-FFF2-40B4-BE49-F238E27FC236}">
                <a16:creationId xmlns:a16="http://schemas.microsoft.com/office/drawing/2014/main" id="{9AAB5481-7A59-C14C-9566-4F8AE54FC938}"/>
              </a:ext>
            </a:extLst>
          </p:cNvPr>
          <p:cNvGrpSpPr/>
          <p:nvPr/>
        </p:nvGrpSpPr>
        <p:grpSpPr>
          <a:xfrm>
            <a:off x="705137" y="1454842"/>
            <a:ext cx="1351652" cy="2048767"/>
            <a:chOff x="1673760" y="979225"/>
            <a:chExt cx="1351652" cy="2048767"/>
          </a:xfrm>
        </p:grpSpPr>
        <p:sp>
          <p:nvSpPr>
            <p:cNvPr id="113" name="TextBox 112">
              <a:extLst>
                <a:ext uri="{FF2B5EF4-FFF2-40B4-BE49-F238E27FC236}">
                  <a16:creationId xmlns:a16="http://schemas.microsoft.com/office/drawing/2014/main" id="{1F71679A-298B-A141-9363-E353DF101A2D}"/>
                </a:ext>
              </a:extLst>
            </p:cNvPr>
            <p:cNvSpPr txBox="1"/>
            <p:nvPr/>
          </p:nvSpPr>
          <p:spPr>
            <a:xfrm>
              <a:off x="1876722" y="2689438"/>
              <a:ext cx="582211" cy="338554"/>
            </a:xfrm>
            <a:prstGeom prst="rect">
              <a:avLst/>
            </a:prstGeom>
            <a:noFill/>
          </p:spPr>
          <p:txBody>
            <a:bodyPr wrap="none" rtlCol="0">
              <a:spAutoFit/>
            </a:bodyPr>
            <a:lstStyle/>
            <a:p>
              <a:r>
                <a:rPr lang="en-US" sz="1600" dirty="0"/>
                <a:t>S1S2</a:t>
              </a:r>
            </a:p>
          </p:txBody>
        </p:sp>
        <p:grpSp>
          <p:nvGrpSpPr>
            <p:cNvPr id="114" name="Group 113">
              <a:extLst>
                <a:ext uri="{FF2B5EF4-FFF2-40B4-BE49-F238E27FC236}">
                  <a16:creationId xmlns:a16="http://schemas.microsoft.com/office/drawing/2014/main" id="{42116F1D-8540-234E-A6D2-750E38CAB9F9}"/>
                </a:ext>
              </a:extLst>
            </p:cNvPr>
            <p:cNvGrpSpPr/>
            <p:nvPr/>
          </p:nvGrpSpPr>
          <p:grpSpPr>
            <a:xfrm>
              <a:off x="1673760" y="979225"/>
              <a:ext cx="1351652" cy="1767681"/>
              <a:chOff x="4269364" y="2175404"/>
              <a:chExt cx="1922975" cy="2514854"/>
            </a:xfrm>
          </p:grpSpPr>
          <p:sp>
            <p:nvSpPr>
              <p:cNvPr id="115" name="Rectangle 114">
                <a:extLst>
                  <a:ext uri="{FF2B5EF4-FFF2-40B4-BE49-F238E27FC236}">
                    <a16:creationId xmlns:a16="http://schemas.microsoft.com/office/drawing/2014/main" id="{461AFECF-DE11-A747-A0BF-12F141200DE3}"/>
                  </a:ext>
                </a:extLst>
              </p:cNvPr>
              <p:cNvSpPr/>
              <p:nvPr/>
            </p:nvSpPr>
            <p:spPr>
              <a:xfrm>
                <a:off x="4269364" y="4128051"/>
                <a:ext cx="1922975" cy="562207"/>
              </a:xfrm>
              <a:prstGeom prst="rect">
                <a:avLst/>
              </a:prstGeom>
            </p:spPr>
            <p:txBody>
              <a:bodyPr wrap="none">
                <a:spAutoFit/>
              </a:bodyPr>
              <a:lstStyle/>
              <a:p>
                <a:r>
                  <a:rPr lang="en-US" sz="1968" dirty="0">
                    <a:solidFill>
                      <a:srgbClr val="008000"/>
                    </a:solidFill>
                    <a:latin typeface="Arial" panose="020B0604020202020204" pitchFamily="34" charset="0"/>
                    <a:cs typeface="Arial" panose="020B0604020202020204" pitchFamily="34" charset="0"/>
                  </a:rPr>
                  <a:t>3`-p</a:t>
                </a:r>
                <a:r>
                  <a:rPr lang="en-US" sz="1968" dirty="0">
                    <a:solidFill>
                      <a:srgbClr val="0000FF"/>
                    </a:solidFill>
                    <a:latin typeface="Arial" panose="020B0604020202020204" pitchFamily="34" charset="0"/>
                    <a:cs typeface="Arial" panose="020B0604020202020204" pitchFamily="34" charset="0"/>
                  </a:rPr>
                  <a:t>(dT)</a:t>
                </a:r>
                <a:r>
                  <a:rPr lang="en-US" sz="1968" baseline="-25000" dirty="0">
                    <a:solidFill>
                      <a:srgbClr val="0000FF"/>
                    </a:solidFill>
                    <a:latin typeface="Arial" panose="020B0604020202020204" pitchFamily="34" charset="0"/>
                    <a:cs typeface="Arial" panose="020B0604020202020204" pitchFamily="34" charset="0"/>
                  </a:rPr>
                  <a:t>15</a:t>
                </a:r>
                <a:r>
                  <a:rPr lang="en-US" sz="1968" dirty="0">
                    <a:solidFill>
                      <a:srgbClr val="0000FF"/>
                    </a:solidFill>
                    <a:latin typeface="Arial" panose="020B0604020202020204" pitchFamily="34" charset="0"/>
                    <a:cs typeface="Arial" panose="020B0604020202020204" pitchFamily="34" charset="0"/>
                  </a:rPr>
                  <a:t> </a:t>
                </a:r>
                <a:endParaRPr lang="en-US" sz="1968" dirty="0">
                  <a:latin typeface="Arial" panose="020B0604020202020204" pitchFamily="34" charset="0"/>
                  <a:cs typeface="Arial" panose="020B0604020202020204" pitchFamily="34" charset="0"/>
                </a:endParaRPr>
              </a:p>
            </p:txBody>
          </p:sp>
          <p:grpSp>
            <p:nvGrpSpPr>
              <p:cNvPr id="116" name="Group 115">
                <a:extLst>
                  <a:ext uri="{FF2B5EF4-FFF2-40B4-BE49-F238E27FC236}">
                    <a16:creationId xmlns:a16="http://schemas.microsoft.com/office/drawing/2014/main" id="{0A009AA8-4E92-454D-A8EC-6949D6D7D70F}"/>
                  </a:ext>
                </a:extLst>
              </p:cNvPr>
              <p:cNvGrpSpPr/>
              <p:nvPr/>
            </p:nvGrpSpPr>
            <p:grpSpPr>
              <a:xfrm>
                <a:off x="4453370" y="2175404"/>
                <a:ext cx="1296158" cy="1962624"/>
                <a:chOff x="4453370" y="2175404"/>
                <a:chExt cx="1296158" cy="1962624"/>
              </a:xfrm>
            </p:grpSpPr>
            <p:sp>
              <p:nvSpPr>
                <p:cNvPr id="117" name="Line 1">
                  <a:extLst>
                    <a:ext uri="{FF2B5EF4-FFF2-40B4-BE49-F238E27FC236}">
                      <a16:creationId xmlns:a16="http://schemas.microsoft.com/office/drawing/2014/main" id="{C63A47C7-F465-4D44-A356-3EB5A0986E0D}"/>
                    </a:ext>
                  </a:extLst>
                </p:cNvPr>
                <p:cNvSpPr>
                  <a:spLocks noChangeShapeType="1"/>
                </p:cNvSpPr>
                <p:nvPr/>
              </p:nvSpPr>
              <p:spPr bwMode="auto">
                <a:xfrm flipH="1">
                  <a:off x="4883346" y="3588656"/>
                  <a:ext cx="4382" cy="54253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18" name="Line 5">
                  <a:extLst>
                    <a:ext uri="{FF2B5EF4-FFF2-40B4-BE49-F238E27FC236}">
                      <a16:creationId xmlns:a16="http://schemas.microsoft.com/office/drawing/2014/main" id="{CEB7598A-6E13-5145-BA0C-A614E8A784D3}"/>
                    </a:ext>
                  </a:extLst>
                </p:cNvPr>
                <p:cNvSpPr>
                  <a:spLocks noChangeShapeType="1"/>
                </p:cNvSpPr>
                <p:nvPr/>
              </p:nvSpPr>
              <p:spPr bwMode="auto">
                <a:xfrm flipH="1">
                  <a:off x="5263045" y="3589531"/>
                  <a:ext cx="15841" cy="54849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649" dirty="0"/>
                </a:p>
              </p:txBody>
            </p:sp>
            <p:sp>
              <p:nvSpPr>
                <p:cNvPr id="119" name="Oval 118">
                  <a:extLst>
                    <a:ext uri="{FF2B5EF4-FFF2-40B4-BE49-F238E27FC236}">
                      <a16:creationId xmlns:a16="http://schemas.microsoft.com/office/drawing/2014/main" id="{42C2834A-7ACF-F14E-8B9C-20EE8A3E5AA8}"/>
                    </a:ext>
                  </a:extLst>
                </p:cNvPr>
                <p:cNvSpPr>
                  <a:spLocks/>
                </p:cNvSpPr>
                <p:nvPr/>
              </p:nvSpPr>
              <p:spPr bwMode="auto">
                <a:xfrm rot="3064741">
                  <a:off x="4409805" y="3229868"/>
                  <a:ext cx="559876" cy="247513"/>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Cy5</a:t>
                  </a:r>
                </a:p>
              </p:txBody>
            </p:sp>
            <p:sp>
              <p:nvSpPr>
                <p:cNvPr id="120" name="Line 13">
                  <a:extLst>
                    <a:ext uri="{FF2B5EF4-FFF2-40B4-BE49-F238E27FC236}">
                      <a16:creationId xmlns:a16="http://schemas.microsoft.com/office/drawing/2014/main" id="{781B631F-F116-794A-B701-E256AACC412C}"/>
                    </a:ext>
                  </a:extLst>
                </p:cNvPr>
                <p:cNvSpPr>
                  <a:spLocks noChangeShapeType="1"/>
                </p:cNvSpPr>
                <p:nvPr/>
              </p:nvSpPr>
              <p:spPr bwMode="auto">
                <a:xfrm>
                  <a:off x="4877785" y="3981443"/>
                  <a:ext cx="170249"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21" name="Rectangle 38">
                  <a:extLst>
                    <a:ext uri="{FF2B5EF4-FFF2-40B4-BE49-F238E27FC236}">
                      <a16:creationId xmlns:a16="http://schemas.microsoft.com/office/drawing/2014/main" id="{1661822E-6090-7743-B5CD-3588220249A4}"/>
                    </a:ext>
                  </a:extLst>
                </p:cNvPr>
                <p:cNvSpPr>
                  <a:spLocks/>
                </p:cNvSpPr>
                <p:nvPr/>
              </p:nvSpPr>
              <p:spPr bwMode="auto">
                <a:xfrm>
                  <a:off x="4829635" y="2289582"/>
                  <a:ext cx="342878" cy="184341"/>
                </a:xfrm>
                <a:prstGeom prst="rect">
                  <a:avLst/>
                </a:prstGeom>
                <a:noFill/>
                <a:ln>
                  <a:noFill/>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 uri="{91240B29-F687-4f45-9708-019B960494DF}">
                    <a14:hiddenLine xmlns:mc="http://schemas.openxmlformats.org/markup-compatibility/2006" xmlns:mv="urn:schemas-microsoft-com:mac:vml" xmlns="" xmlns:a14="http://schemas.microsoft.com/office/drawing/2010/main" w="12700">
                      <a:solidFill>
                        <a:srgbClr val="000000"/>
                      </a:solidFill>
                      <a:miter lim="800000"/>
                      <a:headEnd/>
                      <a:tailEnd/>
                    </a14:hiddenLine>
                  </a:ext>
                </a:extLst>
              </p:spPr>
              <p:txBody>
                <a:bodyPr lIns="0" tIns="0" rIns="0" bIns="0" anchor="ct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r>
                    <a:rPr lang="en-US" altLang="en-US" sz="1406" dirty="0">
                      <a:solidFill>
                        <a:schemeClr val="tx1"/>
                      </a:solidFill>
                      <a:cs typeface="Gill Sans" charset="0"/>
                    </a:rPr>
                    <a:t>3`</a:t>
                  </a:r>
                </a:p>
              </p:txBody>
            </p:sp>
            <p:sp>
              <p:nvSpPr>
                <p:cNvPr id="122" name="Freeform 121">
                  <a:extLst>
                    <a:ext uri="{FF2B5EF4-FFF2-40B4-BE49-F238E27FC236}">
                      <a16:creationId xmlns:a16="http://schemas.microsoft.com/office/drawing/2014/main" id="{C4B3A580-3A79-204A-A50C-5F4CFD8AD1C4}"/>
                    </a:ext>
                  </a:extLst>
                </p:cNvPr>
                <p:cNvSpPr/>
                <p:nvPr/>
              </p:nvSpPr>
              <p:spPr>
                <a:xfrm>
                  <a:off x="4930988" y="2688229"/>
                  <a:ext cx="670719" cy="905331"/>
                </a:xfrm>
                <a:custGeom>
                  <a:avLst/>
                  <a:gdLst>
                    <a:gd name="connsiteX0" fmla="*/ 447472 w 867254"/>
                    <a:gd name="connsiteY0" fmla="*/ 1478604 h 1478604"/>
                    <a:gd name="connsiteX1" fmla="*/ 321013 w 867254"/>
                    <a:gd name="connsiteY1" fmla="*/ 865762 h 1478604"/>
                    <a:gd name="connsiteX2" fmla="*/ 865762 w 867254"/>
                    <a:gd name="connsiteY2" fmla="*/ 612843 h 1478604"/>
                    <a:gd name="connsiteX3" fmla="*/ 466928 w 867254"/>
                    <a:gd name="connsiteY3" fmla="*/ 165370 h 1478604"/>
                    <a:gd name="connsiteX4" fmla="*/ 0 w 867254"/>
                    <a:gd name="connsiteY4" fmla="*/ 0 h 1478604"/>
                    <a:gd name="connsiteX5" fmla="*/ 0 w 867254"/>
                    <a:gd name="connsiteY5" fmla="*/ 0 h 147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254" h="1478604">
                      <a:moveTo>
                        <a:pt x="447472" y="1478604"/>
                      </a:moveTo>
                      <a:cubicBezTo>
                        <a:pt x="349385" y="1244329"/>
                        <a:pt x="251298" y="1010055"/>
                        <a:pt x="321013" y="865762"/>
                      </a:cubicBezTo>
                      <a:cubicBezTo>
                        <a:pt x="390728" y="721469"/>
                        <a:pt x="841443" y="729575"/>
                        <a:pt x="865762" y="612843"/>
                      </a:cubicBezTo>
                      <a:cubicBezTo>
                        <a:pt x="890081" y="496111"/>
                        <a:pt x="611222" y="267510"/>
                        <a:pt x="466928" y="165370"/>
                      </a:cubicBezTo>
                      <a:cubicBezTo>
                        <a:pt x="322634" y="63230"/>
                        <a:pt x="0" y="0"/>
                        <a:pt x="0" y="0"/>
                      </a:cubicBez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9" dirty="0"/>
                </a:p>
              </p:txBody>
            </p:sp>
            <p:sp>
              <p:nvSpPr>
                <p:cNvPr id="123" name="Line 28">
                  <a:extLst>
                    <a:ext uri="{FF2B5EF4-FFF2-40B4-BE49-F238E27FC236}">
                      <a16:creationId xmlns:a16="http://schemas.microsoft.com/office/drawing/2014/main" id="{22731458-16BE-B649-8505-E0BC069DAF67}"/>
                    </a:ext>
                  </a:extLst>
                </p:cNvPr>
                <p:cNvSpPr>
                  <a:spLocks noChangeShapeType="1"/>
                </p:cNvSpPr>
                <p:nvPr/>
              </p:nvSpPr>
              <p:spPr bwMode="auto">
                <a:xfrm>
                  <a:off x="5119226" y="3529628"/>
                  <a:ext cx="157456" cy="55073"/>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24" name="Line 28">
                  <a:extLst>
                    <a:ext uri="{FF2B5EF4-FFF2-40B4-BE49-F238E27FC236}">
                      <a16:creationId xmlns:a16="http://schemas.microsoft.com/office/drawing/2014/main" id="{214F673E-ABB1-AB49-BDD6-EBB88B913BD1}"/>
                    </a:ext>
                  </a:extLst>
                </p:cNvPr>
                <p:cNvSpPr>
                  <a:spLocks noChangeShapeType="1"/>
                </p:cNvSpPr>
                <p:nvPr/>
              </p:nvSpPr>
              <p:spPr bwMode="auto">
                <a:xfrm flipH="1">
                  <a:off x="5213130" y="3373528"/>
                  <a:ext cx="114937" cy="10132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25" name="Line 28">
                  <a:extLst>
                    <a:ext uri="{FF2B5EF4-FFF2-40B4-BE49-F238E27FC236}">
                      <a16:creationId xmlns:a16="http://schemas.microsoft.com/office/drawing/2014/main" id="{07AE440E-9CAA-1A48-BDF3-4B706EE08784}"/>
                    </a:ext>
                  </a:extLst>
                </p:cNvPr>
                <p:cNvSpPr>
                  <a:spLocks noChangeShapeType="1"/>
                </p:cNvSpPr>
                <p:nvPr/>
              </p:nvSpPr>
              <p:spPr bwMode="auto">
                <a:xfrm>
                  <a:off x="5048034" y="3228628"/>
                  <a:ext cx="124483" cy="95273"/>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26" name="Line 28">
                  <a:extLst>
                    <a:ext uri="{FF2B5EF4-FFF2-40B4-BE49-F238E27FC236}">
                      <a16:creationId xmlns:a16="http://schemas.microsoft.com/office/drawing/2014/main" id="{FAF20D97-75E8-5A42-A886-0C58D67FB16D}"/>
                    </a:ext>
                  </a:extLst>
                </p:cNvPr>
                <p:cNvSpPr>
                  <a:spLocks noChangeShapeType="1"/>
                </p:cNvSpPr>
                <p:nvPr/>
              </p:nvSpPr>
              <p:spPr bwMode="auto">
                <a:xfrm flipH="1" flipV="1">
                  <a:off x="5192515" y="3197615"/>
                  <a:ext cx="148827" cy="57645"/>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27" name="Line 28">
                  <a:extLst>
                    <a:ext uri="{FF2B5EF4-FFF2-40B4-BE49-F238E27FC236}">
                      <a16:creationId xmlns:a16="http://schemas.microsoft.com/office/drawing/2014/main" id="{162C23F0-B713-EB4B-A5EA-2E18DDE10F04}"/>
                    </a:ext>
                  </a:extLst>
                </p:cNvPr>
                <p:cNvSpPr>
                  <a:spLocks noChangeShapeType="1"/>
                </p:cNvSpPr>
                <p:nvPr/>
              </p:nvSpPr>
              <p:spPr bwMode="auto">
                <a:xfrm>
                  <a:off x="5276682" y="3020879"/>
                  <a:ext cx="18191" cy="13496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28" name="Line 28">
                  <a:extLst>
                    <a:ext uri="{FF2B5EF4-FFF2-40B4-BE49-F238E27FC236}">
                      <a16:creationId xmlns:a16="http://schemas.microsoft.com/office/drawing/2014/main" id="{FA9206E9-936E-214C-85B3-0F32CCEB1F29}"/>
                    </a:ext>
                  </a:extLst>
                </p:cNvPr>
                <p:cNvSpPr>
                  <a:spLocks noChangeShapeType="1"/>
                </p:cNvSpPr>
                <p:nvPr/>
              </p:nvSpPr>
              <p:spPr bwMode="auto">
                <a:xfrm flipH="1" flipV="1">
                  <a:off x="5412759" y="3133123"/>
                  <a:ext cx="150882" cy="73283"/>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29" name="Line 28">
                  <a:extLst>
                    <a:ext uri="{FF2B5EF4-FFF2-40B4-BE49-F238E27FC236}">
                      <a16:creationId xmlns:a16="http://schemas.microsoft.com/office/drawing/2014/main" id="{4CE57CC1-C1B7-BD4A-876A-0FB05AD8BBC6}"/>
                    </a:ext>
                  </a:extLst>
                </p:cNvPr>
                <p:cNvSpPr>
                  <a:spLocks noChangeShapeType="1"/>
                </p:cNvSpPr>
                <p:nvPr/>
              </p:nvSpPr>
              <p:spPr bwMode="auto">
                <a:xfrm flipH="1">
                  <a:off x="5591098" y="2967215"/>
                  <a:ext cx="158430" cy="8042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30" name="Line 28">
                  <a:extLst>
                    <a:ext uri="{FF2B5EF4-FFF2-40B4-BE49-F238E27FC236}">
                      <a16:creationId xmlns:a16="http://schemas.microsoft.com/office/drawing/2014/main" id="{40C36940-26D6-F447-96B4-8229DDA29A7C}"/>
                    </a:ext>
                  </a:extLst>
                </p:cNvPr>
                <p:cNvSpPr>
                  <a:spLocks noChangeShapeType="1"/>
                </p:cNvSpPr>
                <p:nvPr/>
              </p:nvSpPr>
              <p:spPr bwMode="auto">
                <a:xfrm flipH="1">
                  <a:off x="5574814" y="2901547"/>
                  <a:ext cx="82824" cy="89878"/>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31" name="Line 28">
                  <a:extLst>
                    <a:ext uri="{FF2B5EF4-FFF2-40B4-BE49-F238E27FC236}">
                      <a16:creationId xmlns:a16="http://schemas.microsoft.com/office/drawing/2014/main" id="{935C06F3-EAB4-3744-8176-099D4D4E67B2}"/>
                    </a:ext>
                  </a:extLst>
                </p:cNvPr>
                <p:cNvSpPr>
                  <a:spLocks noChangeShapeType="1"/>
                </p:cNvSpPr>
                <p:nvPr/>
              </p:nvSpPr>
              <p:spPr bwMode="auto">
                <a:xfrm flipV="1">
                  <a:off x="5271537" y="2866673"/>
                  <a:ext cx="143965" cy="5167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32" name="Line 28">
                  <a:extLst>
                    <a:ext uri="{FF2B5EF4-FFF2-40B4-BE49-F238E27FC236}">
                      <a16:creationId xmlns:a16="http://schemas.microsoft.com/office/drawing/2014/main" id="{CCCAB91A-E213-4946-92F7-C203AF6853EC}"/>
                    </a:ext>
                  </a:extLst>
                </p:cNvPr>
                <p:cNvSpPr>
                  <a:spLocks noChangeShapeType="1"/>
                </p:cNvSpPr>
                <p:nvPr/>
              </p:nvSpPr>
              <p:spPr bwMode="auto">
                <a:xfrm>
                  <a:off x="5241377" y="2664404"/>
                  <a:ext cx="54364" cy="136858"/>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33" name="Line 28">
                  <a:extLst>
                    <a:ext uri="{FF2B5EF4-FFF2-40B4-BE49-F238E27FC236}">
                      <a16:creationId xmlns:a16="http://schemas.microsoft.com/office/drawing/2014/main" id="{62B3078F-0AEB-3645-A78B-FDBE44E89B8D}"/>
                    </a:ext>
                  </a:extLst>
                </p:cNvPr>
                <p:cNvSpPr>
                  <a:spLocks noChangeShapeType="1"/>
                </p:cNvSpPr>
                <p:nvPr/>
              </p:nvSpPr>
              <p:spPr bwMode="auto">
                <a:xfrm flipH="1">
                  <a:off x="4970082" y="2717475"/>
                  <a:ext cx="109566" cy="5230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34" name="Line 28">
                  <a:extLst>
                    <a:ext uri="{FF2B5EF4-FFF2-40B4-BE49-F238E27FC236}">
                      <a16:creationId xmlns:a16="http://schemas.microsoft.com/office/drawing/2014/main" id="{4F01BEDD-D835-0448-97B1-21020EE6E333}"/>
                    </a:ext>
                  </a:extLst>
                </p:cNvPr>
                <p:cNvSpPr>
                  <a:spLocks noChangeShapeType="1"/>
                </p:cNvSpPr>
                <p:nvPr/>
              </p:nvSpPr>
              <p:spPr bwMode="auto">
                <a:xfrm flipH="1" flipV="1">
                  <a:off x="4883348" y="2578330"/>
                  <a:ext cx="79670" cy="11732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35" name="Line 28">
                  <a:extLst>
                    <a:ext uri="{FF2B5EF4-FFF2-40B4-BE49-F238E27FC236}">
                      <a16:creationId xmlns:a16="http://schemas.microsoft.com/office/drawing/2014/main" id="{076194C8-6E02-C14F-878E-040861719C9E}"/>
                    </a:ext>
                  </a:extLst>
                </p:cNvPr>
                <p:cNvSpPr>
                  <a:spLocks noChangeShapeType="1"/>
                </p:cNvSpPr>
                <p:nvPr/>
              </p:nvSpPr>
              <p:spPr bwMode="auto">
                <a:xfrm>
                  <a:off x="5128058" y="2653819"/>
                  <a:ext cx="66337" cy="8702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36" name="Line 28">
                  <a:extLst>
                    <a:ext uri="{FF2B5EF4-FFF2-40B4-BE49-F238E27FC236}">
                      <a16:creationId xmlns:a16="http://schemas.microsoft.com/office/drawing/2014/main" id="{1DD45545-D0DF-0141-B27A-B61918A41E51}"/>
                    </a:ext>
                  </a:extLst>
                </p:cNvPr>
                <p:cNvSpPr>
                  <a:spLocks noChangeShapeType="1"/>
                </p:cNvSpPr>
                <p:nvPr/>
              </p:nvSpPr>
              <p:spPr bwMode="auto">
                <a:xfrm flipH="1" flipV="1">
                  <a:off x="5524250" y="3112762"/>
                  <a:ext cx="148876" cy="4175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37" name="Line 28">
                  <a:extLst>
                    <a:ext uri="{FF2B5EF4-FFF2-40B4-BE49-F238E27FC236}">
                      <a16:creationId xmlns:a16="http://schemas.microsoft.com/office/drawing/2014/main" id="{824C0828-BEF9-D141-8313-00DDE2A544CD}"/>
                    </a:ext>
                  </a:extLst>
                </p:cNvPr>
                <p:cNvSpPr>
                  <a:spLocks noChangeShapeType="1"/>
                </p:cNvSpPr>
                <p:nvPr/>
              </p:nvSpPr>
              <p:spPr bwMode="auto">
                <a:xfrm>
                  <a:off x="5496547" y="2802246"/>
                  <a:ext cx="27991" cy="15006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38" name="Freeform 35">
                  <a:extLst>
                    <a:ext uri="{FF2B5EF4-FFF2-40B4-BE49-F238E27FC236}">
                      <a16:creationId xmlns:a16="http://schemas.microsoft.com/office/drawing/2014/main" id="{F879426D-D619-774C-86D8-194C4BE4183B}"/>
                    </a:ext>
                  </a:extLst>
                </p:cNvPr>
                <p:cNvSpPr>
                  <a:spLocks/>
                </p:cNvSpPr>
                <p:nvPr/>
              </p:nvSpPr>
              <p:spPr bwMode="auto">
                <a:xfrm>
                  <a:off x="4769715" y="2643611"/>
                  <a:ext cx="168170" cy="77529"/>
                </a:xfrm>
                <a:custGeom>
                  <a:avLst/>
                  <a:gdLst>
                    <a:gd name="T0" fmla="*/ 0 w 21600"/>
                    <a:gd name="T1" fmla="*/ 77360 h 19081"/>
                    <a:gd name="T2" fmla="*/ 64848 w 21600"/>
                    <a:gd name="T3" fmla="*/ 215900 h 19081"/>
                    <a:gd name="T4" fmla="*/ 90791 w 21600"/>
                    <a:gd name="T5" fmla="*/ 2761 h 19081"/>
                    <a:gd name="T6" fmla="*/ 152400 w 21600"/>
                    <a:gd name="T7" fmla="*/ 173277 h 19081"/>
                    <a:gd name="T8" fmla="*/ 0 60000 65536"/>
                    <a:gd name="T9" fmla="*/ 0 60000 65536"/>
                    <a:gd name="T10" fmla="*/ 0 60000 65536"/>
                    <a:gd name="T11" fmla="*/ 0 60000 65536"/>
                    <a:gd name="T12" fmla="*/ 0 w 21600"/>
                    <a:gd name="T13" fmla="*/ 0 h 19081"/>
                    <a:gd name="T14" fmla="*/ 21600 w 21600"/>
                    <a:gd name="T15" fmla="*/ 19081 h 19081"/>
                  </a:gdLst>
                  <a:ahLst/>
                  <a:cxnLst>
                    <a:cxn ang="T8">
                      <a:pos x="T0" y="T1"/>
                    </a:cxn>
                    <a:cxn ang="T9">
                      <a:pos x="T2" y="T3"/>
                    </a:cxn>
                    <a:cxn ang="T10">
                      <a:pos x="T4" y="T5"/>
                    </a:cxn>
                    <a:cxn ang="T11">
                      <a:pos x="T6" y="T7"/>
                    </a:cxn>
                  </a:cxnLst>
                  <a:rect l="T12" t="T13" r="T14" b="T15"/>
                  <a:pathLst>
                    <a:path w="21600" h="19081">
                      <a:moveTo>
                        <a:pt x="0" y="6837"/>
                      </a:moveTo>
                      <a:cubicBezTo>
                        <a:pt x="3729" y="-2133"/>
                        <a:pt x="9191" y="19081"/>
                        <a:pt x="9191" y="19081"/>
                      </a:cubicBezTo>
                      <a:cubicBezTo>
                        <a:pt x="9191" y="19081"/>
                        <a:pt x="12446" y="-2519"/>
                        <a:pt x="12868" y="244"/>
                      </a:cubicBezTo>
                      <a:cubicBezTo>
                        <a:pt x="13290" y="3007"/>
                        <a:pt x="21600" y="15314"/>
                        <a:pt x="21600" y="15314"/>
                      </a:cubicBezTo>
                    </a:path>
                  </a:pathLst>
                </a:custGeom>
                <a:noFill/>
                <a:ln w="38100">
                  <a:solidFill>
                    <a:schemeClr val="accent1"/>
                  </a:solidFill>
                  <a:miter lim="800000"/>
                  <a:headEnd/>
                  <a:tailEnd/>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2159" dirty="0"/>
                </a:p>
              </p:txBody>
            </p:sp>
            <p:sp>
              <p:nvSpPr>
                <p:cNvPr id="139" name="Oval 34">
                  <a:extLst>
                    <a:ext uri="{FF2B5EF4-FFF2-40B4-BE49-F238E27FC236}">
                      <a16:creationId xmlns:a16="http://schemas.microsoft.com/office/drawing/2014/main" id="{00441793-FC9E-9F4B-81C2-98C748A08793}"/>
                    </a:ext>
                  </a:extLst>
                </p:cNvPr>
                <p:cNvSpPr>
                  <a:spLocks/>
                </p:cNvSpPr>
                <p:nvPr/>
              </p:nvSpPr>
              <p:spPr bwMode="auto">
                <a:xfrm rot="2811128">
                  <a:off x="4296779" y="2331995"/>
                  <a:ext cx="560696" cy="247513"/>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Cy3</a:t>
                  </a:r>
                </a:p>
              </p:txBody>
            </p:sp>
            <p:sp>
              <p:nvSpPr>
                <p:cNvPr id="140" name="Line 13">
                  <a:extLst>
                    <a:ext uri="{FF2B5EF4-FFF2-40B4-BE49-F238E27FC236}">
                      <a16:creationId xmlns:a16="http://schemas.microsoft.com/office/drawing/2014/main" id="{487DD6CB-097D-EF44-830C-C71B4CF3755C}"/>
                    </a:ext>
                  </a:extLst>
                </p:cNvPr>
                <p:cNvSpPr>
                  <a:spLocks noChangeShapeType="1"/>
                </p:cNvSpPr>
                <p:nvPr/>
              </p:nvSpPr>
              <p:spPr bwMode="auto">
                <a:xfrm>
                  <a:off x="4887728" y="3873952"/>
                  <a:ext cx="170249"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141" name="Line 13">
                  <a:extLst>
                    <a:ext uri="{FF2B5EF4-FFF2-40B4-BE49-F238E27FC236}">
                      <a16:creationId xmlns:a16="http://schemas.microsoft.com/office/drawing/2014/main" id="{3424D803-46E0-8D4D-B66D-9EBAC9B2347E}"/>
                    </a:ext>
                  </a:extLst>
                </p:cNvPr>
                <p:cNvSpPr>
                  <a:spLocks noChangeShapeType="1"/>
                </p:cNvSpPr>
                <p:nvPr/>
              </p:nvSpPr>
              <p:spPr bwMode="auto">
                <a:xfrm>
                  <a:off x="4887728" y="3758597"/>
                  <a:ext cx="170249"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142" name="Line 13">
                  <a:extLst>
                    <a:ext uri="{FF2B5EF4-FFF2-40B4-BE49-F238E27FC236}">
                      <a16:creationId xmlns:a16="http://schemas.microsoft.com/office/drawing/2014/main" id="{0F3BCF91-C113-9E49-A08C-8EDAEF136C56}"/>
                    </a:ext>
                  </a:extLst>
                </p:cNvPr>
                <p:cNvSpPr>
                  <a:spLocks noChangeShapeType="1"/>
                </p:cNvSpPr>
                <p:nvPr/>
              </p:nvSpPr>
              <p:spPr bwMode="auto">
                <a:xfrm>
                  <a:off x="4877785" y="3649170"/>
                  <a:ext cx="170249"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43" name="Line 13">
                  <a:extLst>
                    <a:ext uri="{FF2B5EF4-FFF2-40B4-BE49-F238E27FC236}">
                      <a16:creationId xmlns:a16="http://schemas.microsoft.com/office/drawing/2014/main" id="{ACFAD5E8-9E23-6D49-B1EA-D506AF751E58}"/>
                    </a:ext>
                  </a:extLst>
                </p:cNvPr>
                <p:cNvSpPr>
                  <a:spLocks noChangeShapeType="1"/>
                </p:cNvSpPr>
                <p:nvPr/>
              </p:nvSpPr>
              <p:spPr bwMode="auto">
                <a:xfrm>
                  <a:off x="5071128" y="3981443"/>
                  <a:ext cx="184480"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144" name="Line 13">
                  <a:extLst>
                    <a:ext uri="{FF2B5EF4-FFF2-40B4-BE49-F238E27FC236}">
                      <a16:creationId xmlns:a16="http://schemas.microsoft.com/office/drawing/2014/main" id="{E16DC5F3-80AD-7F4A-B214-0BC3B99F290C}"/>
                    </a:ext>
                  </a:extLst>
                </p:cNvPr>
                <p:cNvSpPr>
                  <a:spLocks noChangeShapeType="1"/>
                </p:cNvSpPr>
                <p:nvPr/>
              </p:nvSpPr>
              <p:spPr bwMode="auto">
                <a:xfrm>
                  <a:off x="5089236" y="3878910"/>
                  <a:ext cx="184480"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45" name="Line 13">
                  <a:extLst>
                    <a:ext uri="{FF2B5EF4-FFF2-40B4-BE49-F238E27FC236}">
                      <a16:creationId xmlns:a16="http://schemas.microsoft.com/office/drawing/2014/main" id="{3E59C5C2-3EAC-A042-9E4A-674F0613CB70}"/>
                    </a:ext>
                  </a:extLst>
                </p:cNvPr>
                <p:cNvSpPr>
                  <a:spLocks noChangeShapeType="1"/>
                </p:cNvSpPr>
                <p:nvPr/>
              </p:nvSpPr>
              <p:spPr bwMode="auto">
                <a:xfrm>
                  <a:off x="5078565" y="3758597"/>
                  <a:ext cx="184480"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46" name="Line 13">
                  <a:extLst>
                    <a:ext uri="{FF2B5EF4-FFF2-40B4-BE49-F238E27FC236}">
                      <a16:creationId xmlns:a16="http://schemas.microsoft.com/office/drawing/2014/main" id="{B88632B7-63A6-C24A-8EF2-40C6BAC35D64}"/>
                    </a:ext>
                  </a:extLst>
                </p:cNvPr>
                <p:cNvSpPr>
                  <a:spLocks noChangeShapeType="1"/>
                </p:cNvSpPr>
                <p:nvPr/>
              </p:nvSpPr>
              <p:spPr bwMode="auto">
                <a:xfrm>
                  <a:off x="5078565" y="3649170"/>
                  <a:ext cx="184480"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grpSp>
        </p:grpSp>
      </p:grpSp>
      <p:sp>
        <p:nvSpPr>
          <p:cNvPr id="147" name="TextBox 146">
            <a:extLst>
              <a:ext uri="{FF2B5EF4-FFF2-40B4-BE49-F238E27FC236}">
                <a16:creationId xmlns:a16="http://schemas.microsoft.com/office/drawing/2014/main" id="{59A3D61E-4F24-DF4C-B3E7-E0BB5C9918E1}"/>
              </a:ext>
            </a:extLst>
          </p:cNvPr>
          <p:cNvSpPr txBox="1"/>
          <p:nvPr/>
        </p:nvSpPr>
        <p:spPr>
          <a:xfrm>
            <a:off x="731727" y="680158"/>
            <a:ext cx="3280234" cy="646331"/>
          </a:xfrm>
          <a:prstGeom prst="rect">
            <a:avLst/>
          </a:prstGeom>
          <a:noFill/>
        </p:spPr>
        <p:txBody>
          <a:bodyPr wrap="square" rtlCol="0">
            <a:spAutoFit/>
          </a:bodyPr>
          <a:lstStyle/>
          <a:p>
            <a:r>
              <a:rPr lang="en-US" sz="1800" b="1" dirty="0"/>
              <a:t>Single-stranded DNA of Two Different </a:t>
            </a:r>
            <a:r>
              <a:rPr lang="en-US" sz="1800" b="1" dirty="0">
                <a:solidFill>
                  <a:srgbClr val="008000"/>
                </a:solidFill>
              </a:rPr>
              <a:t>Polarities</a:t>
            </a:r>
            <a:r>
              <a:rPr lang="en-US" sz="1800" b="1" dirty="0"/>
              <a:t>: 3` vs 5`</a:t>
            </a:r>
          </a:p>
        </p:txBody>
      </p:sp>
      <p:sp>
        <p:nvSpPr>
          <p:cNvPr id="148" name="TextBox 147">
            <a:extLst>
              <a:ext uri="{FF2B5EF4-FFF2-40B4-BE49-F238E27FC236}">
                <a16:creationId xmlns:a16="http://schemas.microsoft.com/office/drawing/2014/main" id="{C400F378-4F4C-C64F-9CC8-B4DE3BD12F81}"/>
              </a:ext>
            </a:extLst>
          </p:cNvPr>
          <p:cNvSpPr txBox="1"/>
          <p:nvPr/>
        </p:nvSpPr>
        <p:spPr>
          <a:xfrm rot="16200000">
            <a:off x="-1547819" y="3348494"/>
            <a:ext cx="3741969" cy="646331"/>
          </a:xfrm>
          <a:prstGeom prst="rect">
            <a:avLst/>
          </a:prstGeom>
          <a:noFill/>
        </p:spPr>
        <p:txBody>
          <a:bodyPr wrap="square" rtlCol="0">
            <a:spAutoFit/>
          </a:bodyPr>
          <a:lstStyle/>
          <a:p>
            <a:r>
              <a:rPr lang="en-US" sz="1800" b="1" dirty="0"/>
              <a:t>Single-stranded DNA of Two Different </a:t>
            </a:r>
            <a:r>
              <a:rPr lang="en-US" sz="1800" b="1" dirty="0">
                <a:solidFill>
                  <a:srgbClr val="0000FF"/>
                </a:solidFill>
              </a:rPr>
              <a:t>Lengths</a:t>
            </a:r>
            <a:r>
              <a:rPr lang="en-US" sz="1800" b="1" dirty="0"/>
              <a:t>: 14mer vs 15mer</a:t>
            </a:r>
          </a:p>
        </p:txBody>
      </p:sp>
      <p:grpSp>
        <p:nvGrpSpPr>
          <p:cNvPr id="194" name="Group 193">
            <a:extLst>
              <a:ext uri="{FF2B5EF4-FFF2-40B4-BE49-F238E27FC236}">
                <a16:creationId xmlns:a16="http://schemas.microsoft.com/office/drawing/2014/main" id="{21B88C9E-8707-E645-AD86-E083B3A89534}"/>
              </a:ext>
            </a:extLst>
          </p:cNvPr>
          <p:cNvGrpSpPr/>
          <p:nvPr/>
        </p:nvGrpSpPr>
        <p:grpSpPr>
          <a:xfrm>
            <a:off x="4474696" y="671544"/>
            <a:ext cx="1421949" cy="1894651"/>
            <a:chOff x="4263244" y="1206775"/>
            <a:chExt cx="1421949" cy="1894651"/>
          </a:xfrm>
        </p:grpSpPr>
        <p:grpSp>
          <p:nvGrpSpPr>
            <p:cNvPr id="151" name="Group 150">
              <a:extLst>
                <a:ext uri="{FF2B5EF4-FFF2-40B4-BE49-F238E27FC236}">
                  <a16:creationId xmlns:a16="http://schemas.microsoft.com/office/drawing/2014/main" id="{3192EE2F-572A-284F-9B6E-5812EE1562CD}"/>
                </a:ext>
              </a:extLst>
            </p:cNvPr>
            <p:cNvGrpSpPr/>
            <p:nvPr/>
          </p:nvGrpSpPr>
          <p:grpSpPr>
            <a:xfrm>
              <a:off x="4601336" y="1663053"/>
              <a:ext cx="911065" cy="1379521"/>
              <a:chOff x="4453370" y="2175404"/>
              <a:chExt cx="1296158" cy="1962624"/>
            </a:xfrm>
          </p:grpSpPr>
          <p:sp>
            <p:nvSpPr>
              <p:cNvPr id="152" name="Line 1">
                <a:extLst>
                  <a:ext uri="{FF2B5EF4-FFF2-40B4-BE49-F238E27FC236}">
                    <a16:creationId xmlns:a16="http://schemas.microsoft.com/office/drawing/2014/main" id="{82FFB1A0-A943-2041-904D-C0EDC4A37FAE}"/>
                  </a:ext>
                </a:extLst>
              </p:cNvPr>
              <p:cNvSpPr>
                <a:spLocks noChangeShapeType="1"/>
              </p:cNvSpPr>
              <p:nvPr/>
            </p:nvSpPr>
            <p:spPr bwMode="auto">
              <a:xfrm flipH="1">
                <a:off x="4883346" y="3588656"/>
                <a:ext cx="4382" cy="54253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53" name="Line 5">
                <a:extLst>
                  <a:ext uri="{FF2B5EF4-FFF2-40B4-BE49-F238E27FC236}">
                    <a16:creationId xmlns:a16="http://schemas.microsoft.com/office/drawing/2014/main" id="{CECC2204-D00B-8C48-A904-5962212EE4EF}"/>
                  </a:ext>
                </a:extLst>
              </p:cNvPr>
              <p:cNvSpPr>
                <a:spLocks noChangeShapeType="1"/>
              </p:cNvSpPr>
              <p:nvPr/>
            </p:nvSpPr>
            <p:spPr bwMode="auto">
              <a:xfrm flipH="1">
                <a:off x="5263045" y="3589531"/>
                <a:ext cx="15841" cy="54849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649" dirty="0"/>
              </a:p>
            </p:txBody>
          </p:sp>
          <p:sp>
            <p:nvSpPr>
              <p:cNvPr id="154" name="Oval 153">
                <a:extLst>
                  <a:ext uri="{FF2B5EF4-FFF2-40B4-BE49-F238E27FC236}">
                    <a16:creationId xmlns:a16="http://schemas.microsoft.com/office/drawing/2014/main" id="{1D5EB31D-5665-4341-8119-16DA9363002E}"/>
                  </a:ext>
                </a:extLst>
              </p:cNvPr>
              <p:cNvSpPr>
                <a:spLocks/>
              </p:cNvSpPr>
              <p:nvPr/>
            </p:nvSpPr>
            <p:spPr bwMode="auto">
              <a:xfrm rot="3064741">
                <a:off x="4409805" y="3229868"/>
                <a:ext cx="559876" cy="247513"/>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Cy5</a:t>
                </a:r>
              </a:p>
            </p:txBody>
          </p:sp>
          <p:sp>
            <p:nvSpPr>
              <p:cNvPr id="155" name="Line 13">
                <a:extLst>
                  <a:ext uri="{FF2B5EF4-FFF2-40B4-BE49-F238E27FC236}">
                    <a16:creationId xmlns:a16="http://schemas.microsoft.com/office/drawing/2014/main" id="{B90CDB74-E0C6-9F4F-BD3C-4256085B97A8}"/>
                  </a:ext>
                </a:extLst>
              </p:cNvPr>
              <p:cNvSpPr>
                <a:spLocks noChangeShapeType="1"/>
              </p:cNvSpPr>
              <p:nvPr/>
            </p:nvSpPr>
            <p:spPr bwMode="auto">
              <a:xfrm>
                <a:off x="4877785" y="3981443"/>
                <a:ext cx="170249"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56" name="Rectangle 38">
                <a:extLst>
                  <a:ext uri="{FF2B5EF4-FFF2-40B4-BE49-F238E27FC236}">
                    <a16:creationId xmlns:a16="http://schemas.microsoft.com/office/drawing/2014/main" id="{675D87FF-6AE7-3744-A24B-149858D26AD3}"/>
                  </a:ext>
                </a:extLst>
              </p:cNvPr>
              <p:cNvSpPr>
                <a:spLocks/>
              </p:cNvSpPr>
              <p:nvPr/>
            </p:nvSpPr>
            <p:spPr bwMode="auto">
              <a:xfrm>
                <a:off x="4829635" y="2289582"/>
                <a:ext cx="342878" cy="184341"/>
              </a:xfrm>
              <a:prstGeom prst="rect">
                <a:avLst/>
              </a:prstGeom>
              <a:noFill/>
              <a:ln>
                <a:noFill/>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 uri="{91240B29-F687-4f45-9708-019B960494DF}">
                  <a14:hiddenLine xmlns:mc="http://schemas.openxmlformats.org/markup-compatibility/2006" xmlns:mv="urn:schemas-microsoft-com:mac:vml" xmlns="" xmlns:a14="http://schemas.microsoft.com/office/drawing/2010/main" w="12700">
                    <a:solidFill>
                      <a:srgbClr val="000000"/>
                    </a:solidFill>
                    <a:miter lim="800000"/>
                    <a:headEnd/>
                    <a:tailEnd/>
                  </a14:hiddenLine>
                </a:ext>
              </a:extLst>
            </p:spPr>
            <p:txBody>
              <a:bodyPr lIns="0" tIns="0" rIns="0" bIns="0" anchor="ct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r>
                  <a:rPr lang="en-US" altLang="en-US" sz="1406" dirty="0">
                    <a:solidFill>
                      <a:schemeClr val="tx1"/>
                    </a:solidFill>
                    <a:cs typeface="Gill Sans" charset="0"/>
                  </a:rPr>
                  <a:t>3`</a:t>
                </a:r>
              </a:p>
            </p:txBody>
          </p:sp>
          <p:sp>
            <p:nvSpPr>
              <p:cNvPr id="157" name="Freeform 156">
                <a:extLst>
                  <a:ext uri="{FF2B5EF4-FFF2-40B4-BE49-F238E27FC236}">
                    <a16:creationId xmlns:a16="http://schemas.microsoft.com/office/drawing/2014/main" id="{C47DA4C2-97DC-9D44-86D7-653E7614FCDB}"/>
                  </a:ext>
                </a:extLst>
              </p:cNvPr>
              <p:cNvSpPr/>
              <p:nvPr/>
            </p:nvSpPr>
            <p:spPr>
              <a:xfrm>
                <a:off x="4930988" y="2688229"/>
                <a:ext cx="670719" cy="905331"/>
              </a:xfrm>
              <a:custGeom>
                <a:avLst/>
                <a:gdLst>
                  <a:gd name="connsiteX0" fmla="*/ 447472 w 867254"/>
                  <a:gd name="connsiteY0" fmla="*/ 1478604 h 1478604"/>
                  <a:gd name="connsiteX1" fmla="*/ 321013 w 867254"/>
                  <a:gd name="connsiteY1" fmla="*/ 865762 h 1478604"/>
                  <a:gd name="connsiteX2" fmla="*/ 865762 w 867254"/>
                  <a:gd name="connsiteY2" fmla="*/ 612843 h 1478604"/>
                  <a:gd name="connsiteX3" fmla="*/ 466928 w 867254"/>
                  <a:gd name="connsiteY3" fmla="*/ 165370 h 1478604"/>
                  <a:gd name="connsiteX4" fmla="*/ 0 w 867254"/>
                  <a:gd name="connsiteY4" fmla="*/ 0 h 1478604"/>
                  <a:gd name="connsiteX5" fmla="*/ 0 w 867254"/>
                  <a:gd name="connsiteY5" fmla="*/ 0 h 147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254" h="1478604">
                    <a:moveTo>
                      <a:pt x="447472" y="1478604"/>
                    </a:moveTo>
                    <a:cubicBezTo>
                      <a:pt x="349385" y="1244329"/>
                      <a:pt x="251298" y="1010055"/>
                      <a:pt x="321013" y="865762"/>
                    </a:cubicBezTo>
                    <a:cubicBezTo>
                      <a:pt x="390728" y="721469"/>
                      <a:pt x="841443" y="729575"/>
                      <a:pt x="865762" y="612843"/>
                    </a:cubicBezTo>
                    <a:cubicBezTo>
                      <a:pt x="890081" y="496111"/>
                      <a:pt x="611222" y="267510"/>
                      <a:pt x="466928" y="165370"/>
                    </a:cubicBezTo>
                    <a:cubicBezTo>
                      <a:pt x="322634" y="63230"/>
                      <a:pt x="0" y="0"/>
                      <a:pt x="0" y="0"/>
                    </a:cubicBez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9" dirty="0"/>
              </a:p>
            </p:txBody>
          </p:sp>
          <p:sp>
            <p:nvSpPr>
              <p:cNvPr id="158" name="Line 28">
                <a:extLst>
                  <a:ext uri="{FF2B5EF4-FFF2-40B4-BE49-F238E27FC236}">
                    <a16:creationId xmlns:a16="http://schemas.microsoft.com/office/drawing/2014/main" id="{9543798F-5D61-6A44-8A29-05CF2B776522}"/>
                  </a:ext>
                </a:extLst>
              </p:cNvPr>
              <p:cNvSpPr>
                <a:spLocks noChangeShapeType="1"/>
              </p:cNvSpPr>
              <p:nvPr/>
            </p:nvSpPr>
            <p:spPr bwMode="auto">
              <a:xfrm>
                <a:off x="5119226" y="3529628"/>
                <a:ext cx="157456" cy="55073"/>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59" name="Line 28">
                <a:extLst>
                  <a:ext uri="{FF2B5EF4-FFF2-40B4-BE49-F238E27FC236}">
                    <a16:creationId xmlns:a16="http://schemas.microsoft.com/office/drawing/2014/main" id="{BB5C7AAA-8FFB-6044-9494-5D09C3D14537}"/>
                  </a:ext>
                </a:extLst>
              </p:cNvPr>
              <p:cNvSpPr>
                <a:spLocks noChangeShapeType="1"/>
              </p:cNvSpPr>
              <p:nvPr/>
            </p:nvSpPr>
            <p:spPr bwMode="auto">
              <a:xfrm flipH="1">
                <a:off x="5213130" y="3373528"/>
                <a:ext cx="114937" cy="10132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60" name="Line 28">
                <a:extLst>
                  <a:ext uri="{FF2B5EF4-FFF2-40B4-BE49-F238E27FC236}">
                    <a16:creationId xmlns:a16="http://schemas.microsoft.com/office/drawing/2014/main" id="{71C5502B-E9AB-EC44-9228-317F152CA96D}"/>
                  </a:ext>
                </a:extLst>
              </p:cNvPr>
              <p:cNvSpPr>
                <a:spLocks noChangeShapeType="1"/>
              </p:cNvSpPr>
              <p:nvPr/>
            </p:nvSpPr>
            <p:spPr bwMode="auto">
              <a:xfrm>
                <a:off x="5048034" y="3228628"/>
                <a:ext cx="124483" cy="95273"/>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61" name="Line 28">
                <a:extLst>
                  <a:ext uri="{FF2B5EF4-FFF2-40B4-BE49-F238E27FC236}">
                    <a16:creationId xmlns:a16="http://schemas.microsoft.com/office/drawing/2014/main" id="{2AB5975C-5909-B343-9CC8-F76FBE75BB39}"/>
                  </a:ext>
                </a:extLst>
              </p:cNvPr>
              <p:cNvSpPr>
                <a:spLocks noChangeShapeType="1"/>
              </p:cNvSpPr>
              <p:nvPr/>
            </p:nvSpPr>
            <p:spPr bwMode="auto">
              <a:xfrm flipH="1" flipV="1">
                <a:off x="5192515" y="3197615"/>
                <a:ext cx="148827" cy="57645"/>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62" name="Line 28">
                <a:extLst>
                  <a:ext uri="{FF2B5EF4-FFF2-40B4-BE49-F238E27FC236}">
                    <a16:creationId xmlns:a16="http://schemas.microsoft.com/office/drawing/2014/main" id="{7C45127A-39BB-A844-9EF0-D2E41A624DFF}"/>
                  </a:ext>
                </a:extLst>
              </p:cNvPr>
              <p:cNvSpPr>
                <a:spLocks noChangeShapeType="1"/>
              </p:cNvSpPr>
              <p:nvPr/>
            </p:nvSpPr>
            <p:spPr bwMode="auto">
              <a:xfrm>
                <a:off x="5276682" y="3020879"/>
                <a:ext cx="18191" cy="13496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63" name="Line 28">
                <a:extLst>
                  <a:ext uri="{FF2B5EF4-FFF2-40B4-BE49-F238E27FC236}">
                    <a16:creationId xmlns:a16="http://schemas.microsoft.com/office/drawing/2014/main" id="{2BAAACF5-0886-7E48-86C0-28AA8E5E8256}"/>
                  </a:ext>
                </a:extLst>
              </p:cNvPr>
              <p:cNvSpPr>
                <a:spLocks noChangeShapeType="1"/>
              </p:cNvSpPr>
              <p:nvPr/>
            </p:nvSpPr>
            <p:spPr bwMode="auto">
              <a:xfrm flipH="1" flipV="1">
                <a:off x="5412759" y="3133123"/>
                <a:ext cx="150882" cy="73283"/>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64" name="Line 28">
                <a:extLst>
                  <a:ext uri="{FF2B5EF4-FFF2-40B4-BE49-F238E27FC236}">
                    <a16:creationId xmlns:a16="http://schemas.microsoft.com/office/drawing/2014/main" id="{DC79B717-B4B0-EC47-9B63-0D27D32632E5}"/>
                  </a:ext>
                </a:extLst>
              </p:cNvPr>
              <p:cNvSpPr>
                <a:spLocks noChangeShapeType="1"/>
              </p:cNvSpPr>
              <p:nvPr/>
            </p:nvSpPr>
            <p:spPr bwMode="auto">
              <a:xfrm flipH="1">
                <a:off x="5591098" y="2967215"/>
                <a:ext cx="158430" cy="8042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65" name="Line 28">
                <a:extLst>
                  <a:ext uri="{FF2B5EF4-FFF2-40B4-BE49-F238E27FC236}">
                    <a16:creationId xmlns:a16="http://schemas.microsoft.com/office/drawing/2014/main" id="{0A9F1CEE-B788-5747-9A75-F99EF2ABAF21}"/>
                  </a:ext>
                </a:extLst>
              </p:cNvPr>
              <p:cNvSpPr>
                <a:spLocks noChangeShapeType="1"/>
              </p:cNvSpPr>
              <p:nvPr/>
            </p:nvSpPr>
            <p:spPr bwMode="auto">
              <a:xfrm flipH="1">
                <a:off x="5574814" y="2901547"/>
                <a:ext cx="82824" cy="89878"/>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66" name="Line 28">
                <a:extLst>
                  <a:ext uri="{FF2B5EF4-FFF2-40B4-BE49-F238E27FC236}">
                    <a16:creationId xmlns:a16="http://schemas.microsoft.com/office/drawing/2014/main" id="{FE1364B1-C442-DC43-A550-9B223EE999BE}"/>
                  </a:ext>
                </a:extLst>
              </p:cNvPr>
              <p:cNvSpPr>
                <a:spLocks noChangeShapeType="1"/>
              </p:cNvSpPr>
              <p:nvPr/>
            </p:nvSpPr>
            <p:spPr bwMode="auto">
              <a:xfrm flipV="1">
                <a:off x="5271537" y="2866673"/>
                <a:ext cx="143965" cy="5167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67" name="Line 28">
                <a:extLst>
                  <a:ext uri="{FF2B5EF4-FFF2-40B4-BE49-F238E27FC236}">
                    <a16:creationId xmlns:a16="http://schemas.microsoft.com/office/drawing/2014/main" id="{AE421A0F-1B0E-C84F-A548-8E7088E14A87}"/>
                  </a:ext>
                </a:extLst>
              </p:cNvPr>
              <p:cNvSpPr>
                <a:spLocks noChangeShapeType="1"/>
              </p:cNvSpPr>
              <p:nvPr/>
            </p:nvSpPr>
            <p:spPr bwMode="auto">
              <a:xfrm>
                <a:off x="5241377" y="2664404"/>
                <a:ext cx="54364" cy="136858"/>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68" name="Line 28">
                <a:extLst>
                  <a:ext uri="{FF2B5EF4-FFF2-40B4-BE49-F238E27FC236}">
                    <a16:creationId xmlns:a16="http://schemas.microsoft.com/office/drawing/2014/main" id="{4FE26EE0-D065-4940-8135-6BE89704C8F8}"/>
                  </a:ext>
                </a:extLst>
              </p:cNvPr>
              <p:cNvSpPr>
                <a:spLocks noChangeShapeType="1"/>
              </p:cNvSpPr>
              <p:nvPr/>
            </p:nvSpPr>
            <p:spPr bwMode="auto">
              <a:xfrm flipH="1">
                <a:off x="4970082" y="2717475"/>
                <a:ext cx="109566" cy="5230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69" name="Line 28">
                <a:extLst>
                  <a:ext uri="{FF2B5EF4-FFF2-40B4-BE49-F238E27FC236}">
                    <a16:creationId xmlns:a16="http://schemas.microsoft.com/office/drawing/2014/main" id="{7D7D93DA-7F5F-0A4B-8A59-7D478B8711B2}"/>
                  </a:ext>
                </a:extLst>
              </p:cNvPr>
              <p:cNvSpPr>
                <a:spLocks noChangeShapeType="1"/>
              </p:cNvSpPr>
              <p:nvPr/>
            </p:nvSpPr>
            <p:spPr bwMode="auto">
              <a:xfrm flipH="1" flipV="1">
                <a:off x="4883348" y="2578330"/>
                <a:ext cx="79670" cy="11732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70" name="Line 28">
                <a:extLst>
                  <a:ext uri="{FF2B5EF4-FFF2-40B4-BE49-F238E27FC236}">
                    <a16:creationId xmlns:a16="http://schemas.microsoft.com/office/drawing/2014/main" id="{AA513D12-C9EE-C544-88C5-8B6AB9286246}"/>
                  </a:ext>
                </a:extLst>
              </p:cNvPr>
              <p:cNvSpPr>
                <a:spLocks noChangeShapeType="1"/>
              </p:cNvSpPr>
              <p:nvPr/>
            </p:nvSpPr>
            <p:spPr bwMode="auto">
              <a:xfrm>
                <a:off x="5128058" y="2653819"/>
                <a:ext cx="66337" cy="8702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71" name="Line 28">
                <a:extLst>
                  <a:ext uri="{FF2B5EF4-FFF2-40B4-BE49-F238E27FC236}">
                    <a16:creationId xmlns:a16="http://schemas.microsoft.com/office/drawing/2014/main" id="{6DC66793-F449-5445-9173-67AA204E055E}"/>
                  </a:ext>
                </a:extLst>
              </p:cNvPr>
              <p:cNvSpPr>
                <a:spLocks noChangeShapeType="1"/>
              </p:cNvSpPr>
              <p:nvPr/>
            </p:nvSpPr>
            <p:spPr bwMode="auto">
              <a:xfrm flipH="1" flipV="1">
                <a:off x="5524250" y="3112762"/>
                <a:ext cx="148876" cy="4175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72" name="Line 28">
                <a:extLst>
                  <a:ext uri="{FF2B5EF4-FFF2-40B4-BE49-F238E27FC236}">
                    <a16:creationId xmlns:a16="http://schemas.microsoft.com/office/drawing/2014/main" id="{F30D146A-616A-2245-8D97-95012C9F5920}"/>
                  </a:ext>
                </a:extLst>
              </p:cNvPr>
              <p:cNvSpPr>
                <a:spLocks noChangeShapeType="1"/>
              </p:cNvSpPr>
              <p:nvPr/>
            </p:nvSpPr>
            <p:spPr bwMode="auto">
              <a:xfrm>
                <a:off x="5496547" y="2802246"/>
                <a:ext cx="27991" cy="15006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73" name="Freeform 35">
                <a:extLst>
                  <a:ext uri="{FF2B5EF4-FFF2-40B4-BE49-F238E27FC236}">
                    <a16:creationId xmlns:a16="http://schemas.microsoft.com/office/drawing/2014/main" id="{A9E9ADFE-8F10-5B4A-AA67-41B15208CF24}"/>
                  </a:ext>
                </a:extLst>
              </p:cNvPr>
              <p:cNvSpPr>
                <a:spLocks/>
              </p:cNvSpPr>
              <p:nvPr/>
            </p:nvSpPr>
            <p:spPr bwMode="auto">
              <a:xfrm>
                <a:off x="4769715" y="2643611"/>
                <a:ext cx="168170" cy="77529"/>
              </a:xfrm>
              <a:custGeom>
                <a:avLst/>
                <a:gdLst>
                  <a:gd name="T0" fmla="*/ 0 w 21600"/>
                  <a:gd name="T1" fmla="*/ 77360 h 19081"/>
                  <a:gd name="T2" fmla="*/ 64848 w 21600"/>
                  <a:gd name="T3" fmla="*/ 215900 h 19081"/>
                  <a:gd name="T4" fmla="*/ 90791 w 21600"/>
                  <a:gd name="T5" fmla="*/ 2761 h 19081"/>
                  <a:gd name="T6" fmla="*/ 152400 w 21600"/>
                  <a:gd name="T7" fmla="*/ 173277 h 19081"/>
                  <a:gd name="T8" fmla="*/ 0 60000 65536"/>
                  <a:gd name="T9" fmla="*/ 0 60000 65536"/>
                  <a:gd name="T10" fmla="*/ 0 60000 65536"/>
                  <a:gd name="T11" fmla="*/ 0 60000 65536"/>
                  <a:gd name="T12" fmla="*/ 0 w 21600"/>
                  <a:gd name="T13" fmla="*/ 0 h 19081"/>
                  <a:gd name="T14" fmla="*/ 21600 w 21600"/>
                  <a:gd name="T15" fmla="*/ 19081 h 19081"/>
                </a:gdLst>
                <a:ahLst/>
                <a:cxnLst>
                  <a:cxn ang="T8">
                    <a:pos x="T0" y="T1"/>
                  </a:cxn>
                  <a:cxn ang="T9">
                    <a:pos x="T2" y="T3"/>
                  </a:cxn>
                  <a:cxn ang="T10">
                    <a:pos x="T4" y="T5"/>
                  </a:cxn>
                  <a:cxn ang="T11">
                    <a:pos x="T6" y="T7"/>
                  </a:cxn>
                </a:cxnLst>
                <a:rect l="T12" t="T13" r="T14" b="T15"/>
                <a:pathLst>
                  <a:path w="21600" h="19081">
                    <a:moveTo>
                      <a:pt x="0" y="6837"/>
                    </a:moveTo>
                    <a:cubicBezTo>
                      <a:pt x="3729" y="-2133"/>
                      <a:pt x="9191" y="19081"/>
                      <a:pt x="9191" y="19081"/>
                    </a:cubicBezTo>
                    <a:cubicBezTo>
                      <a:pt x="9191" y="19081"/>
                      <a:pt x="12446" y="-2519"/>
                      <a:pt x="12868" y="244"/>
                    </a:cubicBezTo>
                    <a:cubicBezTo>
                      <a:pt x="13290" y="3007"/>
                      <a:pt x="21600" y="15314"/>
                      <a:pt x="21600" y="15314"/>
                    </a:cubicBezTo>
                  </a:path>
                </a:pathLst>
              </a:custGeom>
              <a:noFill/>
              <a:ln w="38100">
                <a:solidFill>
                  <a:schemeClr val="accent1"/>
                </a:solidFill>
                <a:miter lim="800000"/>
                <a:headEnd/>
                <a:tailEnd/>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2159" dirty="0"/>
              </a:p>
            </p:txBody>
          </p:sp>
          <p:sp>
            <p:nvSpPr>
              <p:cNvPr id="174" name="Oval 34">
                <a:extLst>
                  <a:ext uri="{FF2B5EF4-FFF2-40B4-BE49-F238E27FC236}">
                    <a16:creationId xmlns:a16="http://schemas.microsoft.com/office/drawing/2014/main" id="{2DCD0C22-D092-2348-88ED-E07F6C88A32D}"/>
                  </a:ext>
                </a:extLst>
              </p:cNvPr>
              <p:cNvSpPr>
                <a:spLocks/>
              </p:cNvSpPr>
              <p:nvPr/>
            </p:nvSpPr>
            <p:spPr bwMode="auto">
              <a:xfrm rot="2811128">
                <a:off x="4296779" y="2331995"/>
                <a:ext cx="560696" cy="247513"/>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Cy3</a:t>
                </a:r>
              </a:p>
            </p:txBody>
          </p:sp>
          <p:sp>
            <p:nvSpPr>
              <p:cNvPr id="175" name="Line 13">
                <a:extLst>
                  <a:ext uri="{FF2B5EF4-FFF2-40B4-BE49-F238E27FC236}">
                    <a16:creationId xmlns:a16="http://schemas.microsoft.com/office/drawing/2014/main" id="{E740CE37-1398-734F-9378-B6FDC64641F0}"/>
                  </a:ext>
                </a:extLst>
              </p:cNvPr>
              <p:cNvSpPr>
                <a:spLocks noChangeShapeType="1"/>
              </p:cNvSpPr>
              <p:nvPr/>
            </p:nvSpPr>
            <p:spPr bwMode="auto">
              <a:xfrm>
                <a:off x="4887728" y="3873952"/>
                <a:ext cx="170249"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176" name="Line 13">
                <a:extLst>
                  <a:ext uri="{FF2B5EF4-FFF2-40B4-BE49-F238E27FC236}">
                    <a16:creationId xmlns:a16="http://schemas.microsoft.com/office/drawing/2014/main" id="{02037942-D204-A245-BE68-2F1C5F7052D5}"/>
                  </a:ext>
                </a:extLst>
              </p:cNvPr>
              <p:cNvSpPr>
                <a:spLocks noChangeShapeType="1"/>
              </p:cNvSpPr>
              <p:nvPr/>
            </p:nvSpPr>
            <p:spPr bwMode="auto">
              <a:xfrm>
                <a:off x="4887728" y="3758597"/>
                <a:ext cx="170249"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177" name="Line 13">
                <a:extLst>
                  <a:ext uri="{FF2B5EF4-FFF2-40B4-BE49-F238E27FC236}">
                    <a16:creationId xmlns:a16="http://schemas.microsoft.com/office/drawing/2014/main" id="{7B490E0C-25FC-9A4D-B3CC-5EECD9A5C438}"/>
                  </a:ext>
                </a:extLst>
              </p:cNvPr>
              <p:cNvSpPr>
                <a:spLocks noChangeShapeType="1"/>
              </p:cNvSpPr>
              <p:nvPr/>
            </p:nvSpPr>
            <p:spPr bwMode="auto">
              <a:xfrm>
                <a:off x="4877785" y="3649170"/>
                <a:ext cx="170249"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78" name="Line 13">
                <a:extLst>
                  <a:ext uri="{FF2B5EF4-FFF2-40B4-BE49-F238E27FC236}">
                    <a16:creationId xmlns:a16="http://schemas.microsoft.com/office/drawing/2014/main" id="{618192F7-8DA4-1C4F-B5FE-7FDE7A6234F2}"/>
                  </a:ext>
                </a:extLst>
              </p:cNvPr>
              <p:cNvSpPr>
                <a:spLocks noChangeShapeType="1"/>
              </p:cNvSpPr>
              <p:nvPr/>
            </p:nvSpPr>
            <p:spPr bwMode="auto">
              <a:xfrm>
                <a:off x="5071128" y="3981443"/>
                <a:ext cx="184480"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179" name="Line 13">
                <a:extLst>
                  <a:ext uri="{FF2B5EF4-FFF2-40B4-BE49-F238E27FC236}">
                    <a16:creationId xmlns:a16="http://schemas.microsoft.com/office/drawing/2014/main" id="{67E41573-17E8-B54A-B1C1-335F608B547E}"/>
                  </a:ext>
                </a:extLst>
              </p:cNvPr>
              <p:cNvSpPr>
                <a:spLocks noChangeShapeType="1"/>
              </p:cNvSpPr>
              <p:nvPr/>
            </p:nvSpPr>
            <p:spPr bwMode="auto">
              <a:xfrm>
                <a:off x="5089236" y="3878910"/>
                <a:ext cx="184480"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80" name="Line 13">
                <a:extLst>
                  <a:ext uri="{FF2B5EF4-FFF2-40B4-BE49-F238E27FC236}">
                    <a16:creationId xmlns:a16="http://schemas.microsoft.com/office/drawing/2014/main" id="{288DB088-F1A5-7F49-93DC-1A1CB42DF31E}"/>
                  </a:ext>
                </a:extLst>
              </p:cNvPr>
              <p:cNvSpPr>
                <a:spLocks noChangeShapeType="1"/>
              </p:cNvSpPr>
              <p:nvPr/>
            </p:nvSpPr>
            <p:spPr bwMode="auto">
              <a:xfrm>
                <a:off x="5078565" y="3758597"/>
                <a:ext cx="184480"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81" name="Line 13">
                <a:extLst>
                  <a:ext uri="{FF2B5EF4-FFF2-40B4-BE49-F238E27FC236}">
                    <a16:creationId xmlns:a16="http://schemas.microsoft.com/office/drawing/2014/main" id="{FC21CEB1-E86D-C84B-B185-505048B0B620}"/>
                  </a:ext>
                </a:extLst>
              </p:cNvPr>
              <p:cNvSpPr>
                <a:spLocks noChangeShapeType="1"/>
              </p:cNvSpPr>
              <p:nvPr/>
            </p:nvSpPr>
            <p:spPr bwMode="auto">
              <a:xfrm>
                <a:off x="5078565" y="3649170"/>
                <a:ext cx="184480"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grpSp>
        <p:sp>
          <p:nvSpPr>
            <p:cNvPr id="185" name="Rectangle 184">
              <a:extLst>
                <a:ext uri="{FF2B5EF4-FFF2-40B4-BE49-F238E27FC236}">
                  <a16:creationId xmlns:a16="http://schemas.microsoft.com/office/drawing/2014/main" id="{66971DEC-A4B5-6741-BAFB-23EA9B3AD8FD}"/>
                </a:ext>
              </a:extLst>
            </p:cNvPr>
            <p:cNvSpPr/>
            <p:nvPr/>
          </p:nvSpPr>
          <p:spPr>
            <a:xfrm>
              <a:off x="4263244" y="1630269"/>
              <a:ext cx="1421949" cy="147115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06785C4D-8BEC-F046-A435-6E7EAAF0236C}"/>
                </a:ext>
              </a:extLst>
            </p:cNvPr>
            <p:cNvSpPr/>
            <p:nvPr/>
          </p:nvSpPr>
          <p:spPr>
            <a:xfrm>
              <a:off x="4379291" y="1206775"/>
              <a:ext cx="1294042" cy="369332"/>
            </a:xfrm>
            <a:prstGeom prst="rect">
              <a:avLst/>
            </a:prstGeom>
          </p:spPr>
          <p:txBody>
            <a:bodyPr wrap="square">
              <a:spAutoFit/>
            </a:bodyPr>
            <a:lstStyle/>
            <a:p>
              <a:pPr algn="ctr"/>
              <a:r>
                <a:rPr lang="en-US" b="1" dirty="0"/>
                <a:t>DNA only</a:t>
              </a:r>
            </a:p>
          </p:txBody>
        </p:sp>
      </p:grpSp>
      <p:grpSp>
        <p:nvGrpSpPr>
          <p:cNvPr id="230" name="Group 229">
            <a:extLst>
              <a:ext uri="{FF2B5EF4-FFF2-40B4-BE49-F238E27FC236}">
                <a16:creationId xmlns:a16="http://schemas.microsoft.com/office/drawing/2014/main" id="{11C8F0BA-E915-DA43-B0BF-F11F4B72282D}"/>
              </a:ext>
            </a:extLst>
          </p:cNvPr>
          <p:cNvGrpSpPr/>
          <p:nvPr/>
        </p:nvGrpSpPr>
        <p:grpSpPr>
          <a:xfrm>
            <a:off x="4185264" y="2967722"/>
            <a:ext cx="2058433" cy="2558706"/>
            <a:chOff x="4238404" y="3150321"/>
            <a:chExt cx="2058433" cy="2558706"/>
          </a:xfrm>
        </p:grpSpPr>
        <p:sp>
          <p:nvSpPr>
            <p:cNvPr id="186" name="Rectangle 185">
              <a:extLst>
                <a:ext uri="{FF2B5EF4-FFF2-40B4-BE49-F238E27FC236}">
                  <a16:creationId xmlns:a16="http://schemas.microsoft.com/office/drawing/2014/main" id="{59287AD3-217D-1141-8AF9-AE8BD2463CEC}"/>
                </a:ext>
              </a:extLst>
            </p:cNvPr>
            <p:cNvSpPr/>
            <p:nvPr/>
          </p:nvSpPr>
          <p:spPr>
            <a:xfrm>
              <a:off x="4318759" y="3582885"/>
              <a:ext cx="1956862" cy="212614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a:extLst>
                <a:ext uri="{FF2B5EF4-FFF2-40B4-BE49-F238E27FC236}">
                  <a16:creationId xmlns:a16="http://schemas.microsoft.com/office/drawing/2014/main" id="{8C208DF3-92B3-F045-9A42-6C9BD7CAD8F7}"/>
                </a:ext>
              </a:extLst>
            </p:cNvPr>
            <p:cNvGrpSpPr/>
            <p:nvPr/>
          </p:nvGrpSpPr>
          <p:grpSpPr>
            <a:xfrm>
              <a:off x="4737579" y="4032778"/>
              <a:ext cx="911065" cy="1379521"/>
              <a:chOff x="4453370" y="2175404"/>
              <a:chExt cx="1296158" cy="1962624"/>
            </a:xfrm>
          </p:grpSpPr>
          <p:sp>
            <p:nvSpPr>
              <p:cNvPr id="199" name="Line 1">
                <a:extLst>
                  <a:ext uri="{FF2B5EF4-FFF2-40B4-BE49-F238E27FC236}">
                    <a16:creationId xmlns:a16="http://schemas.microsoft.com/office/drawing/2014/main" id="{DFE81A26-C497-7A4F-B88C-8978E342AD8E}"/>
                  </a:ext>
                </a:extLst>
              </p:cNvPr>
              <p:cNvSpPr>
                <a:spLocks noChangeShapeType="1"/>
              </p:cNvSpPr>
              <p:nvPr/>
            </p:nvSpPr>
            <p:spPr bwMode="auto">
              <a:xfrm flipH="1">
                <a:off x="4883346" y="3588656"/>
                <a:ext cx="4382" cy="54253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00" name="Line 5">
                <a:extLst>
                  <a:ext uri="{FF2B5EF4-FFF2-40B4-BE49-F238E27FC236}">
                    <a16:creationId xmlns:a16="http://schemas.microsoft.com/office/drawing/2014/main" id="{22048CF3-25A5-1945-963C-62A284F3FAC4}"/>
                  </a:ext>
                </a:extLst>
              </p:cNvPr>
              <p:cNvSpPr>
                <a:spLocks noChangeShapeType="1"/>
              </p:cNvSpPr>
              <p:nvPr/>
            </p:nvSpPr>
            <p:spPr bwMode="auto">
              <a:xfrm flipH="1">
                <a:off x="5263045" y="3589531"/>
                <a:ext cx="15841" cy="54849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649" dirty="0"/>
              </a:p>
            </p:txBody>
          </p:sp>
          <p:sp>
            <p:nvSpPr>
              <p:cNvPr id="201" name="Oval 200">
                <a:extLst>
                  <a:ext uri="{FF2B5EF4-FFF2-40B4-BE49-F238E27FC236}">
                    <a16:creationId xmlns:a16="http://schemas.microsoft.com/office/drawing/2014/main" id="{EA980EB5-1F46-9640-A5E4-8DC74A95A0AD}"/>
                  </a:ext>
                </a:extLst>
              </p:cNvPr>
              <p:cNvSpPr>
                <a:spLocks/>
              </p:cNvSpPr>
              <p:nvPr/>
            </p:nvSpPr>
            <p:spPr bwMode="auto">
              <a:xfrm rot="3064741">
                <a:off x="4409805" y="3229868"/>
                <a:ext cx="559876" cy="247513"/>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Cy5</a:t>
                </a:r>
              </a:p>
            </p:txBody>
          </p:sp>
          <p:sp>
            <p:nvSpPr>
              <p:cNvPr id="202" name="Line 13">
                <a:extLst>
                  <a:ext uri="{FF2B5EF4-FFF2-40B4-BE49-F238E27FC236}">
                    <a16:creationId xmlns:a16="http://schemas.microsoft.com/office/drawing/2014/main" id="{D3DC5B5F-BE9E-CE46-A1DA-D2D2F31D83F6}"/>
                  </a:ext>
                </a:extLst>
              </p:cNvPr>
              <p:cNvSpPr>
                <a:spLocks noChangeShapeType="1"/>
              </p:cNvSpPr>
              <p:nvPr/>
            </p:nvSpPr>
            <p:spPr bwMode="auto">
              <a:xfrm>
                <a:off x="4877785" y="3981443"/>
                <a:ext cx="170249"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03" name="Rectangle 38">
                <a:extLst>
                  <a:ext uri="{FF2B5EF4-FFF2-40B4-BE49-F238E27FC236}">
                    <a16:creationId xmlns:a16="http://schemas.microsoft.com/office/drawing/2014/main" id="{2F9189B1-E1CE-FD40-BC64-56BCCB5626D1}"/>
                  </a:ext>
                </a:extLst>
              </p:cNvPr>
              <p:cNvSpPr>
                <a:spLocks/>
              </p:cNvSpPr>
              <p:nvPr/>
            </p:nvSpPr>
            <p:spPr bwMode="auto">
              <a:xfrm>
                <a:off x="4829635" y="2289582"/>
                <a:ext cx="342878" cy="184341"/>
              </a:xfrm>
              <a:prstGeom prst="rect">
                <a:avLst/>
              </a:prstGeom>
              <a:noFill/>
              <a:ln>
                <a:noFill/>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 uri="{91240B29-F687-4f45-9708-019B960494DF}">
                  <a14:hiddenLine xmlns:mc="http://schemas.openxmlformats.org/markup-compatibility/2006" xmlns:mv="urn:schemas-microsoft-com:mac:vml" xmlns="" xmlns:a14="http://schemas.microsoft.com/office/drawing/2010/main" w="12700">
                    <a:solidFill>
                      <a:srgbClr val="000000"/>
                    </a:solidFill>
                    <a:miter lim="800000"/>
                    <a:headEnd/>
                    <a:tailEnd/>
                  </a14:hiddenLine>
                </a:ext>
              </a:extLst>
            </p:spPr>
            <p:txBody>
              <a:bodyPr lIns="0" tIns="0" rIns="0" bIns="0" anchor="ct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r>
                  <a:rPr lang="en-US" altLang="en-US" sz="1406" dirty="0">
                    <a:solidFill>
                      <a:schemeClr val="tx1"/>
                    </a:solidFill>
                    <a:cs typeface="Gill Sans" charset="0"/>
                  </a:rPr>
                  <a:t>3`</a:t>
                </a:r>
              </a:p>
            </p:txBody>
          </p:sp>
          <p:sp>
            <p:nvSpPr>
              <p:cNvPr id="204" name="Freeform 203">
                <a:extLst>
                  <a:ext uri="{FF2B5EF4-FFF2-40B4-BE49-F238E27FC236}">
                    <a16:creationId xmlns:a16="http://schemas.microsoft.com/office/drawing/2014/main" id="{AD26F2E4-3BB2-CF46-94DC-39E031E8844F}"/>
                  </a:ext>
                </a:extLst>
              </p:cNvPr>
              <p:cNvSpPr/>
              <p:nvPr/>
            </p:nvSpPr>
            <p:spPr>
              <a:xfrm>
                <a:off x="4930988" y="2688229"/>
                <a:ext cx="670719" cy="905331"/>
              </a:xfrm>
              <a:custGeom>
                <a:avLst/>
                <a:gdLst>
                  <a:gd name="connsiteX0" fmla="*/ 447472 w 867254"/>
                  <a:gd name="connsiteY0" fmla="*/ 1478604 h 1478604"/>
                  <a:gd name="connsiteX1" fmla="*/ 321013 w 867254"/>
                  <a:gd name="connsiteY1" fmla="*/ 865762 h 1478604"/>
                  <a:gd name="connsiteX2" fmla="*/ 865762 w 867254"/>
                  <a:gd name="connsiteY2" fmla="*/ 612843 h 1478604"/>
                  <a:gd name="connsiteX3" fmla="*/ 466928 w 867254"/>
                  <a:gd name="connsiteY3" fmla="*/ 165370 h 1478604"/>
                  <a:gd name="connsiteX4" fmla="*/ 0 w 867254"/>
                  <a:gd name="connsiteY4" fmla="*/ 0 h 1478604"/>
                  <a:gd name="connsiteX5" fmla="*/ 0 w 867254"/>
                  <a:gd name="connsiteY5" fmla="*/ 0 h 147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254" h="1478604">
                    <a:moveTo>
                      <a:pt x="447472" y="1478604"/>
                    </a:moveTo>
                    <a:cubicBezTo>
                      <a:pt x="349385" y="1244329"/>
                      <a:pt x="251298" y="1010055"/>
                      <a:pt x="321013" y="865762"/>
                    </a:cubicBezTo>
                    <a:cubicBezTo>
                      <a:pt x="390728" y="721469"/>
                      <a:pt x="841443" y="729575"/>
                      <a:pt x="865762" y="612843"/>
                    </a:cubicBezTo>
                    <a:cubicBezTo>
                      <a:pt x="890081" y="496111"/>
                      <a:pt x="611222" y="267510"/>
                      <a:pt x="466928" y="165370"/>
                    </a:cubicBezTo>
                    <a:cubicBezTo>
                      <a:pt x="322634" y="63230"/>
                      <a:pt x="0" y="0"/>
                      <a:pt x="0" y="0"/>
                    </a:cubicBez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9" dirty="0"/>
              </a:p>
            </p:txBody>
          </p:sp>
          <p:sp>
            <p:nvSpPr>
              <p:cNvPr id="205" name="Line 28">
                <a:extLst>
                  <a:ext uri="{FF2B5EF4-FFF2-40B4-BE49-F238E27FC236}">
                    <a16:creationId xmlns:a16="http://schemas.microsoft.com/office/drawing/2014/main" id="{A12EF4AE-7ADD-7E4D-B7C6-C6E026684AB5}"/>
                  </a:ext>
                </a:extLst>
              </p:cNvPr>
              <p:cNvSpPr>
                <a:spLocks noChangeShapeType="1"/>
              </p:cNvSpPr>
              <p:nvPr/>
            </p:nvSpPr>
            <p:spPr bwMode="auto">
              <a:xfrm>
                <a:off x="5119226" y="3529628"/>
                <a:ext cx="157456" cy="55073"/>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06" name="Line 28">
                <a:extLst>
                  <a:ext uri="{FF2B5EF4-FFF2-40B4-BE49-F238E27FC236}">
                    <a16:creationId xmlns:a16="http://schemas.microsoft.com/office/drawing/2014/main" id="{7A9C357B-2710-B74E-8ADE-01FBE58287C1}"/>
                  </a:ext>
                </a:extLst>
              </p:cNvPr>
              <p:cNvSpPr>
                <a:spLocks noChangeShapeType="1"/>
              </p:cNvSpPr>
              <p:nvPr/>
            </p:nvSpPr>
            <p:spPr bwMode="auto">
              <a:xfrm flipH="1">
                <a:off x="5213130" y="3373528"/>
                <a:ext cx="114937" cy="10132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07" name="Line 28">
                <a:extLst>
                  <a:ext uri="{FF2B5EF4-FFF2-40B4-BE49-F238E27FC236}">
                    <a16:creationId xmlns:a16="http://schemas.microsoft.com/office/drawing/2014/main" id="{B1F9623E-6058-5244-B4A1-47DEA4FF8642}"/>
                  </a:ext>
                </a:extLst>
              </p:cNvPr>
              <p:cNvSpPr>
                <a:spLocks noChangeShapeType="1"/>
              </p:cNvSpPr>
              <p:nvPr/>
            </p:nvSpPr>
            <p:spPr bwMode="auto">
              <a:xfrm>
                <a:off x="5048034" y="3228628"/>
                <a:ext cx="124483" cy="95273"/>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08" name="Line 28">
                <a:extLst>
                  <a:ext uri="{FF2B5EF4-FFF2-40B4-BE49-F238E27FC236}">
                    <a16:creationId xmlns:a16="http://schemas.microsoft.com/office/drawing/2014/main" id="{0B60E5B0-3330-F74F-A345-3F747D133BF6}"/>
                  </a:ext>
                </a:extLst>
              </p:cNvPr>
              <p:cNvSpPr>
                <a:spLocks noChangeShapeType="1"/>
              </p:cNvSpPr>
              <p:nvPr/>
            </p:nvSpPr>
            <p:spPr bwMode="auto">
              <a:xfrm flipH="1" flipV="1">
                <a:off x="5192515" y="3197615"/>
                <a:ext cx="148827" cy="57645"/>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09" name="Line 28">
                <a:extLst>
                  <a:ext uri="{FF2B5EF4-FFF2-40B4-BE49-F238E27FC236}">
                    <a16:creationId xmlns:a16="http://schemas.microsoft.com/office/drawing/2014/main" id="{60DCACD1-5E88-7843-A1A4-5319C174BBD9}"/>
                  </a:ext>
                </a:extLst>
              </p:cNvPr>
              <p:cNvSpPr>
                <a:spLocks noChangeShapeType="1"/>
              </p:cNvSpPr>
              <p:nvPr/>
            </p:nvSpPr>
            <p:spPr bwMode="auto">
              <a:xfrm>
                <a:off x="5276682" y="3020879"/>
                <a:ext cx="18191" cy="13496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10" name="Line 28">
                <a:extLst>
                  <a:ext uri="{FF2B5EF4-FFF2-40B4-BE49-F238E27FC236}">
                    <a16:creationId xmlns:a16="http://schemas.microsoft.com/office/drawing/2014/main" id="{56BD43DF-0C61-3142-88FC-22B37DE9A4D9}"/>
                  </a:ext>
                </a:extLst>
              </p:cNvPr>
              <p:cNvSpPr>
                <a:spLocks noChangeShapeType="1"/>
              </p:cNvSpPr>
              <p:nvPr/>
            </p:nvSpPr>
            <p:spPr bwMode="auto">
              <a:xfrm flipH="1" flipV="1">
                <a:off x="5412759" y="3133123"/>
                <a:ext cx="150882" cy="73283"/>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11" name="Line 28">
                <a:extLst>
                  <a:ext uri="{FF2B5EF4-FFF2-40B4-BE49-F238E27FC236}">
                    <a16:creationId xmlns:a16="http://schemas.microsoft.com/office/drawing/2014/main" id="{E1863D48-398C-A94A-8D4A-BDE23B9EB312}"/>
                  </a:ext>
                </a:extLst>
              </p:cNvPr>
              <p:cNvSpPr>
                <a:spLocks noChangeShapeType="1"/>
              </p:cNvSpPr>
              <p:nvPr/>
            </p:nvSpPr>
            <p:spPr bwMode="auto">
              <a:xfrm flipH="1">
                <a:off x="5591098" y="2967215"/>
                <a:ext cx="158430" cy="8042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12" name="Line 28">
                <a:extLst>
                  <a:ext uri="{FF2B5EF4-FFF2-40B4-BE49-F238E27FC236}">
                    <a16:creationId xmlns:a16="http://schemas.microsoft.com/office/drawing/2014/main" id="{C064DAAB-37CF-A749-B320-36D667EAA9B7}"/>
                  </a:ext>
                </a:extLst>
              </p:cNvPr>
              <p:cNvSpPr>
                <a:spLocks noChangeShapeType="1"/>
              </p:cNvSpPr>
              <p:nvPr/>
            </p:nvSpPr>
            <p:spPr bwMode="auto">
              <a:xfrm flipH="1">
                <a:off x="5574814" y="2901547"/>
                <a:ext cx="82824" cy="89878"/>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13" name="Line 28">
                <a:extLst>
                  <a:ext uri="{FF2B5EF4-FFF2-40B4-BE49-F238E27FC236}">
                    <a16:creationId xmlns:a16="http://schemas.microsoft.com/office/drawing/2014/main" id="{F9202A45-3A54-9B48-A55B-946709D98013}"/>
                  </a:ext>
                </a:extLst>
              </p:cNvPr>
              <p:cNvSpPr>
                <a:spLocks noChangeShapeType="1"/>
              </p:cNvSpPr>
              <p:nvPr/>
            </p:nvSpPr>
            <p:spPr bwMode="auto">
              <a:xfrm flipV="1">
                <a:off x="5271537" y="2866673"/>
                <a:ext cx="143965" cy="5167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14" name="Line 28">
                <a:extLst>
                  <a:ext uri="{FF2B5EF4-FFF2-40B4-BE49-F238E27FC236}">
                    <a16:creationId xmlns:a16="http://schemas.microsoft.com/office/drawing/2014/main" id="{91514B66-5E92-6F4B-A591-FBB6945FB947}"/>
                  </a:ext>
                </a:extLst>
              </p:cNvPr>
              <p:cNvSpPr>
                <a:spLocks noChangeShapeType="1"/>
              </p:cNvSpPr>
              <p:nvPr/>
            </p:nvSpPr>
            <p:spPr bwMode="auto">
              <a:xfrm>
                <a:off x="5241377" y="2664404"/>
                <a:ext cx="54364" cy="136858"/>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15" name="Line 28">
                <a:extLst>
                  <a:ext uri="{FF2B5EF4-FFF2-40B4-BE49-F238E27FC236}">
                    <a16:creationId xmlns:a16="http://schemas.microsoft.com/office/drawing/2014/main" id="{E01460B2-B74F-CF4F-AEFE-B625864D519C}"/>
                  </a:ext>
                </a:extLst>
              </p:cNvPr>
              <p:cNvSpPr>
                <a:spLocks noChangeShapeType="1"/>
              </p:cNvSpPr>
              <p:nvPr/>
            </p:nvSpPr>
            <p:spPr bwMode="auto">
              <a:xfrm flipH="1">
                <a:off x="4970082" y="2717475"/>
                <a:ext cx="109566" cy="5230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16" name="Line 28">
                <a:extLst>
                  <a:ext uri="{FF2B5EF4-FFF2-40B4-BE49-F238E27FC236}">
                    <a16:creationId xmlns:a16="http://schemas.microsoft.com/office/drawing/2014/main" id="{BCE0EE5C-41AC-D641-BD51-2CBCB06D83D5}"/>
                  </a:ext>
                </a:extLst>
              </p:cNvPr>
              <p:cNvSpPr>
                <a:spLocks noChangeShapeType="1"/>
              </p:cNvSpPr>
              <p:nvPr/>
            </p:nvSpPr>
            <p:spPr bwMode="auto">
              <a:xfrm flipH="1" flipV="1">
                <a:off x="4883348" y="2578330"/>
                <a:ext cx="79670" cy="11732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17" name="Line 28">
                <a:extLst>
                  <a:ext uri="{FF2B5EF4-FFF2-40B4-BE49-F238E27FC236}">
                    <a16:creationId xmlns:a16="http://schemas.microsoft.com/office/drawing/2014/main" id="{E117EE4D-FE1E-284D-A193-B83D7AE300A1}"/>
                  </a:ext>
                </a:extLst>
              </p:cNvPr>
              <p:cNvSpPr>
                <a:spLocks noChangeShapeType="1"/>
              </p:cNvSpPr>
              <p:nvPr/>
            </p:nvSpPr>
            <p:spPr bwMode="auto">
              <a:xfrm>
                <a:off x="5128058" y="2653819"/>
                <a:ext cx="66337" cy="8702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18" name="Line 28">
                <a:extLst>
                  <a:ext uri="{FF2B5EF4-FFF2-40B4-BE49-F238E27FC236}">
                    <a16:creationId xmlns:a16="http://schemas.microsoft.com/office/drawing/2014/main" id="{07E25204-96F5-2040-A215-E4435699C6C7}"/>
                  </a:ext>
                </a:extLst>
              </p:cNvPr>
              <p:cNvSpPr>
                <a:spLocks noChangeShapeType="1"/>
              </p:cNvSpPr>
              <p:nvPr/>
            </p:nvSpPr>
            <p:spPr bwMode="auto">
              <a:xfrm flipH="1" flipV="1">
                <a:off x="5524250" y="3112762"/>
                <a:ext cx="148876" cy="4175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19" name="Line 28">
                <a:extLst>
                  <a:ext uri="{FF2B5EF4-FFF2-40B4-BE49-F238E27FC236}">
                    <a16:creationId xmlns:a16="http://schemas.microsoft.com/office/drawing/2014/main" id="{85FE00F9-10C1-C747-AF4D-7E8B145D066F}"/>
                  </a:ext>
                </a:extLst>
              </p:cNvPr>
              <p:cNvSpPr>
                <a:spLocks noChangeShapeType="1"/>
              </p:cNvSpPr>
              <p:nvPr/>
            </p:nvSpPr>
            <p:spPr bwMode="auto">
              <a:xfrm>
                <a:off x="5496547" y="2802246"/>
                <a:ext cx="27991" cy="15006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20" name="Freeform 35">
                <a:extLst>
                  <a:ext uri="{FF2B5EF4-FFF2-40B4-BE49-F238E27FC236}">
                    <a16:creationId xmlns:a16="http://schemas.microsoft.com/office/drawing/2014/main" id="{D497BD6D-3027-6F49-A211-DED1330F60AF}"/>
                  </a:ext>
                </a:extLst>
              </p:cNvPr>
              <p:cNvSpPr>
                <a:spLocks/>
              </p:cNvSpPr>
              <p:nvPr/>
            </p:nvSpPr>
            <p:spPr bwMode="auto">
              <a:xfrm>
                <a:off x="4769715" y="2643611"/>
                <a:ext cx="168170" cy="77529"/>
              </a:xfrm>
              <a:custGeom>
                <a:avLst/>
                <a:gdLst>
                  <a:gd name="T0" fmla="*/ 0 w 21600"/>
                  <a:gd name="T1" fmla="*/ 77360 h 19081"/>
                  <a:gd name="T2" fmla="*/ 64848 w 21600"/>
                  <a:gd name="T3" fmla="*/ 215900 h 19081"/>
                  <a:gd name="T4" fmla="*/ 90791 w 21600"/>
                  <a:gd name="T5" fmla="*/ 2761 h 19081"/>
                  <a:gd name="T6" fmla="*/ 152400 w 21600"/>
                  <a:gd name="T7" fmla="*/ 173277 h 19081"/>
                  <a:gd name="T8" fmla="*/ 0 60000 65536"/>
                  <a:gd name="T9" fmla="*/ 0 60000 65536"/>
                  <a:gd name="T10" fmla="*/ 0 60000 65536"/>
                  <a:gd name="T11" fmla="*/ 0 60000 65536"/>
                  <a:gd name="T12" fmla="*/ 0 w 21600"/>
                  <a:gd name="T13" fmla="*/ 0 h 19081"/>
                  <a:gd name="T14" fmla="*/ 21600 w 21600"/>
                  <a:gd name="T15" fmla="*/ 19081 h 19081"/>
                </a:gdLst>
                <a:ahLst/>
                <a:cxnLst>
                  <a:cxn ang="T8">
                    <a:pos x="T0" y="T1"/>
                  </a:cxn>
                  <a:cxn ang="T9">
                    <a:pos x="T2" y="T3"/>
                  </a:cxn>
                  <a:cxn ang="T10">
                    <a:pos x="T4" y="T5"/>
                  </a:cxn>
                  <a:cxn ang="T11">
                    <a:pos x="T6" y="T7"/>
                  </a:cxn>
                </a:cxnLst>
                <a:rect l="T12" t="T13" r="T14" b="T15"/>
                <a:pathLst>
                  <a:path w="21600" h="19081">
                    <a:moveTo>
                      <a:pt x="0" y="6837"/>
                    </a:moveTo>
                    <a:cubicBezTo>
                      <a:pt x="3729" y="-2133"/>
                      <a:pt x="9191" y="19081"/>
                      <a:pt x="9191" y="19081"/>
                    </a:cubicBezTo>
                    <a:cubicBezTo>
                      <a:pt x="9191" y="19081"/>
                      <a:pt x="12446" y="-2519"/>
                      <a:pt x="12868" y="244"/>
                    </a:cubicBezTo>
                    <a:cubicBezTo>
                      <a:pt x="13290" y="3007"/>
                      <a:pt x="21600" y="15314"/>
                      <a:pt x="21600" y="15314"/>
                    </a:cubicBezTo>
                  </a:path>
                </a:pathLst>
              </a:custGeom>
              <a:noFill/>
              <a:ln w="38100">
                <a:solidFill>
                  <a:schemeClr val="accent1"/>
                </a:solidFill>
                <a:miter lim="800000"/>
                <a:headEnd/>
                <a:tailEnd/>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2159" dirty="0"/>
              </a:p>
            </p:txBody>
          </p:sp>
          <p:sp>
            <p:nvSpPr>
              <p:cNvPr id="221" name="Oval 34">
                <a:extLst>
                  <a:ext uri="{FF2B5EF4-FFF2-40B4-BE49-F238E27FC236}">
                    <a16:creationId xmlns:a16="http://schemas.microsoft.com/office/drawing/2014/main" id="{D163E057-7861-D34F-A693-20AD02FBA573}"/>
                  </a:ext>
                </a:extLst>
              </p:cNvPr>
              <p:cNvSpPr>
                <a:spLocks/>
              </p:cNvSpPr>
              <p:nvPr/>
            </p:nvSpPr>
            <p:spPr bwMode="auto">
              <a:xfrm rot="2811128">
                <a:off x="4296779" y="2331995"/>
                <a:ext cx="560696" cy="247513"/>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Cy3</a:t>
                </a:r>
              </a:p>
            </p:txBody>
          </p:sp>
          <p:sp>
            <p:nvSpPr>
              <p:cNvPr id="222" name="Line 13">
                <a:extLst>
                  <a:ext uri="{FF2B5EF4-FFF2-40B4-BE49-F238E27FC236}">
                    <a16:creationId xmlns:a16="http://schemas.microsoft.com/office/drawing/2014/main" id="{B77244D8-E6CC-E341-B3E3-422EBF5BE00E}"/>
                  </a:ext>
                </a:extLst>
              </p:cNvPr>
              <p:cNvSpPr>
                <a:spLocks noChangeShapeType="1"/>
              </p:cNvSpPr>
              <p:nvPr/>
            </p:nvSpPr>
            <p:spPr bwMode="auto">
              <a:xfrm>
                <a:off x="4887728" y="3873952"/>
                <a:ext cx="170249"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223" name="Line 13">
                <a:extLst>
                  <a:ext uri="{FF2B5EF4-FFF2-40B4-BE49-F238E27FC236}">
                    <a16:creationId xmlns:a16="http://schemas.microsoft.com/office/drawing/2014/main" id="{88FD33CA-C439-8E43-9F6B-65532861F16F}"/>
                  </a:ext>
                </a:extLst>
              </p:cNvPr>
              <p:cNvSpPr>
                <a:spLocks noChangeShapeType="1"/>
              </p:cNvSpPr>
              <p:nvPr/>
            </p:nvSpPr>
            <p:spPr bwMode="auto">
              <a:xfrm>
                <a:off x="4887728" y="3758597"/>
                <a:ext cx="170249"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224" name="Line 13">
                <a:extLst>
                  <a:ext uri="{FF2B5EF4-FFF2-40B4-BE49-F238E27FC236}">
                    <a16:creationId xmlns:a16="http://schemas.microsoft.com/office/drawing/2014/main" id="{88438F3B-B784-6649-B773-294E9FC0F85E}"/>
                  </a:ext>
                </a:extLst>
              </p:cNvPr>
              <p:cNvSpPr>
                <a:spLocks noChangeShapeType="1"/>
              </p:cNvSpPr>
              <p:nvPr/>
            </p:nvSpPr>
            <p:spPr bwMode="auto">
              <a:xfrm>
                <a:off x="4877785" y="3649170"/>
                <a:ext cx="170249"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25" name="Line 13">
                <a:extLst>
                  <a:ext uri="{FF2B5EF4-FFF2-40B4-BE49-F238E27FC236}">
                    <a16:creationId xmlns:a16="http://schemas.microsoft.com/office/drawing/2014/main" id="{0DB2D555-B639-0241-BD53-A1321FF04D4A}"/>
                  </a:ext>
                </a:extLst>
              </p:cNvPr>
              <p:cNvSpPr>
                <a:spLocks noChangeShapeType="1"/>
              </p:cNvSpPr>
              <p:nvPr/>
            </p:nvSpPr>
            <p:spPr bwMode="auto">
              <a:xfrm>
                <a:off x="5071128" y="3981443"/>
                <a:ext cx="184480"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226" name="Line 13">
                <a:extLst>
                  <a:ext uri="{FF2B5EF4-FFF2-40B4-BE49-F238E27FC236}">
                    <a16:creationId xmlns:a16="http://schemas.microsoft.com/office/drawing/2014/main" id="{78661411-15E0-AE49-9782-91EB3AD73D6E}"/>
                  </a:ext>
                </a:extLst>
              </p:cNvPr>
              <p:cNvSpPr>
                <a:spLocks noChangeShapeType="1"/>
              </p:cNvSpPr>
              <p:nvPr/>
            </p:nvSpPr>
            <p:spPr bwMode="auto">
              <a:xfrm>
                <a:off x="5089236" y="3878910"/>
                <a:ext cx="184480"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27" name="Line 13">
                <a:extLst>
                  <a:ext uri="{FF2B5EF4-FFF2-40B4-BE49-F238E27FC236}">
                    <a16:creationId xmlns:a16="http://schemas.microsoft.com/office/drawing/2014/main" id="{E7664848-B47F-D84F-915E-4A4ECA1CEA02}"/>
                  </a:ext>
                </a:extLst>
              </p:cNvPr>
              <p:cNvSpPr>
                <a:spLocks noChangeShapeType="1"/>
              </p:cNvSpPr>
              <p:nvPr/>
            </p:nvSpPr>
            <p:spPr bwMode="auto">
              <a:xfrm>
                <a:off x="5078565" y="3758597"/>
                <a:ext cx="184480"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28" name="Line 13">
                <a:extLst>
                  <a:ext uri="{FF2B5EF4-FFF2-40B4-BE49-F238E27FC236}">
                    <a16:creationId xmlns:a16="http://schemas.microsoft.com/office/drawing/2014/main" id="{CC768488-37F1-BE45-8378-3700C02E3CF3}"/>
                  </a:ext>
                </a:extLst>
              </p:cNvPr>
              <p:cNvSpPr>
                <a:spLocks noChangeShapeType="1"/>
              </p:cNvSpPr>
              <p:nvPr/>
            </p:nvSpPr>
            <p:spPr bwMode="auto">
              <a:xfrm>
                <a:off x="5078565" y="3649170"/>
                <a:ext cx="184480"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grpSp>
        <p:sp>
          <p:nvSpPr>
            <p:cNvPr id="198" name="Rectangle 197">
              <a:extLst>
                <a:ext uri="{FF2B5EF4-FFF2-40B4-BE49-F238E27FC236}">
                  <a16:creationId xmlns:a16="http://schemas.microsoft.com/office/drawing/2014/main" id="{B4F7C936-43FA-C94D-B687-95B8B4C247AE}"/>
                </a:ext>
              </a:extLst>
            </p:cNvPr>
            <p:cNvSpPr/>
            <p:nvPr/>
          </p:nvSpPr>
          <p:spPr>
            <a:xfrm>
              <a:off x="4238404" y="3150321"/>
              <a:ext cx="2058433" cy="369332"/>
            </a:xfrm>
            <a:prstGeom prst="rect">
              <a:avLst/>
            </a:prstGeom>
          </p:spPr>
          <p:txBody>
            <a:bodyPr wrap="square">
              <a:spAutoFit/>
            </a:bodyPr>
            <a:lstStyle/>
            <a:p>
              <a:pPr algn="ctr"/>
              <a:r>
                <a:rPr lang="en-US" b="1" dirty="0"/>
                <a:t>DNA + 0.5µM gp32</a:t>
              </a:r>
            </a:p>
          </p:txBody>
        </p:sp>
      </p:grpSp>
      <p:grpSp>
        <p:nvGrpSpPr>
          <p:cNvPr id="187" name="Group 186">
            <a:extLst>
              <a:ext uri="{FF2B5EF4-FFF2-40B4-BE49-F238E27FC236}">
                <a16:creationId xmlns:a16="http://schemas.microsoft.com/office/drawing/2014/main" id="{A75A60FB-B56E-E449-80F7-143AD2BA87BC}"/>
              </a:ext>
            </a:extLst>
          </p:cNvPr>
          <p:cNvGrpSpPr/>
          <p:nvPr/>
        </p:nvGrpSpPr>
        <p:grpSpPr>
          <a:xfrm>
            <a:off x="6359380" y="610396"/>
            <a:ext cx="5579780" cy="5579780"/>
            <a:chOff x="6543960" y="671544"/>
            <a:chExt cx="5579780" cy="5579780"/>
          </a:xfrm>
        </p:grpSpPr>
        <p:pic>
          <p:nvPicPr>
            <p:cNvPr id="150" name="Picture 149">
              <a:extLst>
                <a:ext uri="{FF2B5EF4-FFF2-40B4-BE49-F238E27FC236}">
                  <a16:creationId xmlns:a16="http://schemas.microsoft.com/office/drawing/2014/main" id="{AB418924-2990-8D43-A3DD-F83B68F0FFE2}"/>
                </a:ext>
              </a:extLst>
            </p:cNvPr>
            <p:cNvPicPr>
              <a:picLocks noChangeAspect="1"/>
            </p:cNvPicPr>
            <p:nvPr/>
          </p:nvPicPr>
          <p:blipFill>
            <a:blip r:embed="rId2"/>
            <a:stretch>
              <a:fillRect/>
            </a:stretch>
          </p:blipFill>
          <p:spPr>
            <a:xfrm>
              <a:off x="6543960" y="671544"/>
              <a:ext cx="5579780" cy="5579780"/>
            </a:xfrm>
            <a:prstGeom prst="rect">
              <a:avLst/>
            </a:prstGeom>
          </p:spPr>
        </p:pic>
        <p:sp>
          <p:nvSpPr>
            <p:cNvPr id="183" name="Rectangle 182">
              <a:extLst>
                <a:ext uri="{FF2B5EF4-FFF2-40B4-BE49-F238E27FC236}">
                  <a16:creationId xmlns:a16="http://schemas.microsoft.com/office/drawing/2014/main" id="{D518A5FA-7787-E442-BBD2-D1BB42C9395C}"/>
                </a:ext>
              </a:extLst>
            </p:cNvPr>
            <p:cNvSpPr/>
            <p:nvPr/>
          </p:nvSpPr>
          <p:spPr>
            <a:xfrm>
              <a:off x="8980012" y="2161066"/>
              <a:ext cx="1066318" cy="276999"/>
            </a:xfrm>
            <a:prstGeom prst="rect">
              <a:avLst/>
            </a:prstGeom>
          </p:spPr>
          <p:txBody>
            <a:bodyPr wrap="none">
              <a:spAutoFit/>
            </a:bodyPr>
            <a:lstStyle/>
            <a:p>
              <a:r>
                <a:rPr lang="en-US" sz="1200" b="1" dirty="0"/>
                <a:t>+ 0.5µM gp32</a:t>
              </a:r>
              <a:endParaRPr lang="en-US" sz="1200" dirty="0"/>
            </a:p>
          </p:txBody>
        </p:sp>
        <p:sp>
          <p:nvSpPr>
            <p:cNvPr id="232" name="Rectangle 231">
              <a:extLst>
                <a:ext uri="{FF2B5EF4-FFF2-40B4-BE49-F238E27FC236}">
                  <a16:creationId xmlns:a16="http://schemas.microsoft.com/office/drawing/2014/main" id="{0D28F121-CB08-EA4D-BDCE-39F170DD4663}"/>
                </a:ext>
              </a:extLst>
            </p:cNvPr>
            <p:cNvSpPr/>
            <p:nvPr/>
          </p:nvSpPr>
          <p:spPr>
            <a:xfrm>
              <a:off x="7502118" y="3207748"/>
              <a:ext cx="788999" cy="276999"/>
            </a:xfrm>
            <a:prstGeom prst="rect">
              <a:avLst/>
            </a:prstGeom>
          </p:spPr>
          <p:txBody>
            <a:bodyPr wrap="none">
              <a:spAutoFit/>
            </a:bodyPr>
            <a:lstStyle/>
            <a:p>
              <a:r>
                <a:rPr lang="en-US" sz="1200" b="1" dirty="0"/>
                <a:t>DNA only</a:t>
              </a:r>
              <a:endParaRPr lang="en-US" sz="1200" dirty="0"/>
            </a:p>
          </p:txBody>
        </p:sp>
      </p:grpSp>
      <p:pic>
        <p:nvPicPr>
          <p:cNvPr id="231" name="Picture 230">
            <a:extLst>
              <a:ext uri="{FF2B5EF4-FFF2-40B4-BE49-F238E27FC236}">
                <a16:creationId xmlns:a16="http://schemas.microsoft.com/office/drawing/2014/main" id="{B8A942C9-93D2-F84E-A537-667AA69AB22E}"/>
              </a:ext>
            </a:extLst>
          </p:cNvPr>
          <p:cNvPicPr>
            <a:picLocks noChangeAspect="1"/>
          </p:cNvPicPr>
          <p:nvPr/>
        </p:nvPicPr>
        <p:blipFill>
          <a:blip r:embed="rId3"/>
          <a:stretch>
            <a:fillRect/>
          </a:stretch>
        </p:blipFill>
        <p:spPr>
          <a:xfrm>
            <a:off x="9064695" y="2865848"/>
            <a:ext cx="1243571" cy="1153871"/>
          </a:xfrm>
          <a:prstGeom prst="rect">
            <a:avLst/>
          </a:prstGeom>
        </p:spPr>
      </p:pic>
      <p:sp>
        <p:nvSpPr>
          <p:cNvPr id="149" name="TextBox 148">
            <a:extLst>
              <a:ext uri="{FF2B5EF4-FFF2-40B4-BE49-F238E27FC236}">
                <a16:creationId xmlns:a16="http://schemas.microsoft.com/office/drawing/2014/main" id="{CABBB121-DB06-8948-BA8F-1FA2437B3390}"/>
              </a:ext>
            </a:extLst>
          </p:cNvPr>
          <p:cNvSpPr txBox="1"/>
          <p:nvPr/>
        </p:nvSpPr>
        <p:spPr>
          <a:xfrm>
            <a:off x="7238917" y="924068"/>
            <a:ext cx="2010294" cy="369332"/>
          </a:xfrm>
          <a:prstGeom prst="rect">
            <a:avLst/>
          </a:prstGeom>
          <a:noFill/>
        </p:spPr>
        <p:txBody>
          <a:bodyPr wrap="none" rtlCol="0">
            <a:spAutoFit/>
          </a:bodyPr>
          <a:lstStyle/>
          <a:p>
            <a:r>
              <a:rPr lang="en-US" dirty="0"/>
              <a:t>Photoisomerization</a:t>
            </a:r>
          </a:p>
        </p:txBody>
      </p:sp>
      <p:sp>
        <p:nvSpPr>
          <p:cNvPr id="235" name="TextBox 234">
            <a:extLst>
              <a:ext uri="{FF2B5EF4-FFF2-40B4-BE49-F238E27FC236}">
                <a16:creationId xmlns:a16="http://schemas.microsoft.com/office/drawing/2014/main" id="{AFC3330D-885B-9646-8720-C7F6E45F3A56}"/>
              </a:ext>
            </a:extLst>
          </p:cNvPr>
          <p:cNvSpPr txBox="1"/>
          <p:nvPr/>
        </p:nvSpPr>
        <p:spPr>
          <a:xfrm>
            <a:off x="8133797" y="1466759"/>
            <a:ext cx="1738489" cy="646331"/>
          </a:xfrm>
          <a:prstGeom prst="rect">
            <a:avLst/>
          </a:prstGeom>
          <a:noFill/>
        </p:spPr>
        <p:txBody>
          <a:bodyPr wrap="none" rtlCol="0">
            <a:spAutoFit/>
          </a:bodyPr>
          <a:lstStyle/>
          <a:p>
            <a:r>
              <a:rPr lang="en-US" dirty="0"/>
              <a:t>Local Motions/</a:t>
            </a:r>
            <a:br>
              <a:rPr lang="en-US" dirty="0"/>
            </a:br>
            <a:r>
              <a:rPr lang="en-US" dirty="0"/>
              <a:t>Triplet Dynamics</a:t>
            </a:r>
          </a:p>
        </p:txBody>
      </p:sp>
      <p:pic>
        <p:nvPicPr>
          <p:cNvPr id="236" name="Picture 235" descr="ElephantGP32.png">
            <a:extLst>
              <a:ext uri="{FF2B5EF4-FFF2-40B4-BE49-F238E27FC236}">
                <a16:creationId xmlns:a16="http://schemas.microsoft.com/office/drawing/2014/main" id="{F7B7F0C5-A3C4-974D-A943-C1E664595AC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051350">
            <a:off x="10195066" y="2695639"/>
            <a:ext cx="394647" cy="211872"/>
          </a:xfrm>
          <a:prstGeom prst="rect">
            <a:avLst/>
          </a:prstGeom>
        </p:spPr>
      </p:pic>
      <p:pic>
        <p:nvPicPr>
          <p:cNvPr id="237" name="Picture 236" descr="ElephantGP32.png">
            <a:extLst>
              <a:ext uri="{FF2B5EF4-FFF2-40B4-BE49-F238E27FC236}">
                <a16:creationId xmlns:a16="http://schemas.microsoft.com/office/drawing/2014/main" id="{0684A0E0-BA2E-304F-B8AA-0FA94703B3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087641">
            <a:off x="11390360" y="4084977"/>
            <a:ext cx="529719" cy="284387"/>
          </a:xfrm>
          <a:prstGeom prst="rect">
            <a:avLst/>
          </a:prstGeom>
        </p:spPr>
      </p:pic>
      <p:pic>
        <p:nvPicPr>
          <p:cNvPr id="238" name="Picture 237" descr="ElephantGP32.png">
            <a:extLst>
              <a:ext uri="{FF2B5EF4-FFF2-40B4-BE49-F238E27FC236}">
                <a16:creationId xmlns:a16="http://schemas.microsoft.com/office/drawing/2014/main" id="{A01B1CF5-0E21-624D-B53C-C126947AE4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087641">
            <a:off x="10974790" y="4295008"/>
            <a:ext cx="529719" cy="284387"/>
          </a:xfrm>
          <a:prstGeom prst="rect">
            <a:avLst/>
          </a:prstGeom>
        </p:spPr>
      </p:pic>
      <p:pic>
        <p:nvPicPr>
          <p:cNvPr id="239" name="Picture 238" descr="ElephantGP32.png">
            <a:extLst>
              <a:ext uri="{FF2B5EF4-FFF2-40B4-BE49-F238E27FC236}">
                <a16:creationId xmlns:a16="http://schemas.microsoft.com/office/drawing/2014/main" id="{0AD037E1-A789-8A4E-A31D-7A8C60CEA78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530650">
            <a:off x="10530498" y="3425980"/>
            <a:ext cx="562706" cy="302097"/>
          </a:xfrm>
          <a:prstGeom prst="rect">
            <a:avLst/>
          </a:prstGeom>
        </p:spPr>
      </p:pic>
      <p:pic>
        <p:nvPicPr>
          <p:cNvPr id="240" name="Picture 239">
            <a:extLst>
              <a:ext uri="{FF2B5EF4-FFF2-40B4-BE49-F238E27FC236}">
                <a16:creationId xmlns:a16="http://schemas.microsoft.com/office/drawing/2014/main" id="{2B37EBA7-187F-004B-81F3-C2FCB8AA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207683">
            <a:off x="5509704" y="4693762"/>
            <a:ext cx="607784" cy="406534"/>
          </a:xfrm>
          <a:prstGeom prst="rect">
            <a:avLst/>
          </a:prstGeom>
        </p:spPr>
      </p:pic>
      <p:pic>
        <p:nvPicPr>
          <p:cNvPr id="242" name="Picture 241">
            <a:extLst>
              <a:ext uri="{FF2B5EF4-FFF2-40B4-BE49-F238E27FC236}">
                <a16:creationId xmlns:a16="http://schemas.microsoft.com/office/drawing/2014/main" id="{E19E07A5-7014-CB40-BF9D-4940676B8A2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900681">
            <a:off x="5018333" y="3815283"/>
            <a:ext cx="392291" cy="262395"/>
          </a:xfrm>
          <a:prstGeom prst="rect">
            <a:avLst/>
          </a:prstGeom>
        </p:spPr>
      </p:pic>
      <p:pic>
        <p:nvPicPr>
          <p:cNvPr id="243" name="Picture 242" descr="ElephantGP32.png">
            <a:extLst>
              <a:ext uri="{FF2B5EF4-FFF2-40B4-BE49-F238E27FC236}">
                <a16:creationId xmlns:a16="http://schemas.microsoft.com/office/drawing/2014/main" id="{4F179122-A7BC-9946-890F-9015F91F6C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74909">
            <a:off x="5054686" y="4031267"/>
            <a:ext cx="584133" cy="313600"/>
          </a:xfrm>
          <a:prstGeom prst="rect">
            <a:avLst/>
          </a:prstGeom>
        </p:spPr>
      </p:pic>
    </p:spTree>
    <p:extLst>
      <p:ext uri="{BB962C8B-B14F-4D97-AF65-F5344CB8AC3E}">
        <p14:creationId xmlns:p14="http://schemas.microsoft.com/office/powerpoint/2010/main" val="252495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p:bldP spid="23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075007" y="1155377"/>
            <a:ext cx="7525059" cy="4460963"/>
            <a:chOff x="1233996" y="1704512"/>
            <a:chExt cx="10179947" cy="6052273"/>
          </a:xfrm>
        </p:grpSpPr>
        <p:pic>
          <p:nvPicPr>
            <p:cNvPr id="2" name="Picture 1"/>
            <p:cNvPicPr>
              <a:picLocks noChangeAspect="1"/>
            </p:cNvPicPr>
            <p:nvPr/>
          </p:nvPicPr>
          <p:blipFill>
            <a:blip r:embed="rId2"/>
            <a:stretch>
              <a:fillRect/>
            </a:stretch>
          </p:blipFill>
          <p:spPr>
            <a:xfrm>
              <a:off x="1589269" y="1704512"/>
              <a:ext cx="9824674" cy="6052273"/>
            </a:xfrm>
            <a:prstGeom prst="rect">
              <a:avLst/>
            </a:prstGeom>
          </p:spPr>
        </p:pic>
        <p:sp>
          <p:nvSpPr>
            <p:cNvPr id="3" name="Rectangle 2"/>
            <p:cNvSpPr/>
            <p:nvPr/>
          </p:nvSpPr>
          <p:spPr>
            <a:xfrm>
              <a:off x="1233996" y="6019061"/>
              <a:ext cx="3923930" cy="1640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5" dirty="0"/>
            </a:p>
          </p:txBody>
        </p:sp>
      </p:grpSp>
      <p:sp>
        <p:nvSpPr>
          <p:cNvPr id="12" name="Shape 401"/>
          <p:cNvSpPr/>
          <p:nvPr/>
        </p:nvSpPr>
        <p:spPr>
          <a:xfrm>
            <a:off x="2075007" y="5977390"/>
            <a:ext cx="8590947" cy="364179"/>
          </a:xfrm>
          <a:prstGeom prst="rect">
            <a:avLst/>
          </a:prstGeom>
          <a:ln w="12700">
            <a:miter lim="400000"/>
          </a:ln>
          <a:extLst>
            <a:ext uri="{C572A759-6A51-4108-AA02-DFA0A04FC94B}">
              <ma14:wrappingTextBoxFlag xmlns:ma14="http://schemas.microsoft.com/office/mac/drawingml/2011/main" xmlns="" xmlns:mv="urn:schemas-microsoft-com:mac:vml" xmlns:mc="http://schemas.openxmlformats.org/markup-compatibility/2006" val="1"/>
            </a:ext>
          </a:extLst>
        </p:spPr>
        <p:txBody>
          <a:bodyPr wrap="square" lIns="35707" tIns="35707" rIns="35707" bIns="35707" anchor="ctr">
            <a:spAutoFit/>
          </a:bodyPr>
          <a:lstStyle>
            <a:lvl1pPr defTabSz="457200">
              <a:lnSpc>
                <a:spcPct val="100000"/>
              </a:lnSpc>
              <a:defRPr sz="2700">
                <a:solidFill>
                  <a:srgbClr val="FF2600"/>
                </a:solidFill>
              </a:defRPr>
            </a:lvl1pPr>
          </a:lstStyle>
          <a:p>
            <a:r>
              <a:rPr sz="1898" dirty="0"/>
              <a:t>gp32 </a:t>
            </a:r>
            <a:r>
              <a:rPr lang="en-US" sz="1898" b="1" dirty="0"/>
              <a:t>dimers </a:t>
            </a:r>
            <a:r>
              <a:rPr sz="1898" b="1" dirty="0"/>
              <a:t>preferentially perturbs bases at the </a:t>
            </a:r>
            <a:r>
              <a:rPr lang="en-US" sz="1898" b="1" dirty="0"/>
              <a:t>5</a:t>
            </a:r>
            <a:r>
              <a:rPr sz="1898" b="1" dirty="0"/>
              <a:t>’-end </a:t>
            </a:r>
            <a:r>
              <a:rPr sz="1898" dirty="0"/>
              <a:t>of </a:t>
            </a:r>
            <a:r>
              <a:rPr lang="en-US" sz="1898" dirty="0"/>
              <a:t>a longer</a:t>
            </a:r>
            <a:r>
              <a:rPr sz="1898" dirty="0"/>
              <a:t> </a:t>
            </a:r>
            <a:r>
              <a:rPr lang="en-US" sz="1898" dirty="0"/>
              <a:t>poly</a:t>
            </a:r>
            <a:r>
              <a:rPr sz="1898" dirty="0"/>
              <a:t>nucleotid</a:t>
            </a:r>
            <a:r>
              <a:rPr lang="en-US" sz="1898" dirty="0"/>
              <a:t>e.</a:t>
            </a:r>
            <a:endParaRPr sz="1898" dirty="0"/>
          </a:p>
        </p:txBody>
      </p:sp>
      <p:sp>
        <p:nvSpPr>
          <p:cNvPr id="8" name="Rectangle 7"/>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sz="2600">
                <a:solidFill>
                  <a:srgbClr val="011993"/>
                </a:solidFill>
              </a:defRPr>
            </a:pPr>
            <a:r>
              <a:rPr lang="en-US" sz="2000" dirty="0">
                <a:solidFill>
                  <a:schemeClr val="bg1"/>
                </a:solidFill>
              </a:rPr>
              <a:t>Jose et al. Nucleic Acids Res. (2015), </a:t>
            </a:r>
            <a:r>
              <a:rPr lang="en-US" sz="2000" b="1" dirty="0">
                <a:solidFill>
                  <a:schemeClr val="bg1"/>
                </a:solidFill>
              </a:rPr>
              <a:t>43</a:t>
            </a:r>
            <a:r>
              <a:rPr lang="en-US" sz="2000" dirty="0">
                <a:solidFill>
                  <a:schemeClr val="bg1"/>
                </a:solidFill>
              </a:rPr>
              <a:t>,</a:t>
            </a:r>
            <a:r>
              <a:rPr lang="en-US" sz="2000" b="1" dirty="0">
                <a:solidFill>
                  <a:schemeClr val="bg1"/>
                </a:solidFill>
              </a:rPr>
              <a:t> </a:t>
            </a:r>
            <a:r>
              <a:rPr lang="en-US" sz="2000" dirty="0">
                <a:solidFill>
                  <a:schemeClr val="bg1"/>
                </a:solidFill>
              </a:rPr>
              <a:t>9276-9290.</a:t>
            </a:r>
          </a:p>
        </p:txBody>
      </p:sp>
      <p:sp>
        <p:nvSpPr>
          <p:cNvPr id="10" name="Rectangle 9"/>
          <p:cNvSpPr/>
          <p:nvPr/>
        </p:nvSpPr>
        <p:spPr>
          <a:xfrm>
            <a:off x="0" y="0"/>
            <a:ext cx="12192000" cy="741507"/>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Arial" panose="020B0604020202020204" pitchFamily="34" charset="0"/>
                <a:cs typeface="Arial" panose="020B0604020202020204" pitchFamily="34" charset="0"/>
              </a:rPr>
              <a:t>Polymeric (cooperative) binding modes of gp32</a:t>
            </a:r>
          </a:p>
        </p:txBody>
      </p:sp>
    </p:spTree>
    <p:extLst>
      <p:ext uri="{BB962C8B-B14F-4D97-AF65-F5344CB8AC3E}">
        <p14:creationId xmlns:p14="http://schemas.microsoft.com/office/powerpoint/2010/main" val="20154527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dna replication">
            <a:extLst>
              <a:ext uri="{FF2B5EF4-FFF2-40B4-BE49-F238E27FC236}">
                <a16:creationId xmlns:a16="http://schemas.microsoft.com/office/drawing/2014/main" id="{A5A7CB4E-B5A4-4465-A540-A083BE11B6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581" y="1564809"/>
            <a:ext cx="6668004" cy="410082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A2F61562-AD73-4889-88BB-64DD0332556E}"/>
              </a:ext>
            </a:extLst>
          </p:cNvPr>
          <p:cNvSpPr/>
          <p:nvPr/>
        </p:nvSpPr>
        <p:spPr>
          <a:xfrm>
            <a:off x="0" y="0"/>
            <a:ext cx="12192000" cy="741507"/>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Mechanism of gp32 sliding</a:t>
            </a:r>
          </a:p>
        </p:txBody>
      </p:sp>
      <p:sp>
        <p:nvSpPr>
          <p:cNvPr id="20" name="Rectangle 19">
            <a:extLst>
              <a:ext uri="{FF2B5EF4-FFF2-40B4-BE49-F238E27FC236}">
                <a16:creationId xmlns:a16="http://schemas.microsoft.com/office/drawing/2014/main" id="{C3752A5D-061B-4E34-89BB-80075E4A211D}"/>
              </a:ext>
            </a:extLst>
          </p:cNvPr>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dirty="0"/>
              <a:t>gp32 dimers may slide toward the 5` end of ssDNA</a:t>
            </a:r>
          </a:p>
        </p:txBody>
      </p:sp>
      <p:grpSp>
        <p:nvGrpSpPr>
          <p:cNvPr id="8" name="Group 7">
            <a:extLst>
              <a:ext uri="{FF2B5EF4-FFF2-40B4-BE49-F238E27FC236}">
                <a16:creationId xmlns:a16="http://schemas.microsoft.com/office/drawing/2014/main" id="{2BD02BA9-58EA-4B34-9071-E6E61B03B399}"/>
              </a:ext>
            </a:extLst>
          </p:cNvPr>
          <p:cNvGrpSpPr/>
          <p:nvPr/>
        </p:nvGrpSpPr>
        <p:grpSpPr>
          <a:xfrm rot="21370265">
            <a:off x="4706251" y="1893109"/>
            <a:ext cx="1590053" cy="617513"/>
            <a:chOff x="5535701" y="1728076"/>
            <a:chExt cx="1590053" cy="617513"/>
          </a:xfrm>
        </p:grpSpPr>
        <p:pic>
          <p:nvPicPr>
            <p:cNvPr id="30" name="Picture 29">
              <a:extLst>
                <a:ext uri="{FF2B5EF4-FFF2-40B4-BE49-F238E27FC236}">
                  <a16:creationId xmlns:a16="http://schemas.microsoft.com/office/drawing/2014/main" id="{AA0D8467-A37E-4F9E-AB5D-A520BAC19C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535701" y="1728076"/>
              <a:ext cx="840090" cy="609394"/>
            </a:xfrm>
            <a:prstGeom prst="rect">
              <a:avLst/>
            </a:prstGeom>
            <a:scene3d>
              <a:camera prst="orthographicFront">
                <a:rot lat="0" lon="21299996" rev="0"/>
              </a:camera>
              <a:lightRig rig="threePt" dir="t"/>
            </a:scene3d>
          </p:spPr>
        </p:pic>
        <p:pic>
          <p:nvPicPr>
            <p:cNvPr id="31" name="Picture 30">
              <a:extLst>
                <a:ext uri="{FF2B5EF4-FFF2-40B4-BE49-F238E27FC236}">
                  <a16:creationId xmlns:a16="http://schemas.microsoft.com/office/drawing/2014/main" id="{2FFFC24E-C7DD-418E-8AA8-6B84BF295B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285664" y="1736195"/>
              <a:ext cx="840090" cy="609394"/>
            </a:xfrm>
            <a:prstGeom prst="rect">
              <a:avLst/>
            </a:prstGeom>
            <a:scene3d>
              <a:camera prst="orthographicFront">
                <a:rot lat="0" lon="21299996" rev="0"/>
              </a:camera>
              <a:lightRig rig="threePt" dir="t"/>
            </a:scene3d>
          </p:spPr>
        </p:pic>
      </p:grpSp>
      <p:grpSp>
        <p:nvGrpSpPr>
          <p:cNvPr id="68" name="Group 190">
            <a:extLst>
              <a:ext uri="{FF2B5EF4-FFF2-40B4-BE49-F238E27FC236}">
                <a16:creationId xmlns:a16="http://schemas.microsoft.com/office/drawing/2014/main" id="{229AB5B4-C77D-4EF7-8A5B-599FD88D65BB}"/>
              </a:ext>
            </a:extLst>
          </p:cNvPr>
          <p:cNvGrpSpPr/>
          <p:nvPr/>
        </p:nvGrpSpPr>
        <p:grpSpPr>
          <a:xfrm>
            <a:off x="7602252" y="1800276"/>
            <a:ext cx="1116163" cy="3140514"/>
            <a:chOff x="669349" y="1465241"/>
            <a:chExt cx="1653670" cy="6235409"/>
          </a:xfrm>
        </p:grpSpPr>
        <p:grpSp>
          <p:nvGrpSpPr>
            <p:cNvPr id="69" name="Group 2">
              <a:extLst>
                <a:ext uri="{FF2B5EF4-FFF2-40B4-BE49-F238E27FC236}">
                  <a16:creationId xmlns:a16="http://schemas.microsoft.com/office/drawing/2014/main" id="{C6340764-6F26-46FB-A177-06B611A59763}"/>
                </a:ext>
              </a:extLst>
            </p:cNvPr>
            <p:cNvGrpSpPr/>
            <p:nvPr/>
          </p:nvGrpSpPr>
          <p:grpSpPr>
            <a:xfrm>
              <a:off x="735885" y="1493361"/>
              <a:ext cx="1254175" cy="5727300"/>
              <a:chOff x="2637535" y="402931"/>
              <a:chExt cx="1175934" cy="5370000"/>
            </a:xfrm>
          </p:grpSpPr>
          <p:sp>
            <p:nvSpPr>
              <p:cNvPr id="91" name="Line 1">
                <a:extLst>
                  <a:ext uri="{FF2B5EF4-FFF2-40B4-BE49-F238E27FC236}">
                    <a16:creationId xmlns:a16="http://schemas.microsoft.com/office/drawing/2014/main" id="{0ADBE183-C387-4B0B-BA6F-D8776742F13D}"/>
                  </a:ext>
                </a:extLst>
              </p:cNvPr>
              <p:cNvSpPr>
                <a:spLocks noChangeShapeType="1"/>
              </p:cNvSpPr>
              <p:nvPr/>
            </p:nvSpPr>
            <p:spPr bwMode="auto">
              <a:xfrm flipH="1">
                <a:off x="3011329" y="2524602"/>
                <a:ext cx="0" cy="3043238"/>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92" name="Line 5">
                <a:extLst>
                  <a:ext uri="{FF2B5EF4-FFF2-40B4-BE49-F238E27FC236}">
                    <a16:creationId xmlns:a16="http://schemas.microsoft.com/office/drawing/2014/main" id="{9224010B-EB2C-44E6-90C6-6A3341CE609D}"/>
                  </a:ext>
                </a:extLst>
              </p:cNvPr>
              <p:cNvSpPr>
                <a:spLocks noChangeShapeType="1"/>
              </p:cNvSpPr>
              <p:nvPr/>
            </p:nvSpPr>
            <p:spPr bwMode="auto">
              <a:xfrm flipH="1">
                <a:off x="3511392" y="2526030"/>
                <a:ext cx="5715" cy="304038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649"/>
              </a:p>
            </p:txBody>
          </p:sp>
          <p:sp>
            <p:nvSpPr>
              <p:cNvPr id="93" name="Rectangle 92">
                <a:extLst>
                  <a:ext uri="{FF2B5EF4-FFF2-40B4-BE49-F238E27FC236}">
                    <a16:creationId xmlns:a16="http://schemas.microsoft.com/office/drawing/2014/main" id="{04D83F79-C92C-4B76-A7E8-03E54491DFDC}"/>
                  </a:ext>
                </a:extLst>
              </p:cNvPr>
              <p:cNvSpPr>
                <a:spLocks/>
              </p:cNvSpPr>
              <p:nvPr/>
            </p:nvSpPr>
            <p:spPr bwMode="auto">
              <a:xfrm>
                <a:off x="3569970" y="5359897"/>
                <a:ext cx="243499" cy="413034"/>
              </a:xfrm>
              <a:prstGeom prst="rect">
                <a:avLst/>
              </a:prstGeom>
              <a:noFill/>
              <a:ln>
                <a:noFill/>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 uri="{91240B29-F687-4f45-9708-019B960494DF}">
                  <a14:hiddenLine xmlns:mc="http://schemas.openxmlformats.org/markup-compatibility/2006" xmlns:mv="urn:schemas-microsoft-com:mac:vml"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r>
                  <a:rPr lang="en-US" altLang="en-US" sz="1049" dirty="0">
                    <a:solidFill>
                      <a:schemeClr val="tx1"/>
                    </a:solidFill>
                    <a:cs typeface="Gill Sans" charset="0"/>
                  </a:rPr>
                  <a:t>5`</a:t>
                </a:r>
              </a:p>
            </p:txBody>
          </p:sp>
          <p:sp>
            <p:nvSpPr>
              <p:cNvPr id="94" name="Oval 93">
                <a:extLst>
                  <a:ext uri="{FF2B5EF4-FFF2-40B4-BE49-F238E27FC236}">
                    <a16:creationId xmlns:a16="http://schemas.microsoft.com/office/drawing/2014/main" id="{A9876384-3B4F-41BF-8BD7-C019D5E75D05}"/>
                  </a:ext>
                </a:extLst>
              </p:cNvPr>
              <p:cNvSpPr>
                <a:spLocks/>
              </p:cNvSpPr>
              <p:nvPr/>
            </p:nvSpPr>
            <p:spPr bwMode="auto">
              <a:xfrm rot="3064741">
                <a:off x="2340355" y="1980724"/>
                <a:ext cx="914400" cy="320040"/>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Cy5</a:t>
                </a:r>
              </a:p>
            </p:txBody>
          </p:sp>
          <p:sp>
            <p:nvSpPr>
              <p:cNvPr id="95" name="Line 12">
                <a:extLst>
                  <a:ext uri="{FF2B5EF4-FFF2-40B4-BE49-F238E27FC236}">
                    <a16:creationId xmlns:a16="http://schemas.microsoft.com/office/drawing/2014/main" id="{AFDC7DA9-79B4-4CEE-9773-E4A0C41BBDB3}"/>
                  </a:ext>
                </a:extLst>
              </p:cNvPr>
              <p:cNvSpPr>
                <a:spLocks noChangeShapeType="1"/>
              </p:cNvSpPr>
              <p:nvPr/>
            </p:nvSpPr>
            <p:spPr bwMode="auto">
              <a:xfrm>
                <a:off x="2998470" y="3006090"/>
                <a:ext cx="507207"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96" name="Line 13">
                <a:extLst>
                  <a:ext uri="{FF2B5EF4-FFF2-40B4-BE49-F238E27FC236}">
                    <a16:creationId xmlns:a16="http://schemas.microsoft.com/office/drawing/2014/main" id="{0120FE2A-55EA-4DE9-9FA4-26BF4F580FC5}"/>
                  </a:ext>
                </a:extLst>
              </p:cNvPr>
              <p:cNvSpPr>
                <a:spLocks noChangeShapeType="1"/>
              </p:cNvSpPr>
              <p:nvPr/>
            </p:nvSpPr>
            <p:spPr bwMode="auto">
              <a:xfrm>
                <a:off x="2998470" y="3166110"/>
                <a:ext cx="507207"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97" name="Line 14">
                <a:extLst>
                  <a:ext uri="{FF2B5EF4-FFF2-40B4-BE49-F238E27FC236}">
                    <a16:creationId xmlns:a16="http://schemas.microsoft.com/office/drawing/2014/main" id="{596D1A23-2448-4976-9C64-0CF55DB50193}"/>
                  </a:ext>
                </a:extLst>
              </p:cNvPr>
              <p:cNvSpPr>
                <a:spLocks noChangeShapeType="1"/>
              </p:cNvSpPr>
              <p:nvPr/>
            </p:nvSpPr>
            <p:spPr bwMode="auto">
              <a:xfrm>
                <a:off x="2998470" y="3337560"/>
                <a:ext cx="507207"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98" name="Line 15">
                <a:extLst>
                  <a:ext uri="{FF2B5EF4-FFF2-40B4-BE49-F238E27FC236}">
                    <a16:creationId xmlns:a16="http://schemas.microsoft.com/office/drawing/2014/main" id="{CA843782-777D-4C46-B6C2-936ABBD93B89}"/>
                  </a:ext>
                </a:extLst>
              </p:cNvPr>
              <p:cNvSpPr>
                <a:spLocks noChangeShapeType="1"/>
              </p:cNvSpPr>
              <p:nvPr/>
            </p:nvSpPr>
            <p:spPr bwMode="auto">
              <a:xfrm>
                <a:off x="2998470" y="3497580"/>
                <a:ext cx="507207"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99" name="Line 16">
                <a:extLst>
                  <a:ext uri="{FF2B5EF4-FFF2-40B4-BE49-F238E27FC236}">
                    <a16:creationId xmlns:a16="http://schemas.microsoft.com/office/drawing/2014/main" id="{DCDB1521-0E00-45FD-8008-BFC7332ED4C2}"/>
                  </a:ext>
                </a:extLst>
              </p:cNvPr>
              <p:cNvSpPr>
                <a:spLocks noChangeShapeType="1"/>
              </p:cNvSpPr>
              <p:nvPr/>
            </p:nvSpPr>
            <p:spPr bwMode="auto">
              <a:xfrm>
                <a:off x="2998470" y="3657600"/>
                <a:ext cx="507207"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100" name="Line 17">
                <a:extLst>
                  <a:ext uri="{FF2B5EF4-FFF2-40B4-BE49-F238E27FC236}">
                    <a16:creationId xmlns:a16="http://schemas.microsoft.com/office/drawing/2014/main" id="{317127DE-36B5-4C94-8479-C93A3186F4CE}"/>
                  </a:ext>
                </a:extLst>
              </p:cNvPr>
              <p:cNvSpPr>
                <a:spLocks noChangeShapeType="1"/>
              </p:cNvSpPr>
              <p:nvPr/>
            </p:nvSpPr>
            <p:spPr bwMode="auto">
              <a:xfrm>
                <a:off x="2998470" y="3817620"/>
                <a:ext cx="507207"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101" name="Line 18">
                <a:extLst>
                  <a:ext uri="{FF2B5EF4-FFF2-40B4-BE49-F238E27FC236}">
                    <a16:creationId xmlns:a16="http://schemas.microsoft.com/office/drawing/2014/main" id="{0A5F47EE-7EDB-4A0A-9798-B176784F5DC5}"/>
                  </a:ext>
                </a:extLst>
              </p:cNvPr>
              <p:cNvSpPr>
                <a:spLocks noChangeShapeType="1"/>
              </p:cNvSpPr>
              <p:nvPr/>
            </p:nvSpPr>
            <p:spPr bwMode="auto">
              <a:xfrm>
                <a:off x="2998470" y="3989070"/>
                <a:ext cx="507207"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102" name="Line 19">
                <a:extLst>
                  <a:ext uri="{FF2B5EF4-FFF2-40B4-BE49-F238E27FC236}">
                    <a16:creationId xmlns:a16="http://schemas.microsoft.com/office/drawing/2014/main" id="{FAAADE93-9B13-437D-A38D-6E4FAB6CC7D8}"/>
                  </a:ext>
                </a:extLst>
              </p:cNvPr>
              <p:cNvSpPr>
                <a:spLocks noChangeShapeType="1"/>
              </p:cNvSpPr>
              <p:nvPr/>
            </p:nvSpPr>
            <p:spPr bwMode="auto">
              <a:xfrm>
                <a:off x="2998470" y="4149090"/>
                <a:ext cx="507207"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103" name="Line 20">
                <a:extLst>
                  <a:ext uri="{FF2B5EF4-FFF2-40B4-BE49-F238E27FC236}">
                    <a16:creationId xmlns:a16="http://schemas.microsoft.com/office/drawing/2014/main" id="{502C100B-3E1C-4600-ADCF-7AFC76D3AF10}"/>
                  </a:ext>
                </a:extLst>
              </p:cNvPr>
              <p:cNvSpPr>
                <a:spLocks noChangeShapeType="1"/>
              </p:cNvSpPr>
              <p:nvPr/>
            </p:nvSpPr>
            <p:spPr bwMode="auto">
              <a:xfrm>
                <a:off x="3009900" y="4320540"/>
                <a:ext cx="507207"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104" name="Line 21">
                <a:extLst>
                  <a:ext uri="{FF2B5EF4-FFF2-40B4-BE49-F238E27FC236}">
                    <a16:creationId xmlns:a16="http://schemas.microsoft.com/office/drawing/2014/main" id="{A816B4ED-0993-4A02-8414-610B565FFB46}"/>
                  </a:ext>
                </a:extLst>
              </p:cNvPr>
              <p:cNvSpPr>
                <a:spLocks noChangeShapeType="1"/>
              </p:cNvSpPr>
              <p:nvPr/>
            </p:nvSpPr>
            <p:spPr bwMode="auto">
              <a:xfrm>
                <a:off x="3009900" y="4480560"/>
                <a:ext cx="507207"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105" name="Line 22">
                <a:extLst>
                  <a:ext uri="{FF2B5EF4-FFF2-40B4-BE49-F238E27FC236}">
                    <a16:creationId xmlns:a16="http://schemas.microsoft.com/office/drawing/2014/main" id="{46238375-C776-4B24-A181-9DBD383F2B74}"/>
                  </a:ext>
                </a:extLst>
              </p:cNvPr>
              <p:cNvSpPr>
                <a:spLocks noChangeShapeType="1"/>
              </p:cNvSpPr>
              <p:nvPr/>
            </p:nvSpPr>
            <p:spPr bwMode="auto">
              <a:xfrm>
                <a:off x="3009900" y="4652010"/>
                <a:ext cx="507207"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106" name="Line 23">
                <a:extLst>
                  <a:ext uri="{FF2B5EF4-FFF2-40B4-BE49-F238E27FC236}">
                    <a16:creationId xmlns:a16="http://schemas.microsoft.com/office/drawing/2014/main" id="{94ADF822-5AE6-40C2-B624-798E42400FE0}"/>
                  </a:ext>
                </a:extLst>
              </p:cNvPr>
              <p:cNvSpPr>
                <a:spLocks noChangeShapeType="1"/>
              </p:cNvSpPr>
              <p:nvPr/>
            </p:nvSpPr>
            <p:spPr bwMode="auto">
              <a:xfrm>
                <a:off x="3009900" y="4812030"/>
                <a:ext cx="507207"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107" name="Line 24">
                <a:extLst>
                  <a:ext uri="{FF2B5EF4-FFF2-40B4-BE49-F238E27FC236}">
                    <a16:creationId xmlns:a16="http://schemas.microsoft.com/office/drawing/2014/main" id="{F6B52888-97F7-4B5B-810B-54BFA33BF83A}"/>
                  </a:ext>
                </a:extLst>
              </p:cNvPr>
              <p:cNvSpPr>
                <a:spLocks noChangeShapeType="1"/>
              </p:cNvSpPr>
              <p:nvPr/>
            </p:nvSpPr>
            <p:spPr bwMode="auto">
              <a:xfrm>
                <a:off x="3009900" y="4972050"/>
                <a:ext cx="507207"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108" name="Line 25">
                <a:extLst>
                  <a:ext uri="{FF2B5EF4-FFF2-40B4-BE49-F238E27FC236}">
                    <a16:creationId xmlns:a16="http://schemas.microsoft.com/office/drawing/2014/main" id="{3E2633E6-2B6C-4725-839E-0C1D52145749}"/>
                  </a:ext>
                </a:extLst>
              </p:cNvPr>
              <p:cNvSpPr>
                <a:spLocks noChangeShapeType="1"/>
              </p:cNvSpPr>
              <p:nvPr/>
            </p:nvSpPr>
            <p:spPr bwMode="auto">
              <a:xfrm>
                <a:off x="3009900" y="5132070"/>
                <a:ext cx="507207"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109" name="Line 26">
                <a:extLst>
                  <a:ext uri="{FF2B5EF4-FFF2-40B4-BE49-F238E27FC236}">
                    <a16:creationId xmlns:a16="http://schemas.microsoft.com/office/drawing/2014/main" id="{968C8185-7C9F-4D67-879F-F9B19573BF16}"/>
                  </a:ext>
                </a:extLst>
              </p:cNvPr>
              <p:cNvSpPr>
                <a:spLocks noChangeShapeType="1"/>
              </p:cNvSpPr>
              <p:nvPr/>
            </p:nvSpPr>
            <p:spPr bwMode="auto">
              <a:xfrm>
                <a:off x="3009900" y="5303520"/>
                <a:ext cx="507207"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110" name="Line 27">
                <a:extLst>
                  <a:ext uri="{FF2B5EF4-FFF2-40B4-BE49-F238E27FC236}">
                    <a16:creationId xmlns:a16="http://schemas.microsoft.com/office/drawing/2014/main" id="{49A56860-3A35-4292-B907-F841C370D803}"/>
                  </a:ext>
                </a:extLst>
              </p:cNvPr>
              <p:cNvSpPr>
                <a:spLocks noChangeShapeType="1"/>
              </p:cNvSpPr>
              <p:nvPr/>
            </p:nvSpPr>
            <p:spPr bwMode="auto">
              <a:xfrm>
                <a:off x="3009900" y="5463540"/>
                <a:ext cx="507207"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111" name="Line 28">
                <a:extLst>
                  <a:ext uri="{FF2B5EF4-FFF2-40B4-BE49-F238E27FC236}">
                    <a16:creationId xmlns:a16="http://schemas.microsoft.com/office/drawing/2014/main" id="{5E0DD242-8B39-4467-9D8A-0C9590846AA8}"/>
                  </a:ext>
                </a:extLst>
              </p:cNvPr>
              <p:cNvSpPr>
                <a:spLocks noChangeShapeType="1"/>
              </p:cNvSpPr>
              <p:nvPr/>
            </p:nvSpPr>
            <p:spPr bwMode="auto">
              <a:xfrm>
                <a:off x="3009900" y="2708910"/>
                <a:ext cx="507207"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112" name="Line 29">
                <a:extLst>
                  <a:ext uri="{FF2B5EF4-FFF2-40B4-BE49-F238E27FC236}">
                    <a16:creationId xmlns:a16="http://schemas.microsoft.com/office/drawing/2014/main" id="{6CFE371F-24D3-4ED0-8F43-0AC3286D3D13}"/>
                  </a:ext>
                </a:extLst>
              </p:cNvPr>
              <p:cNvSpPr>
                <a:spLocks noChangeShapeType="1"/>
              </p:cNvSpPr>
              <p:nvPr/>
            </p:nvSpPr>
            <p:spPr bwMode="auto">
              <a:xfrm>
                <a:off x="3009900" y="2868930"/>
                <a:ext cx="507207"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113" name="Rectangle 38">
                <a:extLst>
                  <a:ext uri="{FF2B5EF4-FFF2-40B4-BE49-F238E27FC236}">
                    <a16:creationId xmlns:a16="http://schemas.microsoft.com/office/drawing/2014/main" id="{9EDE9F57-6598-44FC-BFAC-40CCE414B4EC}"/>
                  </a:ext>
                </a:extLst>
              </p:cNvPr>
              <p:cNvSpPr>
                <a:spLocks/>
              </p:cNvSpPr>
              <p:nvPr/>
            </p:nvSpPr>
            <p:spPr bwMode="auto">
              <a:xfrm>
                <a:off x="2936214" y="402931"/>
                <a:ext cx="443350" cy="301069"/>
              </a:xfrm>
              <a:prstGeom prst="rect">
                <a:avLst/>
              </a:prstGeom>
              <a:noFill/>
              <a:ln>
                <a:noFill/>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 uri="{91240B29-F687-4f45-9708-019B960494DF}">
                  <a14:hiddenLine xmlns:mc="http://schemas.openxmlformats.org/markup-compatibility/2006" xmlns:mv="urn:schemas-microsoft-com:mac:vml" xmlns="" xmlns:a14="http://schemas.microsoft.com/office/drawing/2010/main" w="12700">
                    <a:solidFill>
                      <a:srgbClr val="000000"/>
                    </a:solidFill>
                    <a:miter lim="800000"/>
                    <a:headEnd/>
                    <a:tailEnd/>
                  </a14:hiddenLine>
                </a:ext>
              </a:extLst>
            </p:spPr>
            <p:txBody>
              <a:bodyPr lIns="0" tIns="0" rIns="0" bIns="0" anchor="ct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r>
                  <a:rPr lang="en-US" altLang="en-US" sz="1406" dirty="0">
                    <a:solidFill>
                      <a:schemeClr val="tx1"/>
                    </a:solidFill>
                    <a:cs typeface="Gill Sans" charset="0"/>
                  </a:rPr>
                  <a:t>3`</a:t>
                </a:r>
              </a:p>
            </p:txBody>
          </p:sp>
        </p:grpSp>
        <p:sp>
          <p:nvSpPr>
            <p:cNvPr id="70" name="Diamond 69">
              <a:extLst>
                <a:ext uri="{FF2B5EF4-FFF2-40B4-BE49-F238E27FC236}">
                  <a16:creationId xmlns:a16="http://schemas.microsoft.com/office/drawing/2014/main" id="{592CEA66-63B0-4326-BD92-91FD23E11546}"/>
                </a:ext>
              </a:extLst>
            </p:cNvPr>
            <p:cNvSpPr/>
            <p:nvPr/>
          </p:nvSpPr>
          <p:spPr>
            <a:xfrm>
              <a:off x="1004323" y="7003963"/>
              <a:ext cx="237715" cy="25758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99" dirty="0">
                  <a:solidFill>
                    <a:schemeClr val="tx1"/>
                  </a:solidFill>
                </a:rPr>
                <a:t>B</a:t>
              </a:r>
            </a:p>
          </p:txBody>
        </p:sp>
        <p:sp>
          <p:nvSpPr>
            <p:cNvPr id="71" name="Freeform 29">
              <a:extLst>
                <a:ext uri="{FF2B5EF4-FFF2-40B4-BE49-F238E27FC236}">
                  <a16:creationId xmlns:a16="http://schemas.microsoft.com/office/drawing/2014/main" id="{DEDE5C1D-2176-497A-AA1E-59E3F2FC4B75}"/>
                </a:ext>
              </a:extLst>
            </p:cNvPr>
            <p:cNvSpPr/>
            <p:nvPr/>
          </p:nvSpPr>
          <p:spPr>
            <a:xfrm>
              <a:off x="1194207" y="2187760"/>
              <a:ext cx="924958" cy="1576985"/>
            </a:xfrm>
            <a:custGeom>
              <a:avLst/>
              <a:gdLst>
                <a:gd name="connsiteX0" fmla="*/ 447472 w 867254"/>
                <a:gd name="connsiteY0" fmla="*/ 1478604 h 1478604"/>
                <a:gd name="connsiteX1" fmla="*/ 321013 w 867254"/>
                <a:gd name="connsiteY1" fmla="*/ 865762 h 1478604"/>
                <a:gd name="connsiteX2" fmla="*/ 865762 w 867254"/>
                <a:gd name="connsiteY2" fmla="*/ 612843 h 1478604"/>
                <a:gd name="connsiteX3" fmla="*/ 466928 w 867254"/>
                <a:gd name="connsiteY3" fmla="*/ 165370 h 1478604"/>
                <a:gd name="connsiteX4" fmla="*/ 0 w 867254"/>
                <a:gd name="connsiteY4" fmla="*/ 0 h 1478604"/>
                <a:gd name="connsiteX5" fmla="*/ 0 w 867254"/>
                <a:gd name="connsiteY5" fmla="*/ 0 h 147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254" h="1478604">
                  <a:moveTo>
                    <a:pt x="447472" y="1478604"/>
                  </a:moveTo>
                  <a:cubicBezTo>
                    <a:pt x="349385" y="1244329"/>
                    <a:pt x="251298" y="1010055"/>
                    <a:pt x="321013" y="865762"/>
                  </a:cubicBezTo>
                  <a:cubicBezTo>
                    <a:pt x="390728" y="721469"/>
                    <a:pt x="841443" y="729575"/>
                    <a:pt x="865762" y="612843"/>
                  </a:cubicBezTo>
                  <a:cubicBezTo>
                    <a:pt x="890081" y="496111"/>
                    <a:pt x="611222" y="267510"/>
                    <a:pt x="466928" y="165370"/>
                  </a:cubicBezTo>
                  <a:cubicBezTo>
                    <a:pt x="322634" y="63230"/>
                    <a:pt x="0" y="0"/>
                    <a:pt x="0" y="0"/>
                  </a:cubicBez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9"/>
            </a:p>
          </p:txBody>
        </p:sp>
        <p:sp>
          <p:nvSpPr>
            <p:cNvPr id="72" name="Line 28">
              <a:extLst>
                <a:ext uri="{FF2B5EF4-FFF2-40B4-BE49-F238E27FC236}">
                  <a16:creationId xmlns:a16="http://schemas.microsoft.com/office/drawing/2014/main" id="{B9CE6D77-AA76-47D4-BAD3-CA4C7AAC9237}"/>
                </a:ext>
              </a:extLst>
            </p:cNvPr>
            <p:cNvSpPr>
              <a:spLocks noChangeShapeType="1"/>
            </p:cNvSpPr>
            <p:nvPr/>
          </p:nvSpPr>
          <p:spPr bwMode="auto">
            <a:xfrm>
              <a:off x="1453797" y="3653381"/>
              <a:ext cx="217141" cy="9593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73" name="Line 28">
              <a:extLst>
                <a:ext uri="{FF2B5EF4-FFF2-40B4-BE49-F238E27FC236}">
                  <a16:creationId xmlns:a16="http://schemas.microsoft.com/office/drawing/2014/main" id="{9C198DDE-3229-420E-9DD6-682A8F19EFE1}"/>
                </a:ext>
              </a:extLst>
            </p:cNvPr>
            <p:cNvSpPr>
              <a:spLocks noChangeShapeType="1"/>
            </p:cNvSpPr>
            <p:nvPr/>
          </p:nvSpPr>
          <p:spPr bwMode="auto">
            <a:xfrm>
              <a:off x="1411627" y="3392008"/>
              <a:ext cx="171668" cy="165955"/>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74" name="Line 28">
              <a:extLst>
                <a:ext uri="{FF2B5EF4-FFF2-40B4-BE49-F238E27FC236}">
                  <a16:creationId xmlns:a16="http://schemas.microsoft.com/office/drawing/2014/main" id="{28C79834-8B77-4B08-92B7-6AD327149F23}"/>
                </a:ext>
              </a:extLst>
            </p:cNvPr>
            <p:cNvSpPr>
              <a:spLocks noChangeShapeType="1"/>
            </p:cNvSpPr>
            <p:nvPr/>
          </p:nvSpPr>
          <p:spPr bwMode="auto">
            <a:xfrm>
              <a:off x="1355619" y="3129073"/>
              <a:ext cx="171668" cy="165955"/>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75" name="Line 28">
              <a:extLst>
                <a:ext uri="{FF2B5EF4-FFF2-40B4-BE49-F238E27FC236}">
                  <a16:creationId xmlns:a16="http://schemas.microsoft.com/office/drawing/2014/main" id="{B9DA9557-5E89-4434-A96C-07AFDC02B94A}"/>
                </a:ext>
              </a:extLst>
            </p:cNvPr>
            <p:cNvSpPr>
              <a:spLocks noChangeShapeType="1"/>
            </p:cNvSpPr>
            <p:nvPr/>
          </p:nvSpPr>
          <p:spPr bwMode="auto">
            <a:xfrm>
              <a:off x="1411627" y="2855627"/>
              <a:ext cx="143238" cy="219428"/>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76" name="Line 28">
              <a:extLst>
                <a:ext uri="{FF2B5EF4-FFF2-40B4-BE49-F238E27FC236}">
                  <a16:creationId xmlns:a16="http://schemas.microsoft.com/office/drawing/2014/main" id="{A3881405-F4CF-4206-AB0E-0AE00DCC1519}"/>
                </a:ext>
              </a:extLst>
            </p:cNvPr>
            <p:cNvSpPr>
              <a:spLocks noChangeShapeType="1"/>
            </p:cNvSpPr>
            <p:nvPr/>
          </p:nvSpPr>
          <p:spPr bwMode="auto">
            <a:xfrm>
              <a:off x="1670938" y="2767197"/>
              <a:ext cx="25086" cy="23509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77" name="Line 28">
              <a:extLst>
                <a:ext uri="{FF2B5EF4-FFF2-40B4-BE49-F238E27FC236}">
                  <a16:creationId xmlns:a16="http://schemas.microsoft.com/office/drawing/2014/main" id="{412416A2-CE2D-4E18-A579-374B2B3CD658}"/>
                </a:ext>
              </a:extLst>
            </p:cNvPr>
            <p:cNvSpPr>
              <a:spLocks noChangeShapeType="1"/>
            </p:cNvSpPr>
            <p:nvPr/>
          </p:nvSpPr>
          <p:spPr bwMode="auto">
            <a:xfrm flipH="1">
              <a:off x="1858597" y="2831400"/>
              <a:ext cx="73470" cy="131313"/>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78" name="Line 28">
              <a:extLst>
                <a:ext uri="{FF2B5EF4-FFF2-40B4-BE49-F238E27FC236}">
                  <a16:creationId xmlns:a16="http://schemas.microsoft.com/office/drawing/2014/main" id="{3435CCB2-3B26-40C2-AB08-791C85EA1D4B}"/>
                </a:ext>
              </a:extLst>
            </p:cNvPr>
            <p:cNvSpPr>
              <a:spLocks noChangeShapeType="1"/>
            </p:cNvSpPr>
            <p:nvPr/>
          </p:nvSpPr>
          <p:spPr bwMode="auto">
            <a:xfrm flipH="1">
              <a:off x="2104534" y="2673722"/>
              <a:ext cx="218485" cy="14009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79" name="Line 28">
              <a:extLst>
                <a:ext uri="{FF2B5EF4-FFF2-40B4-BE49-F238E27FC236}">
                  <a16:creationId xmlns:a16="http://schemas.microsoft.com/office/drawing/2014/main" id="{BF09B006-55C3-4323-A3F1-A1A4E7F4CF0C}"/>
                </a:ext>
              </a:extLst>
            </p:cNvPr>
            <p:cNvSpPr>
              <a:spLocks noChangeShapeType="1"/>
            </p:cNvSpPr>
            <p:nvPr/>
          </p:nvSpPr>
          <p:spPr bwMode="auto">
            <a:xfrm flipH="1">
              <a:off x="2082078" y="2559333"/>
              <a:ext cx="114219" cy="156558"/>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80" name="Line 28">
              <a:extLst>
                <a:ext uri="{FF2B5EF4-FFF2-40B4-BE49-F238E27FC236}">
                  <a16:creationId xmlns:a16="http://schemas.microsoft.com/office/drawing/2014/main" id="{5BF57E2D-EA66-49FD-8032-5459330D7640}"/>
                </a:ext>
              </a:extLst>
            </p:cNvPr>
            <p:cNvSpPr>
              <a:spLocks noChangeShapeType="1"/>
            </p:cNvSpPr>
            <p:nvPr/>
          </p:nvSpPr>
          <p:spPr bwMode="auto">
            <a:xfrm>
              <a:off x="1774363" y="2229031"/>
              <a:ext cx="88015" cy="26955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81" name="Line 28">
              <a:extLst>
                <a:ext uri="{FF2B5EF4-FFF2-40B4-BE49-F238E27FC236}">
                  <a16:creationId xmlns:a16="http://schemas.microsoft.com/office/drawing/2014/main" id="{51E0429F-0B43-405B-B5DE-18D697A81BFF}"/>
                </a:ext>
              </a:extLst>
            </p:cNvPr>
            <p:cNvSpPr>
              <a:spLocks noChangeShapeType="1"/>
            </p:cNvSpPr>
            <p:nvPr/>
          </p:nvSpPr>
          <p:spPr bwMode="auto">
            <a:xfrm>
              <a:off x="1622249" y="2146259"/>
              <a:ext cx="74970" cy="23839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82" name="Line 28">
              <a:extLst>
                <a:ext uri="{FF2B5EF4-FFF2-40B4-BE49-F238E27FC236}">
                  <a16:creationId xmlns:a16="http://schemas.microsoft.com/office/drawing/2014/main" id="{0523A510-A8F4-46F2-9B5E-7546025A9C9B}"/>
                </a:ext>
              </a:extLst>
            </p:cNvPr>
            <p:cNvSpPr>
              <a:spLocks noChangeShapeType="1"/>
            </p:cNvSpPr>
            <p:nvPr/>
          </p:nvSpPr>
          <p:spPr bwMode="auto">
            <a:xfrm flipH="1" flipV="1">
              <a:off x="1332363" y="2041475"/>
              <a:ext cx="66855" cy="19722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83" name="Line 28">
              <a:extLst>
                <a:ext uri="{FF2B5EF4-FFF2-40B4-BE49-F238E27FC236}">
                  <a16:creationId xmlns:a16="http://schemas.microsoft.com/office/drawing/2014/main" id="{7D51B484-286D-486B-B33A-6811540514A0}"/>
                </a:ext>
              </a:extLst>
            </p:cNvPr>
            <p:cNvSpPr>
              <a:spLocks noChangeShapeType="1"/>
            </p:cNvSpPr>
            <p:nvPr/>
          </p:nvSpPr>
          <p:spPr bwMode="auto">
            <a:xfrm flipH="1" flipV="1">
              <a:off x="1128509" y="1996327"/>
              <a:ext cx="109869" cy="204359"/>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84" name="Line 28">
              <a:extLst>
                <a:ext uri="{FF2B5EF4-FFF2-40B4-BE49-F238E27FC236}">
                  <a16:creationId xmlns:a16="http://schemas.microsoft.com/office/drawing/2014/main" id="{22CEB612-544A-4ADA-8C85-9CA5BA22A7E2}"/>
                </a:ext>
              </a:extLst>
            </p:cNvPr>
            <p:cNvSpPr>
              <a:spLocks noChangeShapeType="1"/>
            </p:cNvSpPr>
            <p:nvPr/>
          </p:nvSpPr>
          <p:spPr bwMode="auto">
            <a:xfrm>
              <a:off x="1465977" y="2127820"/>
              <a:ext cx="91483" cy="15158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85" name="Line 28">
              <a:extLst>
                <a:ext uri="{FF2B5EF4-FFF2-40B4-BE49-F238E27FC236}">
                  <a16:creationId xmlns:a16="http://schemas.microsoft.com/office/drawing/2014/main" id="{7E508621-9D53-4C0B-95BF-8984555630D2}"/>
                </a:ext>
              </a:extLst>
            </p:cNvPr>
            <p:cNvSpPr>
              <a:spLocks noChangeShapeType="1"/>
            </p:cNvSpPr>
            <p:nvPr/>
          </p:nvSpPr>
          <p:spPr bwMode="auto">
            <a:xfrm flipH="1">
              <a:off x="2012348" y="2840792"/>
              <a:ext cx="256439" cy="8645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86" name="Line 28">
              <a:extLst>
                <a:ext uri="{FF2B5EF4-FFF2-40B4-BE49-F238E27FC236}">
                  <a16:creationId xmlns:a16="http://schemas.microsoft.com/office/drawing/2014/main" id="{E16BAFAD-6C4D-475F-9359-3CB5F5EF28F5}"/>
                </a:ext>
              </a:extLst>
            </p:cNvPr>
            <p:cNvSpPr>
              <a:spLocks noChangeShapeType="1"/>
            </p:cNvSpPr>
            <p:nvPr/>
          </p:nvSpPr>
          <p:spPr bwMode="auto">
            <a:xfrm>
              <a:off x="1974143" y="2386363"/>
              <a:ext cx="38601" cy="261389"/>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87" name="Freeform 35">
              <a:extLst>
                <a:ext uri="{FF2B5EF4-FFF2-40B4-BE49-F238E27FC236}">
                  <a16:creationId xmlns:a16="http://schemas.microsoft.com/office/drawing/2014/main" id="{DAA5791E-AC7C-46DE-8E03-173EF52A49CA}"/>
                </a:ext>
              </a:extLst>
            </p:cNvPr>
            <p:cNvSpPr>
              <a:spLocks/>
            </p:cNvSpPr>
            <p:nvPr/>
          </p:nvSpPr>
          <p:spPr bwMode="auto">
            <a:xfrm>
              <a:off x="971802" y="2110038"/>
              <a:ext cx="231916" cy="135045"/>
            </a:xfrm>
            <a:custGeom>
              <a:avLst/>
              <a:gdLst>
                <a:gd name="T0" fmla="*/ 0 w 21600"/>
                <a:gd name="T1" fmla="*/ 77360 h 19081"/>
                <a:gd name="T2" fmla="*/ 64848 w 21600"/>
                <a:gd name="T3" fmla="*/ 215900 h 19081"/>
                <a:gd name="T4" fmla="*/ 90791 w 21600"/>
                <a:gd name="T5" fmla="*/ 2761 h 19081"/>
                <a:gd name="T6" fmla="*/ 152400 w 21600"/>
                <a:gd name="T7" fmla="*/ 173277 h 19081"/>
                <a:gd name="T8" fmla="*/ 0 60000 65536"/>
                <a:gd name="T9" fmla="*/ 0 60000 65536"/>
                <a:gd name="T10" fmla="*/ 0 60000 65536"/>
                <a:gd name="T11" fmla="*/ 0 60000 65536"/>
                <a:gd name="T12" fmla="*/ 0 w 21600"/>
                <a:gd name="T13" fmla="*/ 0 h 19081"/>
                <a:gd name="T14" fmla="*/ 21600 w 21600"/>
                <a:gd name="T15" fmla="*/ 19081 h 19081"/>
              </a:gdLst>
              <a:ahLst/>
              <a:cxnLst>
                <a:cxn ang="T8">
                  <a:pos x="T0" y="T1"/>
                </a:cxn>
                <a:cxn ang="T9">
                  <a:pos x="T2" y="T3"/>
                </a:cxn>
                <a:cxn ang="T10">
                  <a:pos x="T4" y="T5"/>
                </a:cxn>
                <a:cxn ang="T11">
                  <a:pos x="T6" y="T7"/>
                </a:cxn>
              </a:cxnLst>
              <a:rect l="T12" t="T13" r="T14" b="T15"/>
              <a:pathLst>
                <a:path w="21600" h="19081">
                  <a:moveTo>
                    <a:pt x="0" y="6837"/>
                  </a:moveTo>
                  <a:cubicBezTo>
                    <a:pt x="3729" y="-2133"/>
                    <a:pt x="9191" y="19081"/>
                    <a:pt x="9191" y="19081"/>
                  </a:cubicBezTo>
                  <a:cubicBezTo>
                    <a:pt x="9191" y="19081"/>
                    <a:pt x="12446" y="-2519"/>
                    <a:pt x="12868" y="244"/>
                  </a:cubicBezTo>
                  <a:cubicBezTo>
                    <a:pt x="13290" y="3007"/>
                    <a:pt x="21600" y="15314"/>
                    <a:pt x="21600" y="15314"/>
                  </a:cubicBezTo>
                </a:path>
              </a:pathLst>
            </a:custGeom>
            <a:noFill/>
            <a:ln w="38100">
              <a:solidFill>
                <a:schemeClr val="accent1"/>
              </a:solidFill>
              <a:miter lim="800000"/>
              <a:headEnd/>
              <a:tailEnd/>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2159"/>
            </a:p>
          </p:txBody>
        </p:sp>
        <p:sp>
          <p:nvSpPr>
            <p:cNvPr id="88" name="Oval 34">
              <a:extLst>
                <a:ext uri="{FF2B5EF4-FFF2-40B4-BE49-F238E27FC236}">
                  <a16:creationId xmlns:a16="http://schemas.microsoft.com/office/drawing/2014/main" id="{4DA097FC-B504-4946-8EE2-A3AF349C12A0}"/>
                </a:ext>
              </a:extLst>
            </p:cNvPr>
            <p:cNvSpPr>
              <a:spLocks/>
            </p:cNvSpPr>
            <p:nvPr/>
          </p:nvSpPr>
          <p:spPr bwMode="auto">
            <a:xfrm rot="16122704">
              <a:off x="351681" y="1782909"/>
              <a:ext cx="976669" cy="341334"/>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Cy3</a:t>
              </a:r>
            </a:p>
          </p:txBody>
        </p:sp>
        <p:sp>
          <p:nvSpPr>
            <p:cNvPr id="89" name="Rectangle 88">
              <a:extLst>
                <a:ext uri="{FF2B5EF4-FFF2-40B4-BE49-F238E27FC236}">
                  <a16:creationId xmlns:a16="http://schemas.microsoft.com/office/drawing/2014/main" id="{9B258C23-7F8F-4EF5-8B55-D1F4FB91731B}"/>
                </a:ext>
              </a:extLst>
            </p:cNvPr>
            <p:cNvSpPr>
              <a:spLocks/>
            </p:cNvSpPr>
            <p:nvPr/>
          </p:nvSpPr>
          <p:spPr bwMode="auto">
            <a:xfrm>
              <a:off x="847227" y="7103645"/>
              <a:ext cx="377431" cy="590271"/>
            </a:xfrm>
            <a:prstGeom prst="rect">
              <a:avLst/>
            </a:prstGeom>
            <a:noFill/>
            <a:ln>
              <a:noFill/>
            </a:ln>
            <a:extLst>
              <a:ext uri="{909E8E84-426E-40dd-AFC4-6F175D3DCCD1}">
                <a14:hiddenFill xmlns:mc="http://schemas.openxmlformats.org/markup-compatibility/2006" xmlns:mv="urn:schemas-microsoft-com:mac:vml" xmlns:lc="http://schemas.openxmlformats.org/drawingml/2006/lockedCanvas" xmlns="" xmlns:a14="http://schemas.microsoft.com/office/drawing/2010/main">
                  <a:solidFill>
                    <a:srgbClr val="FFFFFF"/>
                  </a:solidFill>
                </a14:hiddenFill>
              </a:ext>
              <a:ext uri="{91240B29-F687-4f45-9708-019B960494DF}">
                <a14:hiddenLine xmlns:mc="http://schemas.openxmlformats.org/markup-compatibility/2006" xmlns:mv="urn:schemas-microsoft-com:mac:vml" xmlns:lc="http://schemas.openxmlformats.org/drawingml/2006/lockedCanvas" xmlns="" xmlns:a14="http://schemas.microsoft.com/office/drawing/2010/main" w="12700">
                  <a:solidFill>
                    <a:srgbClr val="000000"/>
                  </a:solidFill>
                  <a:miter lim="800000"/>
                  <a:headEnd/>
                  <a:tailEnd/>
                </a14:hiddenLine>
              </a:ext>
            </a:extLst>
          </p:spPr>
          <p:txBody>
            <a:bodyPr wrap="none" lIns="0" tIns="0" rIns="0" bIns="0" anchor="ctr">
              <a:spAutoFit/>
            </a:bodyPr>
            <a:lstStyle>
              <a:defPPr>
                <a:defRPr lang="en-US"/>
              </a:defPPr>
              <a:lvl1pPr marL="0" algn="l" defTabSz="1092434" rtl="0" eaLnBrk="1" latinLnBrk="0" hangingPunct="1">
                <a:defRPr sz="2200" kern="1200">
                  <a:solidFill>
                    <a:schemeClr val="tx1"/>
                  </a:solidFill>
                  <a:latin typeface="+mn-lt"/>
                  <a:ea typeface="+mn-ea"/>
                  <a:cs typeface="+mn-cs"/>
                </a:defRPr>
              </a:lvl1pPr>
              <a:lvl2pPr marL="546217" algn="l" defTabSz="1092434" rtl="0" eaLnBrk="1" latinLnBrk="0" hangingPunct="1">
                <a:defRPr sz="2200" kern="1200">
                  <a:solidFill>
                    <a:schemeClr val="tx1"/>
                  </a:solidFill>
                  <a:latin typeface="+mn-lt"/>
                  <a:ea typeface="+mn-ea"/>
                  <a:cs typeface="+mn-cs"/>
                </a:defRPr>
              </a:lvl2pPr>
              <a:lvl3pPr marL="1092434" algn="l" defTabSz="1092434" rtl="0" eaLnBrk="1" latinLnBrk="0" hangingPunct="1">
                <a:defRPr sz="2200" kern="1200">
                  <a:solidFill>
                    <a:schemeClr val="tx1"/>
                  </a:solidFill>
                  <a:latin typeface="+mn-lt"/>
                  <a:ea typeface="+mn-ea"/>
                  <a:cs typeface="+mn-cs"/>
                </a:defRPr>
              </a:lvl3pPr>
              <a:lvl4pPr marL="1638651" algn="l" defTabSz="1092434" rtl="0" eaLnBrk="1" latinLnBrk="0" hangingPunct="1">
                <a:defRPr sz="2200" kern="1200">
                  <a:solidFill>
                    <a:schemeClr val="tx1"/>
                  </a:solidFill>
                  <a:latin typeface="+mn-lt"/>
                  <a:ea typeface="+mn-ea"/>
                  <a:cs typeface="+mn-cs"/>
                </a:defRPr>
              </a:lvl4pPr>
              <a:lvl5pPr marL="2184867" algn="l" defTabSz="1092434" rtl="0" eaLnBrk="1" latinLnBrk="0" hangingPunct="1">
                <a:defRPr sz="2200" kern="1200">
                  <a:solidFill>
                    <a:schemeClr val="tx1"/>
                  </a:solidFill>
                  <a:latin typeface="+mn-lt"/>
                  <a:ea typeface="+mn-ea"/>
                  <a:cs typeface="+mn-cs"/>
                </a:defRPr>
              </a:lvl5pPr>
              <a:lvl6pPr marL="2731084" algn="l" defTabSz="1092434" rtl="0" eaLnBrk="1" latinLnBrk="0" hangingPunct="1">
                <a:defRPr sz="2200" kern="1200">
                  <a:solidFill>
                    <a:schemeClr val="tx1"/>
                  </a:solidFill>
                  <a:latin typeface="+mn-lt"/>
                  <a:ea typeface="+mn-ea"/>
                  <a:cs typeface="+mn-cs"/>
                </a:defRPr>
              </a:lvl6pPr>
              <a:lvl7pPr marL="3277301" algn="l" defTabSz="1092434" rtl="0" eaLnBrk="1" latinLnBrk="0" hangingPunct="1">
                <a:defRPr sz="2200" kern="1200">
                  <a:solidFill>
                    <a:schemeClr val="tx1"/>
                  </a:solidFill>
                  <a:latin typeface="+mn-lt"/>
                  <a:ea typeface="+mn-ea"/>
                  <a:cs typeface="+mn-cs"/>
                </a:defRPr>
              </a:lvl7pPr>
              <a:lvl8pPr marL="3823518" algn="l" defTabSz="1092434" rtl="0" eaLnBrk="1" latinLnBrk="0" hangingPunct="1">
                <a:defRPr sz="2200" kern="1200">
                  <a:solidFill>
                    <a:schemeClr val="tx1"/>
                  </a:solidFill>
                  <a:latin typeface="+mn-lt"/>
                  <a:ea typeface="+mn-ea"/>
                  <a:cs typeface="+mn-cs"/>
                </a:defRPr>
              </a:lvl8pPr>
              <a:lvl9pPr marL="4369735" algn="l" defTabSz="1092434" rtl="0" eaLnBrk="1" latinLnBrk="0" hangingPunct="1">
                <a:defRPr sz="2200" kern="1200">
                  <a:solidFill>
                    <a:schemeClr val="tx1"/>
                  </a:solidFill>
                  <a:latin typeface="+mn-lt"/>
                  <a:ea typeface="+mn-ea"/>
                  <a:cs typeface="+mn-cs"/>
                </a:defRPr>
              </a:lvl9pPr>
            </a:lstStyle>
            <a:p>
              <a:pPr eaLnBrk="1" hangingPunct="1"/>
              <a:r>
                <a:rPr lang="en-US" altLang="en-US" sz="1406" dirty="0">
                  <a:solidFill>
                    <a:srgbClr val="FF2712"/>
                  </a:solidFill>
                  <a:cs typeface="Gill Sans" charset="0"/>
                </a:rPr>
                <a:t>S2</a:t>
              </a:r>
            </a:p>
          </p:txBody>
        </p:sp>
        <p:sp>
          <p:nvSpPr>
            <p:cNvPr id="90" name="Rectangle 89">
              <a:extLst>
                <a:ext uri="{FF2B5EF4-FFF2-40B4-BE49-F238E27FC236}">
                  <a16:creationId xmlns:a16="http://schemas.microsoft.com/office/drawing/2014/main" id="{9CEA574C-AE55-4D12-839C-9B3BD62C8C04}"/>
                </a:ext>
              </a:extLst>
            </p:cNvPr>
            <p:cNvSpPr>
              <a:spLocks/>
            </p:cNvSpPr>
            <p:nvPr/>
          </p:nvSpPr>
          <p:spPr bwMode="auto">
            <a:xfrm>
              <a:off x="1530734" y="7110379"/>
              <a:ext cx="377431" cy="590271"/>
            </a:xfrm>
            <a:prstGeom prst="rect">
              <a:avLst/>
            </a:prstGeom>
            <a:noFill/>
            <a:ln>
              <a:noFill/>
            </a:ln>
            <a:extLst>
              <a:ext uri="{909E8E84-426E-40dd-AFC4-6F175D3DCCD1}">
                <a14:hiddenFill xmlns:mc="http://schemas.openxmlformats.org/markup-compatibility/2006" xmlns:mv="urn:schemas-microsoft-com:mac:vml" xmlns:lc="http://schemas.openxmlformats.org/drawingml/2006/lockedCanvas" xmlns="" xmlns:a14="http://schemas.microsoft.com/office/drawing/2010/main">
                  <a:solidFill>
                    <a:srgbClr val="FFFFFF"/>
                  </a:solidFill>
                </a14:hiddenFill>
              </a:ext>
              <a:ext uri="{91240B29-F687-4f45-9708-019B960494DF}">
                <a14:hiddenLine xmlns:mc="http://schemas.openxmlformats.org/markup-compatibility/2006" xmlns:mv="urn:schemas-microsoft-com:mac:vml" xmlns:lc="http://schemas.openxmlformats.org/drawingml/2006/lockedCanvas" xmlns="" xmlns:a14="http://schemas.microsoft.com/office/drawing/2010/main" w="12700">
                  <a:solidFill>
                    <a:srgbClr val="000000"/>
                  </a:solidFill>
                  <a:miter lim="800000"/>
                  <a:headEnd/>
                  <a:tailEnd/>
                </a14:hiddenLine>
              </a:ext>
            </a:extLst>
          </p:spPr>
          <p:txBody>
            <a:bodyPr wrap="none" lIns="0" tIns="0" rIns="0" bIns="0" anchor="ctr">
              <a:spAutoFit/>
            </a:bodyPr>
            <a:lstStyle>
              <a:defPPr>
                <a:defRPr lang="en-US"/>
              </a:defPPr>
              <a:lvl1pPr marL="0" algn="l" defTabSz="1092434" rtl="0" eaLnBrk="1" latinLnBrk="0" hangingPunct="1">
                <a:defRPr sz="2200" kern="1200">
                  <a:solidFill>
                    <a:schemeClr val="tx1"/>
                  </a:solidFill>
                  <a:latin typeface="+mn-lt"/>
                  <a:ea typeface="+mn-ea"/>
                  <a:cs typeface="+mn-cs"/>
                </a:defRPr>
              </a:lvl1pPr>
              <a:lvl2pPr marL="546217" algn="l" defTabSz="1092434" rtl="0" eaLnBrk="1" latinLnBrk="0" hangingPunct="1">
                <a:defRPr sz="2200" kern="1200">
                  <a:solidFill>
                    <a:schemeClr val="tx1"/>
                  </a:solidFill>
                  <a:latin typeface="+mn-lt"/>
                  <a:ea typeface="+mn-ea"/>
                  <a:cs typeface="+mn-cs"/>
                </a:defRPr>
              </a:lvl2pPr>
              <a:lvl3pPr marL="1092434" algn="l" defTabSz="1092434" rtl="0" eaLnBrk="1" latinLnBrk="0" hangingPunct="1">
                <a:defRPr sz="2200" kern="1200">
                  <a:solidFill>
                    <a:schemeClr val="tx1"/>
                  </a:solidFill>
                  <a:latin typeface="+mn-lt"/>
                  <a:ea typeface="+mn-ea"/>
                  <a:cs typeface="+mn-cs"/>
                </a:defRPr>
              </a:lvl3pPr>
              <a:lvl4pPr marL="1638651" algn="l" defTabSz="1092434" rtl="0" eaLnBrk="1" latinLnBrk="0" hangingPunct="1">
                <a:defRPr sz="2200" kern="1200">
                  <a:solidFill>
                    <a:schemeClr val="tx1"/>
                  </a:solidFill>
                  <a:latin typeface="+mn-lt"/>
                  <a:ea typeface="+mn-ea"/>
                  <a:cs typeface="+mn-cs"/>
                </a:defRPr>
              </a:lvl4pPr>
              <a:lvl5pPr marL="2184867" algn="l" defTabSz="1092434" rtl="0" eaLnBrk="1" latinLnBrk="0" hangingPunct="1">
                <a:defRPr sz="2200" kern="1200">
                  <a:solidFill>
                    <a:schemeClr val="tx1"/>
                  </a:solidFill>
                  <a:latin typeface="+mn-lt"/>
                  <a:ea typeface="+mn-ea"/>
                  <a:cs typeface="+mn-cs"/>
                </a:defRPr>
              </a:lvl5pPr>
              <a:lvl6pPr marL="2731084" algn="l" defTabSz="1092434" rtl="0" eaLnBrk="1" latinLnBrk="0" hangingPunct="1">
                <a:defRPr sz="2200" kern="1200">
                  <a:solidFill>
                    <a:schemeClr val="tx1"/>
                  </a:solidFill>
                  <a:latin typeface="+mn-lt"/>
                  <a:ea typeface="+mn-ea"/>
                  <a:cs typeface="+mn-cs"/>
                </a:defRPr>
              </a:lvl6pPr>
              <a:lvl7pPr marL="3277301" algn="l" defTabSz="1092434" rtl="0" eaLnBrk="1" latinLnBrk="0" hangingPunct="1">
                <a:defRPr sz="2200" kern="1200">
                  <a:solidFill>
                    <a:schemeClr val="tx1"/>
                  </a:solidFill>
                  <a:latin typeface="+mn-lt"/>
                  <a:ea typeface="+mn-ea"/>
                  <a:cs typeface="+mn-cs"/>
                </a:defRPr>
              </a:lvl7pPr>
              <a:lvl8pPr marL="3823518" algn="l" defTabSz="1092434" rtl="0" eaLnBrk="1" latinLnBrk="0" hangingPunct="1">
                <a:defRPr sz="2200" kern="1200">
                  <a:solidFill>
                    <a:schemeClr val="tx1"/>
                  </a:solidFill>
                  <a:latin typeface="+mn-lt"/>
                  <a:ea typeface="+mn-ea"/>
                  <a:cs typeface="+mn-cs"/>
                </a:defRPr>
              </a:lvl8pPr>
              <a:lvl9pPr marL="4369735" algn="l" defTabSz="1092434" rtl="0" eaLnBrk="1" latinLnBrk="0" hangingPunct="1">
                <a:defRPr sz="2200" kern="1200">
                  <a:solidFill>
                    <a:schemeClr val="tx1"/>
                  </a:solidFill>
                  <a:latin typeface="+mn-lt"/>
                  <a:ea typeface="+mn-ea"/>
                  <a:cs typeface="+mn-cs"/>
                </a:defRPr>
              </a:lvl9pPr>
            </a:lstStyle>
            <a:p>
              <a:pPr eaLnBrk="1" hangingPunct="1"/>
              <a:r>
                <a:rPr lang="en-US" altLang="en-US" sz="1406" dirty="0">
                  <a:solidFill>
                    <a:srgbClr val="008000"/>
                  </a:solidFill>
                  <a:cs typeface="Gill Sans" charset="0"/>
                </a:rPr>
                <a:t>S1</a:t>
              </a:r>
            </a:p>
          </p:txBody>
        </p:sp>
      </p:grpSp>
      <p:sp>
        <p:nvSpPr>
          <p:cNvPr id="114" name="Rectangle 113">
            <a:extLst>
              <a:ext uri="{FF2B5EF4-FFF2-40B4-BE49-F238E27FC236}">
                <a16:creationId xmlns:a16="http://schemas.microsoft.com/office/drawing/2014/main" id="{C05CC0F5-F249-4143-8ABB-6CF9C84D45EA}"/>
              </a:ext>
            </a:extLst>
          </p:cNvPr>
          <p:cNvSpPr/>
          <p:nvPr/>
        </p:nvSpPr>
        <p:spPr>
          <a:xfrm>
            <a:off x="7503835" y="4959783"/>
            <a:ext cx="1486162" cy="438453"/>
          </a:xfrm>
          <a:prstGeom prst="rect">
            <a:avLst/>
          </a:prstGeom>
        </p:spPr>
        <p:txBody>
          <a:bodyPr wrap="square">
            <a:spAutoFit/>
          </a:bodyPr>
          <a:lstStyle/>
          <a:p>
            <a:r>
              <a:rPr lang="en-US" sz="2249" dirty="0">
                <a:solidFill>
                  <a:srgbClr val="00B050"/>
                </a:solidFill>
                <a:latin typeface="Times New Roman" panose="02020603050405020304" pitchFamily="18" charset="0"/>
                <a:cs typeface="Times New Roman" panose="02020603050405020304" pitchFamily="18" charset="0"/>
              </a:rPr>
              <a:t>3`-p</a:t>
            </a:r>
            <a:r>
              <a:rPr lang="en-US" sz="2249" dirty="0">
                <a:solidFill>
                  <a:srgbClr val="0000FF"/>
                </a:solidFill>
                <a:latin typeface="Times New Roman" panose="02020603050405020304" pitchFamily="18" charset="0"/>
                <a:cs typeface="Times New Roman" panose="02020603050405020304" pitchFamily="18" charset="0"/>
              </a:rPr>
              <a:t>(dT)</a:t>
            </a:r>
            <a:r>
              <a:rPr lang="en-US" sz="2249" baseline="-25000" dirty="0">
                <a:solidFill>
                  <a:srgbClr val="0000FF"/>
                </a:solidFill>
                <a:latin typeface="Times New Roman" panose="02020603050405020304" pitchFamily="18" charset="0"/>
                <a:cs typeface="Times New Roman" panose="02020603050405020304" pitchFamily="18" charset="0"/>
              </a:rPr>
              <a:t>15</a:t>
            </a:r>
            <a:r>
              <a:rPr lang="en-US" sz="2249" dirty="0">
                <a:solidFill>
                  <a:srgbClr val="0000FF"/>
                </a:solidFill>
                <a:latin typeface="Times New Roman" panose="02020603050405020304" pitchFamily="18" charset="0"/>
                <a:cs typeface="Times New Roman" panose="02020603050405020304" pitchFamily="18" charset="0"/>
              </a:rPr>
              <a:t> </a:t>
            </a:r>
            <a:endParaRPr lang="en-US" sz="2249" dirty="0"/>
          </a:p>
        </p:txBody>
      </p:sp>
      <p:grpSp>
        <p:nvGrpSpPr>
          <p:cNvPr id="115" name="Group 188">
            <a:extLst>
              <a:ext uri="{FF2B5EF4-FFF2-40B4-BE49-F238E27FC236}">
                <a16:creationId xmlns:a16="http://schemas.microsoft.com/office/drawing/2014/main" id="{A6E85D09-8524-48A6-93BB-26A9B3E17FAF}"/>
              </a:ext>
            </a:extLst>
          </p:cNvPr>
          <p:cNvGrpSpPr/>
          <p:nvPr/>
        </p:nvGrpSpPr>
        <p:grpSpPr>
          <a:xfrm>
            <a:off x="9462178" y="1769202"/>
            <a:ext cx="1261247" cy="3190581"/>
            <a:chOff x="5660648" y="1540828"/>
            <a:chExt cx="1963437" cy="6257737"/>
          </a:xfrm>
        </p:grpSpPr>
        <p:sp>
          <p:nvSpPr>
            <p:cNvPr id="116" name="Line 1">
              <a:extLst>
                <a:ext uri="{FF2B5EF4-FFF2-40B4-BE49-F238E27FC236}">
                  <a16:creationId xmlns:a16="http://schemas.microsoft.com/office/drawing/2014/main" id="{439255F9-EBBB-49A0-9726-832AEC1639C2}"/>
                </a:ext>
              </a:extLst>
            </p:cNvPr>
            <p:cNvSpPr>
              <a:spLocks noChangeShapeType="1"/>
            </p:cNvSpPr>
            <p:nvPr/>
          </p:nvSpPr>
          <p:spPr bwMode="auto">
            <a:xfrm flipH="1">
              <a:off x="6659760" y="3862435"/>
              <a:ext cx="0" cy="324572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117" name="Line 5">
              <a:extLst>
                <a:ext uri="{FF2B5EF4-FFF2-40B4-BE49-F238E27FC236}">
                  <a16:creationId xmlns:a16="http://schemas.microsoft.com/office/drawing/2014/main" id="{3EA8908C-DA3B-4A41-BC48-96A36DA0DB28}"/>
                </a:ext>
              </a:extLst>
            </p:cNvPr>
            <p:cNvSpPr>
              <a:spLocks noChangeShapeType="1"/>
            </p:cNvSpPr>
            <p:nvPr/>
          </p:nvSpPr>
          <p:spPr bwMode="auto">
            <a:xfrm flipH="1">
              <a:off x="7193096" y="3863958"/>
              <a:ext cx="6095" cy="324267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649"/>
            </a:p>
          </p:txBody>
        </p:sp>
        <p:sp>
          <p:nvSpPr>
            <p:cNvPr id="118" name="Rectangle 7">
              <a:extLst>
                <a:ext uri="{FF2B5EF4-FFF2-40B4-BE49-F238E27FC236}">
                  <a16:creationId xmlns:a16="http://schemas.microsoft.com/office/drawing/2014/main" id="{A085AB61-F382-4A00-90AC-389957FD5BD8}"/>
                </a:ext>
              </a:extLst>
            </p:cNvPr>
            <p:cNvSpPr>
              <a:spLocks/>
            </p:cNvSpPr>
            <p:nvPr/>
          </p:nvSpPr>
          <p:spPr bwMode="auto">
            <a:xfrm>
              <a:off x="7255572" y="6905795"/>
              <a:ext cx="299111" cy="401682"/>
            </a:xfrm>
            <a:prstGeom prst="rect">
              <a:avLst/>
            </a:prstGeom>
            <a:noFill/>
            <a:ln>
              <a:noFill/>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 uri="{91240B29-F687-4f45-9708-019B960494DF}">
                <a14:hiddenLine xmlns:mc="http://schemas.openxmlformats.org/markup-compatibility/2006" xmlns:mv="urn:schemas-microsoft-com:mac:vml"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r>
                <a:rPr lang="en-US" altLang="en-US" sz="1049" dirty="0">
                  <a:solidFill>
                    <a:schemeClr val="tx1"/>
                  </a:solidFill>
                  <a:cs typeface="Gill Sans" charset="0"/>
                </a:rPr>
                <a:t>5`</a:t>
              </a:r>
            </a:p>
          </p:txBody>
        </p:sp>
        <p:sp>
          <p:nvSpPr>
            <p:cNvPr id="119" name="Oval 8">
              <a:extLst>
                <a:ext uri="{FF2B5EF4-FFF2-40B4-BE49-F238E27FC236}">
                  <a16:creationId xmlns:a16="http://schemas.microsoft.com/office/drawing/2014/main" id="{B9C2441F-31A0-44C0-9754-C372A65DB031}"/>
                </a:ext>
              </a:extLst>
            </p:cNvPr>
            <p:cNvSpPr>
              <a:spLocks/>
            </p:cNvSpPr>
            <p:nvPr/>
          </p:nvSpPr>
          <p:spPr bwMode="auto">
            <a:xfrm rot="7236900">
              <a:off x="6965797" y="3267730"/>
              <a:ext cx="975241" cy="341334"/>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Cy5</a:t>
              </a:r>
            </a:p>
          </p:txBody>
        </p:sp>
        <p:sp>
          <p:nvSpPr>
            <p:cNvPr id="120" name="Line 12">
              <a:extLst>
                <a:ext uri="{FF2B5EF4-FFF2-40B4-BE49-F238E27FC236}">
                  <a16:creationId xmlns:a16="http://schemas.microsoft.com/office/drawing/2014/main" id="{C7F62844-FD08-4FEB-922E-A0817E68AAF9}"/>
                </a:ext>
              </a:extLst>
            </p:cNvPr>
            <p:cNvSpPr>
              <a:spLocks noChangeShapeType="1"/>
            </p:cNvSpPr>
            <p:nvPr/>
          </p:nvSpPr>
          <p:spPr bwMode="auto">
            <a:xfrm>
              <a:off x="6646046" y="4375960"/>
              <a:ext cx="540955"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121" name="Line 13">
              <a:extLst>
                <a:ext uri="{FF2B5EF4-FFF2-40B4-BE49-F238E27FC236}">
                  <a16:creationId xmlns:a16="http://schemas.microsoft.com/office/drawing/2014/main" id="{FF7975E1-1534-4B6F-9E7B-6CD230DE7DE8}"/>
                </a:ext>
              </a:extLst>
            </p:cNvPr>
            <p:cNvSpPr>
              <a:spLocks noChangeShapeType="1"/>
            </p:cNvSpPr>
            <p:nvPr/>
          </p:nvSpPr>
          <p:spPr bwMode="auto">
            <a:xfrm>
              <a:off x="6646046" y="4546627"/>
              <a:ext cx="540955"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122" name="Line 14">
              <a:extLst>
                <a:ext uri="{FF2B5EF4-FFF2-40B4-BE49-F238E27FC236}">
                  <a16:creationId xmlns:a16="http://schemas.microsoft.com/office/drawing/2014/main" id="{A03C6EBD-8ECA-4B26-B606-3082183DC369}"/>
                </a:ext>
              </a:extLst>
            </p:cNvPr>
            <p:cNvSpPr>
              <a:spLocks noChangeShapeType="1"/>
            </p:cNvSpPr>
            <p:nvPr/>
          </p:nvSpPr>
          <p:spPr bwMode="auto">
            <a:xfrm>
              <a:off x="6646046" y="4729485"/>
              <a:ext cx="540955"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123" name="Line 15">
              <a:extLst>
                <a:ext uri="{FF2B5EF4-FFF2-40B4-BE49-F238E27FC236}">
                  <a16:creationId xmlns:a16="http://schemas.microsoft.com/office/drawing/2014/main" id="{FA2445A0-52B8-4F69-AA5C-CA79680FE75B}"/>
                </a:ext>
              </a:extLst>
            </p:cNvPr>
            <p:cNvSpPr>
              <a:spLocks noChangeShapeType="1"/>
            </p:cNvSpPr>
            <p:nvPr/>
          </p:nvSpPr>
          <p:spPr bwMode="auto">
            <a:xfrm>
              <a:off x="6646046" y="4900152"/>
              <a:ext cx="540955"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124" name="Line 16">
              <a:extLst>
                <a:ext uri="{FF2B5EF4-FFF2-40B4-BE49-F238E27FC236}">
                  <a16:creationId xmlns:a16="http://schemas.microsoft.com/office/drawing/2014/main" id="{D4B48749-5470-4FA3-A619-997D412BBFFE}"/>
                </a:ext>
              </a:extLst>
            </p:cNvPr>
            <p:cNvSpPr>
              <a:spLocks noChangeShapeType="1"/>
            </p:cNvSpPr>
            <p:nvPr/>
          </p:nvSpPr>
          <p:spPr bwMode="auto">
            <a:xfrm>
              <a:off x="6646046" y="5070819"/>
              <a:ext cx="540955"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125" name="Line 17">
              <a:extLst>
                <a:ext uri="{FF2B5EF4-FFF2-40B4-BE49-F238E27FC236}">
                  <a16:creationId xmlns:a16="http://schemas.microsoft.com/office/drawing/2014/main" id="{CD759C5F-268C-4B95-94B6-6D23E3ADD3F6}"/>
                </a:ext>
              </a:extLst>
            </p:cNvPr>
            <p:cNvSpPr>
              <a:spLocks noChangeShapeType="1"/>
            </p:cNvSpPr>
            <p:nvPr/>
          </p:nvSpPr>
          <p:spPr bwMode="auto">
            <a:xfrm>
              <a:off x="6646046" y="5241486"/>
              <a:ext cx="540955"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126" name="Line 18">
              <a:extLst>
                <a:ext uri="{FF2B5EF4-FFF2-40B4-BE49-F238E27FC236}">
                  <a16:creationId xmlns:a16="http://schemas.microsoft.com/office/drawing/2014/main" id="{327ACD68-8FB7-4882-A08A-9E71FA8666A3}"/>
                </a:ext>
              </a:extLst>
            </p:cNvPr>
            <p:cNvSpPr>
              <a:spLocks noChangeShapeType="1"/>
            </p:cNvSpPr>
            <p:nvPr/>
          </p:nvSpPr>
          <p:spPr bwMode="auto">
            <a:xfrm>
              <a:off x="6646046" y="5424344"/>
              <a:ext cx="540955"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127" name="Line 19">
              <a:extLst>
                <a:ext uri="{FF2B5EF4-FFF2-40B4-BE49-F238E27FC236}">
                  <a16:creationId xmlns:a16="http://schemas.microsoft.com/office/drawing/2014/main" id="{878F37B6-0F9B-4988-A974-9AFA145114E8}"/>
                </a:ext>
              </a:extLst>
            </p:cNvPr>
            <p:cNvSpPr>
              <a:spLocks noChangeShapeType="1"/>
            </p:cNvSpPr>
            <p:nvPr/>
          </p:nvSpPr>
          <p:spPr bwMode="auto">
            <a:xfrm>
              <a:off x="6646046" y="5595011"/>
              <a:ext cx="540955"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128" name="Line 20">
              <a:extLst>
                <a:ext uri="{FF2B5EF4-FFF2-40B4-BE49-F238E27FC236}">
                  <a16:creationId xmlns:a16="http://schemas.microsoft.com/office/drawing/2014/main" id="{E63177F9-7A39-4385-BCA2-2C125A6C6713}"/>
                </a:ext>
              </a:extLst>
            </p:cNvPr>
            <p:cNvSpPr>
              <a:spLocks noChangeShapeType="1"/>
            </p:cNvSpPr>
            <p:nvPr/>
          </p:nvSpPr>
          <p:spPr bwMode="auto">
            <a:xfrm>
              <a:off x="6658236" y="5777869"/>
              <a:ext cx="540955"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129" name="Line 21">
              <a:extLst>
                <a:ext uri="{FF2B5EF4-FFF2-40B4-BE49-F238E27FC236}">
                  <a16:creationId xmlns:a16="http://schemas.microsoft.com/office/drawing/2014/main" id="{F267CFFC-B743-42F2-9A2A-0704CFD3F039}"/>
                </a:ext>
              </a:extLst>
            </p:cNvPr>
            <p:cNvSpPr>
              <a:spLocks noChangeShapeType="1"/>
            </p:cNvSpPr>
            <p:nvPr/>
          </p:nvSpPr>
          <p:spPr bwMode="auto">
            <a:xfrm>
              <a:off x="6658236" y="5948536"/>
              <a:ext cx="540955"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130" name="Line 22">
              <a:extLst>
                <a:ext uri="{FF2B5EF4-FFF2-40B4-BE49-F238E27FC236}">
                  <a16:creationId xmlns:a16="http://schemas.microsoft.com/office/drawing/2014/main" id="{5B69A135-BAAB-4621-89A7-A1936145AF29}"/>
                </a:ext>
              </a:extLst>
            </p:cNvPr>
            <p:cNvSpPr>
              <a:spLocks noChangeShapeType="1"/>
            </p:cNvSpPr>
            <p:nvPr/>
          </p:nvSpPr>
          <p:spPr bwMode="auto">
            <a:xfrm>
              <a:off x="6658236" y="6131394"/>
              <a:ext cx="540955"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131" name="Line 23">
              <a:extLst>
                <a:ext uri="{FF2B5EF4-FFF2-40B4-BE49-F238E27FC236}">
                  <a16:creationId xmlns:a16="http://schemas.microsoft.com/office/drawing/2014/main" id="{3A79B4BD-E6BC-44B6-8DE3-235A503A59E0}"/>
                </a:ext>
              </a:extLst>
            </p:cNvPr>
            <p:cNvSpPr>
              <a:spLocks noChangeShapeType="1"/>
            </p:cNvSpPr>
            <p:nvPr/>
          </p:nvSpPr>
          <p:spPr bwMode="auto">
            <a:xfrm>
              <a:off x="6658236" y="6302061"/>
              <a:ext cx="540955"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132" name="Line 24">
              <a:extLst>
                <a:ext uri="{FF2B5EF4-FFF2-40B4-BE49-F238E27FC236}">
                  <a16:creationId xmlns:a16="http://schemas.microsoft.com/office/drawing/2014/main" id="{B41E66A1-D133-46AD-B97B-70AB5EBD4A11}"/>
                </a:ext>
              </a:extLst>
            </p:cNvPr>
            <p:cNvSpPr>
              <a:spLocks noChangeShapeType="1"/>
            </p:cNvSpPr>
            <p:nvPr/>
          </p:nvSpPr>
          <p:spPr bwMode="auto">
            <a:xfrm>
              <a:off x="6658236" y="6472728"/>
              <a:ext cx="540955"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133" name="Line 25">
              <a:extLst>
                <a:ext uri="{FF2B5EF4-FFF2-40B4-BE49-F238E27FC236}">
                  <a16:creationId xmlns:a16="http://schemas.microsoft.com/office/drawing/2014/main" id="{FF9C365A-D07D-4FA5-8E65-5C4282C6C0E1}"/>
                </a:ext>
              </a:extLst>
            </p:cNvPr>
            <p:cNvSpPr>
              <a:spLocks noChangeShapeType="1"/>
            </p:cNvSpPr>
            <p:nvPr/>
          </p:nvSpPr>
          <p:spPr bwMode="auto">
            <a:xfrm>
              <a:off x="6658236" y="6643395"/>
              <a:ext cx="540955"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134" name="Line 26">
              <a:extLst>
                <a:ext uri="{FF2B5EF4-FFF2-40B4-BE49-F238E27FC236}">
                  <a16:creationId xmlns:a16="http://schemas.microsoft.com/office/drawing/2014/main" id="{DA22D535-AE03-43DB-BB2C-27A5F545F64D}"/>
                </a:ext>
              </a:extLst>
            </p:cNvPr>
            <p:cNvSpPr>
              <a:spLocks noChangeShapeType="1"/>
            </p:cNvSpPr>
            <p:nvPr/>
          </p:nvSpPr>
          <p:spPr bwMode="auto">
            <a:xfrm>
              <a:off x="6658236" y="6826253"/>
              <a:ext cx="540955"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135" name="Line 27">
              <a:extLst>
                <a:ext uri="{FF2B5EF4-FFF2-40B4-BE49-F238E27FC236}">
                  <a16:creationId xmlns:a16="http://schemas.microsoft.com/office/drawing/2014/main" id="{05B3032C-63AF-4CA9-9CED-AFBBF25C720B}"/>
                </a:ext>
              </a:extLst>
            </p:cNvPr>
            <p:cNvSpPr>
              <a:spLocks noChangeShapeType="1"/>
            </p:cNvSpPr>
            <p:nvPr/>
          </p:nvSpPr>
          <p:spPr bwMode="auto">
            <a:xfrm>
              <a:off x="6658236" y="6996920"/>
              <a:ext cx="540955"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136" name="Line 28">
              <a:extLst>
                <a:ext uri="{FF2B5EF4-FFF2-40B4-BE49-F238E27FC236}">
                  <a16:creationId xmlns:a16="http://schemas.microsoft.com/office/drawing/2014/main" id="{A5483D18-9C03-4232-BDAC-46054DADA5D6}"/>
                </a:ext>
              </a:extLst>
            </p:cNvPr>
            <p:cNvSpPr>
              <a:spLocks noChangeShapeType="1"/>
            </p:cNvSpPr>
            <p:nvPr/>
          </p:nvSpPr>
          <p:spPr bwMode="auto">
            <a:xfrm>
              <a:off x="6658236" y="4059007"/>
              <a:ext cx="540955"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137" name="Line 29">
              <a:extLst>
                <a:ext uri="{FF2B5EF4-FFF2-40B4-BE49-F238E27FC236}">
                  <a16:creationId xmlns:a16="http://schemas.microsoft.com/office/drawing/2014/main" id="{438E1F9A-9EBC-4B66-9FAA-509C42B222F1}"/>
                </a:ext>
              </a:extLst>
            </p:cNvPr>
            <p:cNvSpPr>
              <a:spLocks noChangeShapeType="1"/>
            </p:cNvSpPr>
            <p:nvPr/>
          </p:nvSpPr>
          <p:spPr bwMode="auto">
            <a:xfrm>
              <a:off x="6658236" y="4229674"/>
              <a:ext cx="540955"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138" name="Diamond 137">
              <a:extLst>
                <a:ext uri="{FF2B5EF4-FFF2-40B4-BE49-F238E27FC236}">
                  <a16:creationId xmlns:a16="http://schemas.microsoft.com/office/drawing/2014/main" id="{F08E6D66-C10F-4DEE-A5B5-E8322CE5DF24}"/>
                </a:ext>
              </a:extLst>
            </p:cNvPr>
            <p:cNvSpPr/>
            <p:nvPr/>
          </p:nvSpPr>
          <p:spPr>
            <a:xfrm>
              <a:off x="6529528" y="7110199"/>
              <a:ext cx="237715" cy="25758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99" dirty="0">
                  <a:solidFill>
                    <a:schemeClr val="tx1"/>
                  </a:solidFill>
                </a:rPr>
                <a:t>B</a:t>
              </a:r>
            </a:p>
          </p:txBody>
        </p:sp>
        <p:grpSp>
          <p:nvGrpSpPr>
            <p:cNvPr id="139" name="Group 118">
              <a:extLst>
                <a:ext uri="{FF2B5EF4-FFF2-40B4-BE49-F238E27FC236}">
                  <a16:creationId xmlns:a16="http://schemas.microsoft.com/office/drawing/2014/main" id="{C89E9E94-A899-4485-A2C7-A081E02B0028}"/>
                </a:ext>
              </a:extLst>
            </p:cNvPr>
            <p:cNvGrpSpPr/>
            <p:nvPr/>
          </p:nvGrpSpPr>
          <p:grpSpPr>
            <a:xfrm>
              <a:off x="6040069" y="1837569"/>
              <a:ext cx="1268576" cy="2032463"/>
              <a:chOff x="1054443" y="1732282"/>
              <a:chExt cx="1268576" cy="2032463"/>
            </a:xfrm>
          </p:grpSpPr>
          <p:sp>
            <p:nvSpPr>
              <p:cNvPr id="144" name="Rectangle 38">
                <a:extLst>
                  <a:ext uri="{FF2B5EF4-FFF2-40B4-BE49-F238E27FC236}">
                    <a16:creationId xmlns:a16="http://schemas.microsoft.com/office/drawing/2014/main" id="{14367D92-805D-40E9-9F7D-DE1ED96FDFEF}"/>
                  </a:ext>
                </a:extLst>
              </p:cNvPr>
              <p:cNvSpPr>
                <a:spLocks/>
              </p:cNvSpPr>
              <p:nvPr/>
            </p:nvSpPr>
            <p:spPr bwMode="auto">
              <a:xfrm>
                <a:off x="1054443" y="1732282"/>
                <a:ext cx="231620" cy="268191"/>
              </a:xfrm>
              <a:prstGeom prst="rect">
                <a:avLst/>
              </a:prstGeom>
              <a:noFill/>
              <a:ln>
                <a:noFill/>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 uri="{91240B29-F687-4f45-9708-019B960494DF}">
                  <a14:hiddenLine xmlns:mc="http://schemas.openxmlformats.org/markup-compatibility/2006" xmlns:mv="urn:schemas-microsoft-com:mac:vml" xmlns="" xmlns:a14="http://schemas.microsoft.com/office/drawing/2010/main" w="12700">
                    <a:solidFill>
                      <a:srgbClr val="000000"/>
                    </a:solidFill>
                    <a:miter lim="800000"/>
                    <a:headEnd/>
                    <a:tailEnd/>
                  </a14:hiddenLine>
                </a:ext>
              </a:extLst>
            </p:spPr>
            <p:txBody>
              <a:bodyPr lIns="0" tIns="0" rIns="0" bIns="0" anchor="ct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r>
                  <a:rPr lang="en-US" altLang="en-US" sz="1406" dirty="0">
                    <a:solidFill>
                      <a:schemeClr val="tx1"/>
                    </a:solidFill>
                    <a:cs typeface="Gill Sans" charset="0"/>
                  </a:rPr>
                  <a:t>5`</a:t>
                </a:r>
              </a:p>
            </p:txBody>
          </p:sp>
          <p:sp>
            <p:nvSpPr>
              <p:cNvPr id="145" name="Freeform 120">
                <a:extLst>
                  <a:ext uri="{FF2B5EF4-FFF2-40B4-BE49-F238E27FC236}">
                    <a16:creationId xmlns:a16="http://schemas.microsoft.com/office/drawing/2014/main" id="{3E8EB136-2174-4EAC-8CE3-11AD6263AD50}"/>
                  </a:ext>
                </a:extLst>
              </p:cNvPr>
              <p:cNvSpPr/>
              <p:nvPr/>
            </p:nvSpPr>
            <p:spPr>
              <a:xfrm>
                <a:off x="1194207" y="2187760"/>
                <a:ext cx="924958" cy="1576985"/>
              </a:xfrm>
              <a:custGeom>
                <a:avLst/>
                <a:gdLst>
                  <a:gd name="connsiteX0" fmla="*/ 447472 w 867254"/>
                  <a:gd name="connsiteY0" fmla="*/ 1478604 h 1478604"/>
                  <a:gd name="connsiteX1" fmla="*/ 321013 w 867254"/>
                  <a:gd name="connsiteY1" fmla="*/ 865762 h 1478604"/>
                  <a:gd name="connsiteX2" fmla="*/ 865762 w 867254"/>
                  <a:gd name="connsiteY2" fmla="*/ 612843 h 1478604"/>
                  <a:gd name="connsiteX3" fmla="*/ 466928 w 867254"/>
                  <a:gd name="connsiteY3" fmla="*/ 165370 h 1478604"/>
                  <a:gd name="connsiteX4" fmla="*/ 0 w 867254"/>
                  <a:gd name="connsiteY4" fmla="*/ 0 h 1478604"/>
                  <a:gd name="connsiteX5" fmla="*/ 0 w 867254"/>
                  <a:gd name="connsiteY5" fmla="*/ 0 h 147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254" h="1478604">
                    <a:moveTo>
                      <a:pt x="447472" y="1478604"/>
                    </a:moveTo>
                    <a:cubicBezTo>
                      <a:pt x="349385" y="1244329"/>
                      <a:pt x="251298" y="1010055"/>
                      <a:pt x="321013" y="865762"/>
                    </a:cubicBezTo>
                    <a:cubicBezTo>
                      <a:pt x="390728" y="721469"/>
                      <a:pt x="841443" y="729575"/>
                      <a:pt x="865762" y="612843"/>
                    </a:cubicBezTo>
                    <a:cubicBezTo>
                      <a:pt x="890081" y="496111"/>
                      <a:pt x="611222" y="267510"/>
                      <a:pt x="466928" y="165370"/>
                    </a:cubicBezTo>
                    <a:cubicBezTo>
                      <a:pt x="322634" y="63230"/>
                      <a:pt x="0" y="0"/>
                      <a:pt x="0" y="0"/>
                    </a:cubicBez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9"/>
              </a:p>
            </p:txBody>
          </p:sp>
          <p:sp>
            <p:nvSpPr>
              <p:cNvPr id="146" name="Line 28">
                <a:extLst>
                  <a:ext uri="{FF2B5EF4-FFF2-40B4-BE49-F238E27FC236}">
                    <a16:creationId xmlns:a16="http://schemas.microsoft.com/office/drawing/2014/main" id="{3CBBEE9C-68D8-42DC-AA9E-A968C1864531}"/>
                  </a:ext>
                </a:extLst>
              </p:cNvPr>
              <p:cNvSpPr>
                <a:spLocks noChangeShapeType="1"/>
              </p:cNvSpPr>
              <p:nvPr/>
            </p:nvSpPr>
            <p:spPr bwMode="auto">
              <a:xfrm>
                <a:off x="1453797" y="3653381"/>
                <a:ext cx="217141" cy="9593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147" name="Line 28">
                <a:extLst>
                  <a:ext uri="{FF2B5EF4-FFF2-40B4-BE49-F238E27FC236}">
                    <a16:creationId xmlns:a16="http://schemas.microsoft.com/office/drawing/2014/main" id="{BDABF674-7538-4CFD-A82E-066B0B1713B7}"/>
                  </a:ext>
                </a:extLst>
              </p:cNvPr>
              <p:cNvSpPr>
                <a:spLocks noChangeShapeType="1"/>
              </p:cNvSpPr>
              <p:nvPr/>
            </p:nvSpPr>
            <p:spPr bwMode="auto">
              <a:xfrm>
                <a:off x="1411627" y="3392008"/>
                <a:ext cx="171668" cy="165955"/>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148" name="Line 28">
                <a:extLst>
                  <a:ext uri="{FF2B5EF4-FFF2-40B4-BE49-F238E27FC236}">
                    <a16:creationId xmlns:a16="http://schemas.microsoft.com/office/drawing/2014/main" id="{BABF0B63-8F8F-4719-8ACB-87BD031D64E2}"/>
                  </a:ext>
                </a:extLst>
              </p:cNvPr>
              <p:cNvSpPr>
                <a:spLocks noChangeShapeType="1"/>
              </p:cNvSpPr>
              <p:nvPr/>
            </p:nvSpPr>
            <p:spPr bwMode="auto">
              <a:xfrm>
                <a:off x="1355619" y="3129073"/>
                <a:ext cx="171668" cy="165955"/>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149" name="Line 28">
                <a:extLst>
                  <a:ext uri="{FF2B5EF4-FFF2-40B4-BE49-F238E27FC236}">
                    <a16:creationId xmlns:a16="http://schemas.microsoft.com/office/drawing/2014/main" id="{39D4BA65-E50C-4A24-84D7-14A645F52CC0}"/>
                  </a:ext>
                </a:extLst>
              </p:cNvPr>
              <p:cNvSpPr>
                <a:spLocks noChangeShapeType="1"/>
              </p:cNvSpPr>
              <p:nvPr/>
            </p:nvSpPr>
            <p:spPr bwMode="auto">
              <a:xfrm>
                <a:off x="1411627" y="2855627"/>
                <a:ext cx="143238" cy="219428"/>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150" name="Line 28">
                <a:extLst>
                  <a:ext uri="{FF2B5EF4-FFF2-40B4-BE49-F238E27FC236}">
                    <a16:creationId xmlns:a16="http://schemas.microsoft.com/office/drawing/2014/main" id="{F8D05518-6DC5-4E20-AA3E-35EFD16010AA}"/>
                  </a:ext>
                </a:extLst>
              </p:cNvPr>
              <p:cNvSpPr>
                <a:spLocks noChangeShapeType="1"/>
              </p:cNvSpPr>
              <p:nvPr/>
            </p:nvSpPr>
            <p:spPr bwMode="auto">
              <a:xfrm>
                <a:off x="1670938" y="2767197"/>
                <a:ext cx="25086" cy="23509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151" name="Line 28">
                <a:extLst>
                  <a:ext uri="{FF2B5EF4-FFF2-40B4-BE49-F238E27FC236}">
                    <a16:creationId xmlns:a16="http://schemas.microsoft.com/office/drawing/2014/main" id="{61B69E8F-3C7E-42B4-9870-0655B5F01FBB}"/>
                  </a:ext>
                </a:extLst>
              </p:cNvPr>
              <p:cNvSpPr>
                <a:spLocks noChangeShapeType="1"/>
              </p:cNvSpPr>
              <p:nvPr/>
            </p:nvSpPr>
            <p:spPr bwMode="auto">
              <a:xfrm flipH="1">
                <a:off x="1858597" y="2831400"/>
                <a:ext cx="73470" cy="131313"/>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152" name="Line 28">
                <a:extLst>
                  <a:ext uri="{FF2B5EF4-FFF2-40B4-BE49-F238E27FC236}">
                    <a16:creationId xmlns:a16="http://schemas.microsoft.com/office/drawing/2014/main" id="{7F8F7538-C585-4666-9DCF-55B783760DFD}"/>
                  </a:ext>
                </a:extLst>
              </p:cNvPr>
              <p:cNvSpPr>
                <a:spLocks noChangeShapeType="1"/>
              </p:cNvSpPr>
              <p:nvPr/>
            </p:nvSpPr>
            <p:spPr bwMode="auto">
              <a:xfrm flipH="1">
                <a:off x="2104534" y="2673722"/>
                <a:ext cx="218485" cy="14009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153" name="Line 28">
                <a:extLst>
                  <a:ext uri="{FF2B5EF4-FFF2-40B4-BE49-F238E27FC236}">
                    <a16:creationId xmlns:a16="http://schemas.microsoft.com/office/drawing/2014/main" id="{E6D5122E-9165-4B01-9E2A-930A5BDCD9DD}"/>
                  </a:ext>
                </a:extLst>
              </p:cNvPr>
              <p:cNvSpPr>
                <a:spLocks noChangeShapeType="1"/>
              </p:cNvSpPr>
              <p:nvPr/>
            </p:nvSpPr>
            <p:spPr bwMode="auto">
              <a:xfrm flipH="1">
                <a:off x="2082078" y="2559333"/>
                <a:ext cx="114219" cy="156558"/>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154" name="Line 28">
                <a:extLst>
                  <a:ext uri="{FF2B5EF4-FFF2-40B4-BE49-F238E27FC236}">
                    <a16:creationId xmlns:a16="http://schemas.microsoft.com/office/drawing/2014/main" id="{91B334A3-51D6-4A69-B667-A75C96861F1F}"/>
                  </a:ext>
                </a:extLst>
              </p:cNvPr>
              <p:cNvSpPr>
                <a:spLocks noChangeShapeType="1"/>
              </p:cNvSpPr>
              <p:nvPr/>
            </p:nvSpPr>
            <p:spPr bwMode="auto">
              <a:xfrm>
                <a:off x="1774363" y="2229031"/>
                <a:ext cx="88015" cy="26955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155" name="Line 28">
                <a:extLst>
                  <a:ext uri="{FF2B5EF4-FFF2-40B4-BE49-F238E27FC236}">
                    <a16:creationId xmlns:a16="http://schemas.microsoft.com/office/drawing/2014/main" id="{D0DCF57D-E496-4A38-80DC-721C3C71044B}"/>
                  </a:ext>
                </a:extLst>
              </p:cNvPr>
              <p:cNvSpPr>
                <a:spLocks noChangeShapeType="1"/>
              </p:cNvSpPr>
              <p:nvPr/>
            </p:nvSpPr>
            <p:spPr bwMode="auto">
              <a:xfrm>
                <a:off x="1622249" y="2146259"/>
                <a:ext cx="74970" cy="23839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156" name="Line 28">
                <a:extLst>
                  <a:ext uri="{FF2B5EF4-FFF2-40B4-BE49-F238E27FC236}">
                    <a16:creationId xmlns:a16="http://schemas.microsoft.com/office/drawing/2014/main" id="{9937048A-5FE6-4829-83F8-005A9E70770D}"/>
                  </a:ext>
                </a:extLst>
              </p:cNvPr>
              <p:cNvSpPr>
                <a:spLocks noChangeShapeType="1"/>
              </p:cNvSpPr>
              <p:nvPr/>
            </p:nvSpPr>
            <p:spPr bwMode="auto">
              <a:xfrm flipH="1" flipV="1">
                <a:off x="1332363" y="2041475"/>
                <a:ext cx="66855" cy="19722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157" name="Line 28">
                <a:extLst>
                  <a:ext uri="{FF2B5EF4-FFF2-40B4-BE49-F238E27FC236}">
                    <a16:creationId xmlns:a16="http://schemas.microsoft.com/office/drawing/2014/main" id="{E8658F4D-A377-4A2C-AE48-0F87D0D9492D}"/>
                  </a:ext>
                </a:extLst>
              </p:cNvPr>
              <p:cNvSpPr>
                <a:spLocks noChangeShapeType="1"/>
              </p:cNvSpPr>
              <p:nvPr/>
            </p:nvSpPr>
            <p:spPr bwMode="auto">
              <a:xfrm flipH="1" flipV="1">
                <a:off x="1128509" y="1996327"/>
                <a:ext cx="109869" cy="204359"/>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158" name="Line 28">
                <a:extLst>
                  <a:ext uri="{FF2B5EF4-FFF2-40B4-BE49-F238E27FC236}">
                    <a16:creationId xmlns:a16="http://schemas.microsoft.com/office/drawing/2014/main" id="{6637F0AA-4595-49BB-B3B9-2860BC791C34}"/>
                  </a:ext>
                </a:extLst>
              </p:cNvPr>
              <p:cNvSpPr>
                <a:spLocks noChangeShapeType="1"/>
              </p:cNvSpPr>
              <p:nvPr/>
            </p:nvSpPr>
            <p:spPr bwMode="auto">
              <a:xfrm>
                <a:off x="1465977" y="2127820"/>
                <a:ext cx="91483" cy="15158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159" name="Line 28">
                <a:extLst>
                  <a:ext uri="{FF2B5EF4-FFF2-40B4-BE49-F238E27FC236}">
                    <a16:creationId xmlns:a16="http://schemas.microsoft.com/office/drawing/2014/main" id="{8CF8E21F-AF52-4FFD-AE8A-A3B873D51C88}"/>
                  </a:ext>
                </a:extLst>
              </p:cNvPr>
              <p:cNvSpPr>
                <a:spLocks noChangeShapeType="1"/>
              </p:cNvSpPr>
              <p:nvPr/>
            </p:nvSpPr>
            <p:spPr bwMode="auto">
              <a:xfrm flipH="1">
                <a:off x="2012348" y="2840792"/>
                <a:ext cx="256439" cy="8645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sp>
            <p:nvSpPr>
              <p:cNvPr id="160" name="Line 28">
                <a:extLst>
                  <a:ext uri="{FF2B5EF4-FFF2-40B4-BE49-F238E27FC236}">
                    <a16:creationId xmlns:a16="http://schemas.microsoft.com/office/drawing/2014/main" id="{DA715E9F-1CD9-45C3-8222-C98F97FBB86B}"/>
                  </a:ext>
                </a:extLst>
              </p:cNvPr>
              <p:cNvSpPr>
                <a:spLocks noChangeShapeType="1"/>
              </p:cNvSpPr>
              <p:nvPr/>
            </p:nvSpPr>
            <p:spPr bwMode="auto">
              <a:xfrm>
                <a:off x="1974143" y="2386363"/>
                <a:ext cx="38601" cy="261389"/>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a:p>
            </p:txBody>
          </p:sp>
        </p:grpSp>
        <p:sp>
          <p:nvSpPr>
            <p:cNvPr id="140" name="Freeform 35">
              <a:extLst>
                <a:ext uri="{FF2B5EF4-FFF2-40B4-BE49-F238E27FC236}">
                  <a16:creationId xmlns:a16="http://schemas.microsoft.com/office/drawing/2014/main" id="{C999F59D-9594-4D8D-A1F2-9B424223D164}"/>
                </a:ext>
              </a:extLst>
            </p:cNvPr>
            <p:cNvSpPr>
              <a:spLocks/>
            </p:cNvSpPr>
            <p:nvPr/>
          </p:nvSpPr>
          <p:spPr bwMode="auto">
            <a:xfrm>
              <a:off x="5963101" y="2185625"/>
              <a:ext cx="231916" cy="135045"/>
            </a:xfrm>
            <a:custGeom>
              <a:avLst/>
              <a:gdLst>
                <a:gd name="T0" fmla="*/ 0 w 21600"/>
                <a:gd name="T1" fmla="*/ 77360 h 19081"/>
                <a:gd name="T2" fmla="*/ 64848 w 21600"/>
                <a:gd name="T3" fmla="*/ 215900 h 19081"/>
                <a:gd name="T4" fmla="*/ 90791 w 21600"/>
                <a:gd name="T5" fmla="*/ 2761 h 19081"/>
                <a:gd name="T6" fmla="*/ 152400 w 21600"/>
                <a:gd name="T7" fmla="*/ 173277 h 19081"/>
                <a:gd name="T8" fmla="*/ 0 60000 65536"/>
                <a:gd name="T9" fmla="*/ 0 60000 65536"/>
                <a:gd name="T10" fmla="*/ 0 60000 65536"/>
                <a:gd name="T11" fmla="*/ 0 60000 65536"/>
                <a:gd name="T12" fmla="*/ 0 w 21600"/>
                <a:gd name="T13" fmla="*/ 0 h 19081"/>
                <a:gd name="T14" fmla="*/ 21600 w 21600"/>
                <a:gd name="T15" fmla="*/ 19081 h 19081"/>
              </a:gdLst>
              <a:ahLst/>
              <a:cxnLst>
                <a:cxn ang="T8">
                  <a:pos x="T0" y="T1"/>
                </a:cxn>
                <a:cxn ang="T9">
                  <a:pos x="T2" y="T3"/>
                </a:cxn>
                <a:cxn ang="T10">
                  <a:pos x="T4" y="T5"/>
                </a:cxn>
                <a:cxn ang="T11">
                  <a:pos x="T6" y="T7"/>
                </a:cxn>
              </a:cxnLst>
              <a:rect l="T12" t="T13" r="T14" b="T15"/>
              <a:pathLst>
                <a:path w="21600" h="19081">
                  <a:moveTo>
                    <a:pt x="0" y="6837"/>
                  </a:moveTo>
                  <a:cubicBezTo>
                    <a:pt x="3729" y="-2133"/>
                    <a:pt x="9191" y="19081"/>
                    <a:pt x="9191" y="19081"/>
                  </a:cubicBezTo>
                  <a:cubicBezTo>
                    <a:pt x="9191" y="19081"/>
                    <a:pt x="12446" y="-2519"/>
                    <a:pt x="12868" y="244"/>
                  </a:cubicBezTo>
                  <a:cubicBezTo>
                    <a:pt x="13290" y="3007"/>
                    <a:pt x="21600" y="15314"/>
                    <a:pt x="21600" y="15314"/>
                  </a:cubicBezTo>
                </a:path>
              </a:pathLst>
            </a:custGeom>
            <a:noFill/>
            <a:ln w="38100">
              <a:solidFill>
                <a:schemeClr val="accent1"/>
              </a:solidFill>
              <a:miter lim="800000"/>
              <a:headEnd/>
              <a:tailEnd/>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2159"/>
            </a:p>
          </p:txBody>
        </p:sp>
        <p:sp>
          <p:nvSpPr>
            <p:cNvPr id="141" name="Oval 34">
              <a:extLst>
                <a:ext uri="{FF2B5EF4-FFF2-40B4-BE49-F238E27FC236}">
                  <a16:creationId xmlns:a16="http://schemas.microsoft.com/office/drawing/2014/main" id="{1555AE30-5B96-4FB0-A2D0-5CA18698F533}"/>
                </a:ext>
              </a:extLst>
            </p:cNvPr>
            <p:cNvSpPr>
              <a:spLocks/>
            </p:cNvSpPr>
            <p:nvPr/>
          </p:nvSpPr>
          <p:spPr bwMode="auto">
            <a:xfrm rot="16122704">
              <a:off x="5342980" y="1858496"/>
              <a:ext cx="976669" cy="341334"/>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Cy3</a:t>
              </a:r>
            </a:p>
          </p:txBody>
        </p:sp>
        <p:sp>
          <p:nvSpPr>
            <p:cNvPr id="142" name="Rectangle 141">
              <a:extLst>
                <a:ext uri="{FF2B5EF4-FFF2-40B4-BE49-F238E27FC236}">
                  <a16:creationId xmlns:a16="http://schemas.microsoft.com/office/drawing/2014/main" id="{D9F90390-5FE8-41F0-A75D-42274A986A6D}"/>
                </a:ext>
              </a:extLst>
            </p:cNvPr>
            <p:cNvSpPr>
              <a:spLocks/>
            </p:cNvSpPr>
            <p:nvPr/>
          </p:nvSpPr>
          <p:spPr bwMode="auto">
            <a:xfrm>
              <a:off x="6409191" y="7260329"/>
              <a:ext cx="434707" cy="538236"/>
            </a:xfrm>
            <a:prstGeom prst="rect">
              <a:avLst/>
            </a:prstGeom>
            <a:noFill/>
            <a:ln>
              <a:noFill/>
            </a:ln>
            <a:extLst>
              <a:ext uri="{909E8E84-426E-40dd-AFC4-6F175D3DCCD1}">
                <a14:hiddenFill xmlns:mc="http://schemas.openxmlformats.org/markup-compatibility/2006" xmlns:mv="urn:schemas-microsoft-com:mac:vml" xmlns:lc="http://schemas.openxmlformats.org/drawingml/2006/lockedCanvas" xmlns="" xmlns:a14="http://schemas.microsoft.com/office/drawing/2010/main">
                  <a:solidFill>
                    <a:srgbClr val="FFFFFF"/>
                  </a:solidFill>
                </a14:hiddenFill>
              </a:ext>
              <a:ext uri="{91240B29-F687-4f45-9708-019B960494DF}">
                <a14:hiddenLine xmlns:mc="http://schemas.openxmlformats.org/markup-compatibility/2006" xmlns:mv="urn:schemas-microsoft-com:mac:vml" xmlns:lc="http://schemas.openxmlformats.org/drawingml/2006/lockedCanvas" xmlns="" xmlns:a14="http://schemas.microsoft.com/office/drawing/2010/main" w="12700">
                  <a:solidFill>
                    <a:srgbClr val="000000"/>
                  </a:solidFill>
                  <a:miter lim="800000"/>
                  <a:headEnd/>
                  <a:tailEnd/>
                </a14:hiddenLine>
              </a:ext>
            </a:extLst>
          </p:spPr>
          <p:txBody>
            <a:bodyPr wrap="none" lIns="0" tIns="0" rIns="0" bIns="0" anchor="ctr">
              <a:spAutoFit/>
            </a:bodyPr>
            <a:lstStyle>
              <a:defPPr>
                <a:defRPr lang="en-US"/>
              </a:defPPr>
              <a:lvl1pPr marL="0" algn="l" defTabSz="1092434" rtl="0" eaLnBrk="1" latinLnBrk="0" hangingPunct="1">
                <a:defRPr sz="2200" kern="1200">
                  <a:solidFill>
                    <a:schemeClr val="tx1"/>
                  </a:solidFill>
                  <a:latin typeface="+mn-lt"/>
                  <a:ea typeface="+mn-ea"/>
                  <a:cs typeface="+mn-cs"/>
                </a:defRPr>
              </a:lvl1pPr>
              <a:lvl2pPr marL="546217" algn="l" defTabSz="1092434" rtl="0" eaLnBrk="1" latinLnBrk="0" hangingPunct="1">
                <a:defRPr sz="2200" kern="1200">
                  <a:solidFill>
                    <a:schemeClr val="tx1"/>
                  </a:solidFill>
                  <a:latin typeface="+mn-lt"/>
                  <a:ea typeface="+mn-ea"/>
                  <a:cs typeface="+mn-cs"/>
                </a:defRPr>
              </a:lvl2pPr>
              <a:lvl3pPr marL="1092434" algn="l" defTabSz="1092434" rtl="0" eaLnBrk="1" latinLnBrk="0" hangingPunct="1">
                <a:defRPr sz="2200" kern="1200">
                  <a:solidFill>
                    <a:schemeClr val="tx1"/>
                  </a:solidFill>
                  <a:latin typeface="+mn-lt"/>
                  <a:ea typeface="+mn-ea"/>
                  <a:cs typeface="+mn-cs"/>
                </a:defRPr>
              </a:lvl3pPr>
              <a:lvl4pPr marL="1638651" algn="l" defTabSz="1092434" rtl="0" eaLnBrk="1" latinLnBrk="0" hangingPunct="1">
                <a:defRPr sz="2200" kern="1200">
                  <a:solidFill>
                    <a:schemeClr val="tx1"/>
                  </a:solidFill>
                  <a:latin typeface="+mn-lt"/>
                  <a:ea typeface="+mn-ea"/>
                  <a:cs typeface="+mn-cs"/>
                </a:defRPr>
              </a:lvl4pPr>
              <a:lvl5pPr marL="2184867" algn="l" defTabSz="1092434" rtl="0" eaLnBrk="1" latinLnBrk="0" hangingPunct="1">
                <a:defRPr sz="2200" kern="1200">
                  <a:solidFill>
                    <a:schemeClr val="tx1"/>
                  </a:solidFill>
                  <a:latin typeface="+mn-lt"/>
                  <a:ea typeface="+mn-ea"/>
                  <a:cs typeface="+mn-cs"/>
                </a:defRPr>
              </a:lvl5pPr>
              <a:lvl6pPr marL="2731084" algn="l" defTabSz="1092434" rtl="0" eaLnBrk="1" latinLnBrk="0" hangingPunct="1">
                <a:defRPr sz="2200" kern="1200">
                  <a:solidFill>
                    <a:schemeClr val="tx1"/>
                  </a:solidFill>
                  <a:latin typeface="+mn-lt"/>
                  <a:ea typeface="+mn-ea"/>
                  <a:cs typeface="+mn-cs"/>
                </a:defRPr>
              </a:lvl6pPr>
              <a:lvl7pPr marL="3277301" algn="l" defTabSz="1092434" rtl="0" eaLnBrk="1" latinLnBrk="0" hangingPunct="1">
                <a:defRPr sz="2200" kern="1200">
                  <a:solidFill>
                    <a:schemeClr val="tx1"/>
                  </a:solidFill>
                  <a:latin typeface="+mn-lt"/>
                  <a:ea typeface="+mn-ea"/>
                  <a:cs typeface="+mn-cs"/>
                </a:defRPr>
              </a:lvl7pPr>
              <a:lvl8pPr marL="3823518" algn="l" defTabSz="1092434" rtl="0" eaLnBrk="1" latinLnBrk="0" hangingPunct="1">
                <a:defRPr sz="2200" kern="1200">
                  <a:solidFill>
                    <a:schemeClr val="tx1"/>
                  </a:solidFill>
                  <a:latin typeface="+mn-lt"/>
                  <a:ea typeface="+mn-ea"/>
                  <a:cs typeface="+mn-cs"/>
                </a:defRPr>
              </a:lvl8pPr>
              <a:lvl9pPr marL="4369735" algn="l" defTabSz="1092434" rtl="0" eaLnBrk="1" latinLnBrk="0" hangingPunct="1">
                <a:defRPr sz="2200" kern="1200">
                  <a:solidFill>
                    <a:schemeClr val="tx1"/>
                  </a:solidFill>
                  <a:latin typeface="+mn-lt"/>
                  <a:ea typeface="+mn-ea"/>
                  <a:cs typeface="+mn-cs"/>
                </a:defRPr>
              </a:lvl9pPr>
            </a:lstStyle>
            <a:p>
              <a:pPr eaLnBrk="1" hangingPunct="1"/>
              <a:r>
                <a:rPr lang="en-US" altLang="en-US" sz="1406" dirty="0">
                  <a:solidFill>
                    <a:srgbClr val="009900"/>
                  </a:solidFill>
                  <a:cs typeface="Gill Sans" charset="0"/>
                </a:rPr>
                <a:t>S4</a:t>
              </a:r>
            </a:p>
          </p:txBody>
        </p:sp>
        <p:sp>
          <p:nvSpPr>
            <p:cNvPr id="143" name="Rectangle 142">
              <a:extLst>
                <a:ext uri="{FF2B5EF4-FFF2-40B4-BE49-F238E27FC236}">
                  <a16:creationId xmlns:a16="http://schemas.microsoft.com/office/drawing/2014/main" id="{DD1C149B-AAAD-444E-862A-0E5F94481C47}"/>
                </a:ext>
              </a:extLst>
            </p:cNvPr>
            <p:cNvSpPr>
              <a:spLocks/>
            </p:cNvSpPr>
            <p:nvPr/>
          </p:nvSpPr>
          <p:spPr bwMode="auto">
            <a:xfrm>
              <a:off x="7055940" y="7242633"/>
              <a:ext cx="434707" cy="538236"/>
            </a:xfrm>
            <a:prstGeom prst="rect">
              <a:avLst/>
            </a:prstGeom>
            <a:noFill/>
            <a:ln>
              <a:noFill/>
            </a:ln>
            <a:extLst>
              <a:ext uri="{909E8E84-426E-40dd-AFC4-6F175D3DCCD1}">
                <a14:hiddenFill xmlns:mc="http://schemas.openxmlformats.org/markup-compatibility/2006" xmlns:mv="urn:schemas-microsoft-com:mac:vml" xmlns:lc="http://schemas.openxmlformats.org/drawingml/2006/lockedCanvas" xmlns="" xmlns:a14="http://schemas.microsoft.com/office/drawing/2010/main">
                  <a:solidFill>
                    <a:srgbClr val="FFFFFF"/>
                  </a:solidFill>
                </a14:hiddenFill>
              </a:ext>
              <a:ext uri="{91240B29-F687-4f45-9708-019B960494DF}">
                <a14:hiddenLine xmlns:mc="http://schemas.openxmlformats.org/markup-compatibility/2006" xmlns:mv="urn:schemas-microsoft-com:mac:vml" xmlns:lc="http://schemas.openxmlformats.org/drawingml/2006/lockedCanvas" xmlns="" xmlns:a14="http://schemas.microsoft.com/office/drawing/2010/main" w="12700">
                  <a:solidFill>
                    <a:srgbClr val="000000"/>
                  </a:solidFill>
                  <a:miter lim="800000"/>
                  <a:headEnd/>
                  <a:tailEnd/>
                </a14:hiddenLine>
              </a:ext>
            </a:extLst>
          </p:spPr>
          <p:txBody>
            <a:bodyPr wrap="none" lIns="0" tIns="0" rIns="0" bIns="0" anchor="ctr">
              <a:spAutoFit/>
            </a:bodyPr>
            <a:lstStyle>
              <a:defPPr>
                <a:defRPr lang="en-US"/>
              </a:defPPr>
              <a:lvl1pPr marL="0" algn="l" defTabSz="1092434" rtl="0" eaLnBrk="1" latinLnBrk="0" hangingPunct="1">
                <a:defRPr sz="2200" kern="1200">
                  <a:solidFill>
                    <a:schemeClr val="tx1"/>
                  </a:solidFill>
                  <a:latin typeface="+mn-lt"/>
                  <a:ea typeface="+mn-ea"/>
                  <a:cs typeface="+mn-cs"/>
                </a:defRPr>
              </a:lvl1pPr>
              <a:lvl2pPr marL="546217" algn="l" defTabSz="1092434" rtl="0" eaLnBrk="1" latinLnBrk="0" hangingPunct="1">
                <a:defRPr sz="2200" kern="1200">
                  <a:solidFill>
                    <a:schemeClr val="tx1"/>
                  </a:solidFill>
                  <a:latin typeface="+mn-lt"/>
                  <a:ea typeface="+mn-ea"/>
                  <a:cs typeface="+mn-cs"/>
                </a:defRPr>
              </a:lvl2pPr>
              <a:lvl3pPr marL="1092434" algn="l" defTabSz="1092434" rtl="0" eaLnBrk="1" latinLnBrk="0" hangingPunct="1">
                <a:defRPr sz="2200" kern="1200">
                  <a:solidFill>
                    <a:schemeClr val="tx1"/>
                  </a:solidFill>
                  <a:latin typeface="+mn-lt"/>
                  <a:ea typeface="+mn-ea"/>
                  <a:cs typeface="+mn-cs"/>
                </a:defRPr>
              </a:lvl3pPr>
              <a:lvl4pPr marL="1638651" algn="l" defTabSz="1092434" rtl="0" eaLnBrk="1" latinLnBrk="0" hangingPunct="1">
                <a:defRPr sz="2200" kern="1200">
                  <a:solidFill>
                    <a:schemeClr val="tx1"/>
                  </a:solidFill>
                  <a:latin typeface="+mn-lt"/>
                  <a:ea typeface="+mn-ea"/>
                  <a:cs typeface="+mn-cs"/>
                </a:defRPr>
              </a:lvl4pPr>
              <a:lvl5pPr marL="2184867" algn="l" defTabSz="1092434" rtl="0" eaLnBrk="1" latinLnBrk="0" hangingPunct="1">
                <a:defRPr sz="2200" kern="1200">
                  <a:solidFill>
                    <a:schemeClr val="tx1"/>
                  </a:solidFill>
                  <a:latin typeface="+mn-lt"/>
                  <a:ea typeface="+mn-ea"/>
                  <a:cs typeface="+mn-cs"/>
                </a:defRPr>
              </a:lvl5pPr>
              <a:lvl6pPr marL="2731084" algn="l" defTabSz="1092434" rtl="0" eaLnBrk="1" latinLnBrk="0" hangingPunct="1">
                <a:defRPr sz="2200" kern="1200">
                  <a:solidFill>
                    <a:schemeClr val="tx1"/>
                  </a:solidFill>
                  <a:latin typeface="+mn-lt"/>
                  <a:ea typeface="+mn-ea"/>
                  <a:cs typeface="+mn-cs"/>
                </a:defRPr>
              </a:lvl6pPr>
              <a:lvl7pPr marL="3277301" algn="l" defTabSz="1092434" rtl="0" eaLnBrk="1" latinLnBrk="0" hangingPunct="1">
                <a:defRPr sz="2200" kern="1200">
                  <a:solidFill>
                    <a:schemeClr val="tx1"/>
                  </a:solidFill>
                  <a:latin typeface="+mn-lt"/>
                  <a:ea typeface="+mn-ea"/>
                  <a:cs typeface="+mn-cs"/>
                </a:defRPr>
              </a:lvl7pPr>
              <a:lvl8pPr marL="3823518" algn="l" defTabSz="1092434" rtl="0" eaLnBrk="1" latinLnBrk="0" hangingPunct="1">
                <a:defRPr sz="2200" kern="1200">
                  <a:solidFill>
                    <a:schemeClr val="tx1"/>
                  </a:solidFill>
                  <a:latin typeface="+mn-lt"/>
                  <a:ea typeface="+mn-ea"/>
                  <a:cs typeface="+mn-cs"/>
                </a:defRPr>
              </a:lvl8pPr>
              <a:lvl9pPr marL="4369735" algn="l" defTabSz="1092434" rtl="0" eaLnBrk="1" latinLnBrk="0" hangingPunct="1">
                <a:defRPr sz="2200" kern="1200">
                  <a:solidFill>
                    <a:schemeClr val="tx1"/>
                  </a:solidFill>
                  <a:latin typeface="+mn-lt"/>
                  <a:ea typeface="+mn-ea"/>
                  <a:cs typeface="+mn-cs"/>
                </a:defRPr>
              </a:lvl9pPr>
            </a:lstStyle>
            <a:p>
              <a:pPr eaLnBrk="1" hangingPunct="1"/>
              <a:r>
                <a:rPr lang="en-US" altLang="en-US" sz="1406" dirty="0">
                  <a:solidFill>
                    <a:srgbClr val="FF0000"/>
                  </a:solidFill>
                  <a:cs typeface="Gill Sans" charset="0"/>
                </a:rPr>
                <a:t>S5</a:t>
              </a:r>
            </a:p>
          </p:txBody>
        </p:sp>
      </p:grpSp>
      <p:sp>
        <p:nvSpPr>
          <p:cNvPr id="161" name="Rectangle 160">
            <a:extLst>
              <a:ext uri="{FF2B5EF4-FFF2-40B4-BE49-F238E27FC236}">
                <a16:creationId xmlns:a16="http://schemas.microsoft.com/office/drawing/2014/main" id="{02BBD41A-33D1-45D8-85E6-402D1E0376F6}"/>
              </a:ext>
            </a:extLst>
          </p:cNvPr>
          <p:cNvSpPr/>
          <p:nvPr/>
        </p:nvSpPr>
        <p:spPr>
          <a:xfrm>
            <a:off x="9562881" y="5044128"/>
            <a:ext cx="1443024" cy="438453"/>
          </a:xfrm>
          <a:prstGeom prst="rect">
            <a:avLst/>
          </a:prstGeom>
        </p:spPr>
        <p:txBody>
          <a:bodyPr wrap="none">
            <a:spAutoFit/>
          </a:bodyPr>
          <a:lstStyle/>
          <a:p>
            <a:r>
              <a:rPr lang="en-US" sz="2249" dirty="0">
                <a:solidFill>
                  <a:srgbClr val="00B050"/>
                </a:solidFill>
                <a:latin typeface="Times New Roman" panose="02020603050405020304" pitchFamily="18" charset="0"/>
                <a:cs typeface="Times New Roman" panose="02020603050405020304" pitchFamily="18" charset="0"/>
              </a:rPr>
              <a:t>5`-p</a:t>
            </a:r>
            <a:r>
              <a:rPr lang="en-US" sz="2249" dirty="0">
                <a:solidFill>
                  <a:srgbClr val="0000FF"/>
                </a:solidFill>
                <a:latin typeface="Times New Roman" panose="02020603050405020304" pitchFamily="18" charset="0"/>
                <a:cs typeface="Times New Roman" panose="02020603050405020304" pitchFamily="18" charset="0"/>
              </a:rPr>
              <a:t>(dT)</a:t>
            </a:r>
            <a:r>
              <a:rPr lang="en-US" sz="2249" baseline="-25000" dirty="0">
                <a:solidFill>
                  <a:srgbClr val="0000FF"/>
                </a:solidFill>
                <a:latin typeface="Times New Roman" panose="02020603050405020304" pitchFamily="18" charset="0"/>
                <a:cs typeface="Times New Roman" panose="02020603050405020304" pitchFamily="18" charset="0"/>
              </a:rPr>
              <a:t>15</a:t>
            </a:r>
            <a:r>
              <a:rPr lang="en-US" sz="2249" dirty="0">
                <a:solidFill>
                  <a:srgbClr val="0000FF"/>
                </a:solidFill>
                <a:latin typeface="Times New Roman" panose="02020603050405020304" pitchFamily="18" charset="0"/>
                <a:cs typeface="Times New Roman" panose="02020603050405020304" pitchFamily="18" charset="0"/>
              </a:rPr>
              <a:t> </a:t>
            </a:r>
            <a:endParaRPr lang="en-US" sz="2249" dirty="0"/>
          </a:p>
        </p:txBody>
      </p:sp>
      <p:sp>
        <p:nvSpPr>
          <p:cNvPr id="162" name="TextBox 161">
            <a:extLst>
              <a:ext uri="{FF2B5EF4-FFF2-40B4-BE49-F238E27FC236}">
                <a16:creationId xmlns:a16="http://schemas.microsoft.com/office/drawing/2014/main" id="{DF756C8F-141C-4E38-B562-4BD0770DA726}"/>
              </a:ext>
            </a:extLst>
          </p:cNvPr>
          <p:cNvSpPr txBox="1"/>
          <p:nvPr/>
        </p:nvSpPr>
        <p:spPr>
          <a:xfrm>
            <a:off x="8946477" y="3605014"/>
            <a:ext cx="453457" cy="369332"/>
          </a:xfrm>
          <a:prstGeom prst="rect">
            <a:avLst/>
          </a:prstGeom>
          <a:noFill/>
        </p:spPr>
        <p:txBody>
          <a:bodyPr wrap="none" rtlCol="0">
            <a:spAutoFit/>
          </a:bodyPr>
          <a:lstStyle/>
          <a:p>
            <a:r>
              <a:rPr lang="en-US" dirty="0"/>
              <a:t>Vs.</a:t>
            </a:r>
          </a:p>
        </p:txBody>
      </p:sp>
    </p:spTree>
    <p:extLst>
      <p:ext uri="{BB962C8B-B14F-4D97-AF65-F5344CB8AC3E}">
        <p14:creationId xmlns:p14="http://schemas.microsoft.com/office/powerpoint/2010/main" val="492536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1.875E-6 -4.81481E-6 L -0.12239 0.01042 " pathEditMode="relative" rAng="0" ptsTypes="AA">
                                      <p:cBhvr>
                                        <p:cTn id="11" dur="2000" fill="hold"/>
                                        <p:tgtEl>
                                          <p:spTgt spid="8"/>
                                        </p:tgtEl>
                                        <p:attrNameLst>
                                          <p:attrName>ppt_x</p:attrName>
                                          <p:attrName>ppt_y</p:attrName>
                                        </p:attrNameLst>
                                      </p:cBhvr>
                                      <p:rCtr x="-6120" y="5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7E621A7-3A46-4842-BFAC-94DA43EC91B5}"/>
              </a:ext>
            </a:extLst>
          </p:cNvPr>
          <p:cNvGrpSpPr/>
          <p:nvPr/>
        </p:nvGrpSpPr>
        <p:grpSpPr>
          <a:xfrm rot="21370265" flipV="1">
            <a:off x="4328208" y="2448455"/>
            <a:ext cx="1590053" cy="607163"/>
            <a:chOff x="5535701" y="1728076"/>
            <a:chExt cx="1590053" cy="617513"/>
          </a:xfrm>
        </p:grpSpPr>
        <p:pic>
          <p:nvPicPr>
            <p:cNvPr id="3" name="Picture 2">
              <a:extLst>
                <a:ext uri="{FF2B5EF4-FFF2-40B4-BE49-F238E27FC236}">
                  <a16:creationId xmlns:a16="http://schemas.microsoft.com/office/drawing/2014/main" id="{2C5A764F-C37F-4C1B-B6C2-05363E3DE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535701" y="1728076"/>
              <a:ext cx="840090" cy="609394"/>
            </a:xfrm>
            <a:prstGeom prst="rect">
              <a:avLst/>
            </a:prstGeom>
            <a:scene3d>
              <a:camera prst="orthographicFront">
                <a:rot lat="0" lon="21299996" rev="0"/>
              </a:camera>
              <a:lightRig rig="threePt" dir="t"/>
            </a:scene3d>
          </p:spPr>
        </p:pic>
        <p:pic>
          <p:nvPicPr>
            <p:cNvPr id="4" name="Picture 3">
              <a:extLst>
                <a:ext uri="{FF2B5EF4-FFF2-40B4-BE49-F238E27FC236}">
                  <a16:creationId xmlns:a16="http://schemas.microsoft.com/office/drawing/2014/main" id="{75ADA5E6-59E2-411F-B50C-A8A6E335A8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6285664" y="1736195"/>
              <a:ext cx="840090" cy="609394"/>
            </a:xfrm>
            <a:prstGeom prst="rect">
              <a:avLst/>
            </a:prstGeom>
            <a:scene3d>
              <a:camera prst="orthographicFront">
                <a:rot lat="0" lon="21299996" rev="0"/>
              </a:camera>
              <a:lightRig rig="threePt" dir="t"/>
            </a:scene3d>
          </p:spPr>
        </p:pic>
      </p:grpSp>
      <p:grpSp>
        <p:nvGrpSpPr>
          <p:cNvPr id="24" name="Group 23">
            <a:extLst>
              <a:ext uri="{FF2B5EF4-FFF2-40B4-BE49-F238E27FC236}">
                <a16:creationId xmlns:a16="http://schemas.microsoft.com/office/drawing/2014/main" id="{DD6A5042-90EE-4603-B7C3-0A506E75B694}"/>
              </a:ext>
            </a:extLst>
          </p:cNvPr>
          <p:cNvGrpSpPr/>
          <p:nvPr/>
        </p:nvGrpSpPr>
        <p:grpSpPr>
          <a:xfrm>
            <a:off x="1366276" y="2204727"/>
            <a:ext cx="5182991" cy="2528474"/>
            <a:chOff x="1366276" y="2204727"/>
            <a:chExt cx="5182991" cy="2528474"/>
          </a:xfrm>
        </p:grpSpPr>
        <p:grpSp>
          <p:nvGrpSpPr>
            <p:cNvPr id="5" name="Group 4">
              <a:extLst>
                <a:ext uri="{FF2B5EF4-FFF2-40B4-BE49-F238E27FC236}">
                  <a16:creationId xmlns:a16="http://schemas.microsoft.com/office/drawing/2014/main" id="{D8A43B5E-CBA0-4C29-99C5-39DF1C31EDB9}"/>
                </a:ext>
              </a:extLst>
            </p:cNvPr>
            <p:cNvGrpSpPr/>
            <p:nvPr/>
          </p:nvGrpSpPr>
          <p:grpSpPr>
            <a:xfrm>
              <a:off x="1366276" y="2548679"/>
              <a:ext cx="5182991" cy="2184522"/>
              <a:chOff x="6708297" y="2899741"/>
              <a:chExt cx="5182991" cy="2184522"/>
            </a:xfrm>
          </p:grpSpPr>
          <p:sp>
            <p:nvSpPr>
              <p:cNvPr id="6" name="Arc 5">
                <a:extLst>
                  <a:ext uri="{FF2B5EF4-FFF2-40B4-BE49-F238E27FC236}">
                    <a16:creationId xmlns:a16="http://schemas.microsoft.com/office/drawing/2014/main" id="{DAC2CCFD-D4F0-4A9C-A60D-8AB5394A7CFD}"/>
                  </a:ext>
                </a:extLst>
              </p:cNvPr>
              <p:cNvSpPr/>
              <p:nvPr/>
            </p:nvSpPr>
            <p:spPr>
              <a:xfrm rot="20486218">
                <a:off x="7777897" y="2899741"/>
                <a:ext cx="4113391" cy="2184522"/>
              </a:xfrm>
              <a:prstGeom prst="arc">
                <a:avLst>
                  <a:gd name="adj1" fmla="val 15880553"/>
                  <a:gd name="adj2" fmla="val 20205582"/>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40029CC1-F831-4A34-8481-7272EC860927}"/>
                  </a:ext>
                </a:extLst>
              </p:cNvPr>
              <p:cNvGrpSpPr/>
              <p:nvPr/>
            </p:nvGrpSpPr>
            <p:grpSpPr>
              <a:xfrm>
                <a:off x="6708297" y="2953593"/>
                <a:ext cx="2791753" cy="928282"/>
                <a:chOff x="6708297" y="2953593"/>
                <a:chExt cx="2791753" cy="928282"/>
              </a:xfrm>
            </p:grpSpPr>
            <p:sp>
              <p:nvSpPr>
                <p:cNvPr id="8" name="Freeform: Shape 7">
                  <a:extLst>
                    <a:ext uri="{FF2B5EF4-FFF2-40B4-BE49-F238E27FC236}">
                      <a16:creationId xmlns:a16="http://schemas.microsoft.com/office/drawing/2014/main" id="{4701181A-D446-49B9-9293-E443B9218EF3}"/>
                    </a:ext>
                  </a:extLst>
                </p:cNvPr>
                <p:cNvSpPr/>
                <p:nvPr/>
              </p:nvSpPr>
              <p:spPr>
                <a:xfrm>
                  <a:off x="6708297" y="2977869"/>
                  <a:ext cx="2718924" cy="801112"/>
                </a:xfrm>
                <a:custGeom>
                  <a:avLst/>
                  <a:gdLst>
                    <a:gd name="connsiteX0" fmla="*/ 2718924 w 2718924"/>
                    <a:gd name="connsiteY0" fmla="*/ 0 h 801112"/>
                    <a:gd name="connsiteX1" fmla="*/ 2621820 w 2718924"/>
                    <a:gd name="connsiteY1" fmla="*/ 24276 h 801112"/>
                    <a:gd name="connsiteX2" fmla="*/ 2524715 w 2718924"/>
                    <a:gd name="connsiteY2" fmla="*/ 97104 h 801112"/>
                    <a:gd name="connsiteX3" fmla="*/ 2427611 w 2718924"/>
                    <a:gd name="connsiteY3" fmla="*/ 169933 h 801112"/>
                    <a:gd name="connsiteX4" fmla="*/ 2354783 w 2718924"/>
                    <a:gd name="connsiteY4" fmla="*/ 242761 h 801112"/>
                    <a:gd name="connsiteX5" fmla="*/ 2330507 w 2718924"/>
                    <a:gd name="connsiteY5" fmla="*/ 267037 h 801112"/>
                    <a:gd name="connsiteX6" fmla="*/ 2306230 w 2718924"/>
                    <a:gd name="connsiteY6" fmla="*/ 291313 h 801112"/>
                    <a:gd name="connsiteX7" fmla="*/ 2281954 w 2718924"/>
                    <a:gd name="connsiteY7" fmla="*/ 339866 h 801112"/>
                    <a:gd name="connsiteX8" fmla="*/ 2233402 w 2718924"/>
                    <a:gd name="connsiteY8" fmla="*/ 388418 h 801112"/>
                    <a:gd name="connsiteX9" fmla="*/ 2184850 w 2718924"/>
                    <a:gd name="connsiteY9" fmla="*/ 485522 h 801112"/>
                    <a:gd name="connsiteX10" fmla="*/ 2160574 w 2718924"/>
                    <a:gd name="connsiteY10" fmla="*/ 534074 h 801112"/>
                    <a:gd name="connsiteX11" fmla="*/ 2112022 w 2718924"/>
                    <a:gd name="connsiteY11" fmla="*/ 582627 h 801112"/>
                    <a:gd name="connsiteX12" fmla="*/ 2039193 w 2718924"/>
                    <a:gd name="connsiteY12" fmla="*/ 679731 h 801112"/>
                    <a:gd name="connsiteX13" fmla="*/ 2014917 w 2718924"/>
                    <a:gd name="connsiteY13" fmla="*/ 704007 h 801112"/>
                    <a:gd name="connsiteX14" fmla="*/ 1917813 w 2718924"/>
                    <a:gd name="connsiteY14" fmla="*/ 752559 h 801112"/>
                    <a:gd name="connsiteX15" fmla="*/ 1869261 w 2718924"/>
                    <a:gd name="connsiteY15" fmla="*/ 776835 h 801112"/>
                    <a:gd name="connsiteX16" fmla="*/ 1796432 w 2718924"/>
                    <a:gd name="connsiteY16" fmla="*/ 801112 h 801112"/>
                    <a:gd name="connsiteX17" fmla="*/ 1505119 w 2718924"/>
                    <a:gd name="connsiteY17" fmla="*/ 728283 h 801112"/>
                    <a:gd name="connsiteX18" fmla="*/ 1408015 w 2718924"/>
                    <a:gd name="connsiteY18" fmla="*/ 631179 h 801112"/>
                    <a:gd name="connsiteX19" fmla="*/ 1383738 w 2718924"/>
                    <a:gd name="connsiteY19" fmla="*/ 606903 h 801112"/>
                    <a:gd name="connsiteX20" fmla="*/ 1359462 w 2718924"/>
                    <a:gd name="connsiteY20" fmla="*/ 582627 h 801112"/>
                    <a:gd name="connsiteX21" fmla="*/ 1335186 w 2718924"/>
                    <a:gd name="connsiteY21" fmla="*/ 534074 h 801112"/>
                    <a:gd name="connsiteX22" fmla="*/ 1310910 w 2718924"/>
                    <a:gd name="connsiteY22" fmla="*/ 509798 h 801112"/>
                    <a:gd name="connsiteX23" fmla="*/ 1262358 w 2718924"/>
                    <a:gd name="connsiteY23" fmla="*/ 412694 h 801112"/>
                    <a:gd name="connsiteX24" fmla="*/ 1238082 w 2718924"/>
                    <a:gd name="connsiteY24" fmla="*/ 364142 h 801112"/>
                    <a:gd name="connsiteX25" fmla="*/ 1165253 w 2718924"/>
                    <a:gd name="connsiteY25" fmla="*/ 267037 h 801112"/>
                    <a:gd name="connsiteX26" fmla="*/ 1140977 w 2718924"/>
                    <a:gd name="connsiteY26" fmla="*/ 242761 h 801112"/>
                    <a:gd name="connsiteX27" fmla="*/ 1116701 w 2718924"/>
                    <a:gd name="connsiteY27" fmla="*/ 194209 h 801112"/>
                    <a:gd name="connsiteX28" fmla="*/ 1043873 w 2718924"/>
                    <a:gd name="connsiteY28" fmla="*/ 121381 h 801112"/>
                    <a:gd name="connsiteX29" fmla="*/ 995321 w 2718924"/>
                    <a:gd name="connsiteY29" fmla="*/ 72828 h 801112"/>
                    <a:gd name="connsiteX30" fmla="*/ 873940 w 2718924"/>
                    <a:gd name="connsiteY30" fmla="*/ 24276 h 801112"/>
                    <a:gd name="connsiteX31" fmla="*/ 752560 w 2718924"/>
                    <a:gd name="connsiteY31" fmla="*/ 0 h 801112"/>
                    <a:gd name="connsiteX32" fmla="*/ 582627 w 2718924"/>
                    <a:gd name="connsiteY32" fmla="*/ 48552 h 801112"/>
                    <a:gd name="connsiteX33" fmla="*/ 534075 w 2718924"/>
                    <a:gd name="connsiteY33" fmla="*/ 97104 h 801112"/>
                    <a:gd name="connsiteX34" fmla="*/ 485522 w 2718924"/>
                    <a:gd name="connsiteY34" fmla="*/ 145657 h 801112"/>
                    <a:gd name="connsiteX35" fmla="*/ 242761 w 2718924"/>
                    <a:gd name="connsiteY35" fmla="*/ 388418 h 801112"/>
                    <a:gd name="connsiteX36" fmla="*/ 169933 w 2718924"/>
                    <a:gd name="connsiteY36" fmla="*/ 461246 h 801112"/>
                    <a:gd name="connsiteX37" fmla="*/ 145657 w 2718924"/>
                    <a:gd name="connsiteY37" fmla="*/ 485522 h 801112"/>
                    <a:gd name="connsiteX38" fmla="*/ 97105 w 2718924"/>
                    <a:gd name="connsiteY38" fmla="*/ 509798 h 801112"/>
                    <a:gd name="connsiteX39" fmla="*/ 72829 w 2718924"/>
                    <a:gd name="connsiteY39" fmla="*/ 534074 h 801112"/>
                    <a:gd name="connsiteX40" fmla="*/ 0 w 2718924"/>
                    <a:gd name="connsiteY40" fmla="*/ 558350 h 801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18924" h="801112">
                      <a:moveTo>
                        <a:pt x="2718924" y="0"/>
                      </a:moveTo>
                      <a:cubicBezTo>
                        <a:pt x="2686556" y="8092"/>
                        <a:pt x="2653472" y="13725"/>
                        <a:pt x="2621820" y="24276"/>
                      </a:cubicBezTo>
                      <a:cubicBezTo>
                        <a:pt x="2476344" y="72768"/>
                        <a:pt x="2682769" y="18074"/>
                        <a:pt x="2524715" y="97104"/>
                      </a:cubicBezTo>
                      <a:cubicBezTo>
                        <a:pt x="2455692" y="131617"/>
                        <a:pt x="2488958" y="108586"/>
                        <a:pt x="2427611" y="169933"/>
                      </a:cubicBezTo>
                      <a:lnTo>
                        <a:pt x="2354783" y="242761"/>
                      </a:lnTo>
                      <a:lnTo>
                        <a:pt x="2330507" y="267037"/>
                      </a:lnTo>
                      <a:lnTo>
                        <a:pt x="2306230" y="291313"/>
                      </a:lnTo>
                      <a:cubicBezTo>
                        <a:pt x="2298138" y="307497"/>
                        <a:pt x="2292811" y="325390"/>
                        <a:pt x="2281954" y="339866"/>
                      </a:cubicBezTo>
                      <a:cubicBezTo>
                        <a:pt x="2268222" y="358176"/>
                        <a:pt x="2233402" y="388418"/>
                        <a:pt x="2233402" y="388418"/>
                      </a:cubicBezTo>
                      <a:cubicBezTo>
                        <a:pt x="2173926" y="566845"/>
                        <a:pt x="2241344" y="400781"/>
                        <a:pt x="2184850" y="485522"/>
                      </a:cubicBezTo>
                      <a:cubicBezTo>
                        <a:pt x="2174813" y="500577"/>
                        <a:pt x="2171430" y="519599"/>
                        <a:pt x="2160574" y="534074"/>
                      </a:cubicBezTo>
                      <a:cubicBezTo>
                        <a:pt x="2146841" y="552384"/>
                        <a:pt x="2122258" y="562156"/>
                        <a:pt x="2112022" y="582627"/>
                      </a:cubicBezTo>
                      <a:cubicBezTo>
                        <a:pt x="2077509" y="651650"/>
                        <a:pt x="2100540" y="618384"/>
                        <a:pt x="2039193" y="679731"/>
                      </a:cubicBezTo>
                      <a:cubicBezTo>
                        <a:pt x="2031101" y="687823"/>
                        <a:pt x="2025153" y="698889"/>
                        <a:pt x="2014917" y="704007"/>
                      </a:cubicBezTo>
                      <a:lnTo>
                        <a:pt x="1917813" y="752559"/>
                      </a:lnTo>
                      <a:cubicBezTo>
                        <a:pt x="1901629" y="760651"/>
                        <a:pt x="1886427" y="771113"/>
                        <a:pt x="1869261" y="776835"/>
                      </a:cubicBezTo>
                      <a:lnTo>
                        <a:pt x="1796432" y="801112"/>
                      </a:lnTo>
                      <a:cubicBezTo>
                        <a:pt x="1726460" y="792365"/>
                        <a:pt x="1571743" y="794907"/>
                        <a:pt x="1505119" y="728283"/>
                      </a:cubicBezTo>
                      <a:lnTo>
                        <a:pt x="1408015" y="631179"/>
                      </a:lnTo>
                      <a:lnTo>
                        <a:pt x="1383738" y="606903"/>
                      </a:lnTo>
                      <a:lnTo>
                        <a:pt x="1359462" y="582627"/>
                      </a:lnTo>
                      <a:cubicBezTo>
                        <a:pt x="1351370" y="566443"/>
                        <a:pt x="1345223" y="549130"/>
                        <a:pt x="1335186" y="534074"/>
                      </a:cubicBezTo>
                      <a:cubicBezTo>
                        <a:pt x="1328838" y="524552"/>
                        <a:pt x="1316798" y="519611"/>
                        <a:pt x="1310910" y="509798"/>
                      </a:cubicBezTo>
                      <a:cubicBezTo>
                        <a:pt x="1292291" y="478767"/>
                        <a:pt x="1278542" y="445062"/>
                        <a:pt x="1262358" y="412694"/>
                      </a:cubicBezTo>
                      <a:cubicBezTo>
                        <a:pt x="1254266" y="396510"/>
                        <a:pt x="1250876" y="376937"/>
                        <a:pt x="1238082" y="364142"/>
                      </a:cubicBezTo>
                      <a:cubicBezTo>
                        <a:pt x="1133079" y="259137"/>
                        <a:pt x="1234279" y="370574"/>
                        <a:pt x="1165253" y="267037"/>
                      </a:cubicBezTo>
                      <a:cubicBezTo>
                        <a:pt x="1158905" y="257515"/>
                        <a:pt x="1147325" y="252283"/>
                        <a:pt x="1140977" y="242761"/>
                      </a:cubicBezTo>
                      <a:cubicBezTo>
                        <a:pt x="1130940" y="227706"/>
                        <a:pt x="1127558" y="208684"/>
                        <a:pt x="1116701" y="194209"/>
                      </a:cubicBezTo>
                      <a:lnTo>
                        <a:pt x="1043873" y="121381"/>
                      </a:lnTo>
                      <a:lnTo>
                        <a:pt x="995321" y="72828"/>
                      </a:lnTo>
                      <a:cubicBezTo>
                        <a:pt x="945093" y="47715"/>
                        <a:pt x="933935" y="39275"/>
                        <a:pt x="873940" y="24276"/>
                      </a:cubicBezTo>
                      <a:cubicBezTo>
                        <a:pt x="833911" y="14269"/>
                        <a:pt x="793020" y="8092"/>
                        <a:pt x="752560" y="0"/>
                      </a:cubicBezTo>
                      <a:cubicBezTo>
                        <a:pt x="734421" y="4535"/>
                        <a:pt x="607504" y="33626"/>
                        <a:pt x="582627" y="48552"/>
                      </a:cubicBezTo>
                      <a:cubicBezTo>
                        <a:pt x="563001" y="60328"/>
                        <a:pt x="550259" y="80920"/>
                        <a:pt x="534075" y="97104"/>
                      </a:cubicBezTo>
                      <a:lnTo>
                        <a:pt x="485522" y="145657"/>
                      </a:lnTo>
                      <a:lnTo>
                        <a:pt x="242761" y="388418"/>
                      </a:lnTo>
                      <a:lnTo>
                        <a:pt x="169933" y="461246"/>
                      </a:lnTo>
                      <a:cubicBezTo>
                        <a:pt x="161841" y="469338"/>
                        <a:pt x="155893" y="480404"/>
                        <a:pt x="145657" y="485522"/>
                      </a:cubicBezTo>
                      <a:cubicBezTo>
                        <a:pt x="129473" y="493614"/>
                        <a:pt x="112160" y="499761"/>
                        <a:pt x="97105" y="509798"/>
                      </a:cubicBezTo>
                      <a:cubicBezTo>
                        <a:pt x="87583" y="516146"/>
                        <a:pt x="82351" y="527726"/>
                        <a:pt x="72829" y="534074"/>
                      </a:cubicBezTo>
                      <a:cubicBezTo>
                        <a:pt x="30986" y="561969"/>
                        <a:pt x="36133" y="558350"/>
                        <a:pt x="0" y="558350"/>
                      </a:cubicBezTo>
                    </a:path>
                  </a:pathLst>
                </a:custGeom>
                <a:noFill/>
                <a:ln w="762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EBFAD79D-D70F-4BD8-8BA5-0D897D2E122A}"/>
                    </a:ext>
                  </a:extLst>
                </p:cNvPr>
                <p:cNvCxnSpPr>
                  <a:cxnSpLocks/>
                  <a:stCxn id="8" idx="36"/>
                </p:cNvCxnSpPr>
                <p:nvPr/>
              </p:nvCxnSpPr>
              <p:spPr>
                <a:xfrm>
                  <a:off x="6878230" y="3439115"/>
                  <a:ext cx="364142" cy="15144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A4A96BB-B55D-4FA0-ADEC-CC3EFD0C2BF2}"/>
                    </a:ext>
                  </a:extLst>
                </p:cNvPr>
                <p:cNvCxnSpPr/>
                <p:nvPr/>
              </p:nvCxnSpPr>
              <p:spPr>
                <a:xfrm>
                  <a:off x="7030630" y="3300202"/>
                  <a:ext cx="364142" cy="15144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BFEE628-2B44-4947-9504-70234240F989}"/>
                    </a:ext>
                  </a:extLst>
                </p:cNvPr>
                <p:cNvCxnSpPr>
                  <a:cxnSpLocks/>
                </p:cNvCxnSpPr>
                <p:nvPr/>
              </p:nvCxnSpPr>
              <p:spPr>
                <a:xfrm>
                  <a:off x="7207551" y="3112341"/>
                  <a:ext cx="326379" cy="15644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12FF204-4951-4F93-BDAE-617164C222F1}"/>
                    </a:ext>
                  </a:extLst>
                </p:cNvPr>
                <p:cNvCxnSpPr>
                  <a:cxnSpLocks/>
                  <a:stCxn id="8" idx="31"/>
                </p:cNvCxnSpPr>
                <p:nvPr/>
              </p:nvCxnSpPr>
              <p:spPr>
                <a:xfrm>
                  <a:off x="7460857" y="2977869"/>
                  <a:ext cx="239511" cy="12522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0227ACC-7C1A-48D9-AC44-3C238E7C4B72}"/>
                    </a:ext>
                  </a:extLst>
                </p:cNvPr>
                <p:cNvCxnSpPr>
                  <a:cxnSpLocks/>
                </p:cNvCxnSpPr>
                <p:nvPr/>
              </p:nvCxnSpPr>
              <p:spPr>
                <a:xfrm flipV="1">
                  <a:off x="7877877" y="3032212"/>
                  <a:ext cx="165606" cy="1739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D063848-303A-49EF-AB82-652E1F3CA65D}"/>
                    </a:ext>
                  </a:extLst>
                </p:cNvPr>
                <p:cNvCxnSpPr>
                  <a:cxnSpLocks/>
                </p:cNvCxnSpPr>
                <p:nvPr/>
              </p:nvCxnSpPr>
              <p:spPr>
                <a:xfrm flipV="1">
                  <a:off x="7984956" y="3184612"/>
                  <a:ext cx="165606" cy="1739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C35E74B-A98B-4664-A478-108DC902C45F}"/>
                    </a:ext>
                  </a:extLst>
                </p:cNvPr>
                <p:cNvCxnSpPr>
                  <a:cxnSpLocks/>
                  <a:stCxn id="8" idx="19"/>
                </p:cNvCxnSpPr>
                <p:nvPr/>
              </p:nvCxnSpPr>
              <p:spPr>
                <a:xfrm flipV="1">
                  <a:off x="8092035" y="3337012"/>
                  <a:ext cx="210927" cy="2477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91B30AD-3DA3-4B03-81C0-E603FF6D4C93}"/>
                    </a:ext>
                  </a:extLst>
                </p:cNvPr>
                <p:cNvCxnSpPr>
                  <a:cxnSpLocks/>
                </p:cNvCxnSpPr>
                <p:nvPr/>
              </p:nvCxnSpPr>
              <p:spPr>
                <a:xfrm flipV="1">
                  <a:off x="8244435" y="3489412"/>
                  <a:ext cx="210927" cy="2477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2C194BB-C8DB-49FA-8AFA-3A96C8E66FCF}"/>
                    </a:ext>
                  </a:extLst>
                </p:cNvPr>
                <p:cNvCxnSpPr>
                  <a:cxnSpLocks/>
                </p:cNvCxnSpPr>
                <p:nvPr/>
              </p:nvCxnSpPr>
              <p:spPr>
                <a:xfrm flipV="1">
                  <a:off x="8521447" y="3641812"/>
                  <a:ext cx="86315" cy="953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2E8070D-7F77-49CB-8867-D6E9D265B4FD}"/>
                    </a:ext>
                  </a:extLst>
                </p:cNvPr>
                <p:cNvCxnSpPr>
                  <a:cxnSpLocks/>
                  <a:endCxn id="8" idx="11"/>
                </p:cNvCxnSpPr>
                <p:nvPr/>
              </p:nvCxnSpPr>
              <p:spPr>
                <a:xfrm flipV="1">
                  <a:off x="8796042" y="3560496"/>
                  <a:ext cx="24277" cy="32137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1895DBB-D117-46E0-9D65-5E7A2A2B7B49}"/>
                    </a:ext>
                  </a:extLst>
                </p:cNvPr>
                <p:cNvCxnSpPr>
                  <a:cxnSpLocks/>
                  <a:stCxn id="20" idx="33"/>
                  <a:endCxn id="8" idx="8"/>
                </p:cNvCxnSpPr>
                <p:nvPr/>
              </p:nvCxnSpPr>
              <p:spPr>
                <a:xfrm flipH="1" flipV="1">
                  <a:off x="8941699" y="3366287"/>
                  <a:ext cx="72828" cy="46124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EF5D96E2-D799-4090-883E-EB4006A1BC48}"/>
                    </a:ext>
                  </a:extLst>
                </p:cNvPr>
                <p:cNvSpPr/>
                <p:nvPr/>
              </p:nvSpPr>
              <p:spPr>
                <a:xfrm>
                  <a:off x="7145267" y="2953593"/>
                  <a:ext cx="2354783" cy="898216"/>
                </a:xfrm>
                <a:custGeom>
                  <a:avLst/>
                  <a:gdLst>
                    <a:gd name="connsiteX0" fmla="*/ 0 w 2354783"/>
                    <a:gd name="connsiteY0" fmla="*/ 752559 h 898216"/>
                    <a:gd name="connsiteX1" fmla="*/ 24276 w 2354783"/>
                    <a:gd name="connsiteY1" fmla="*/ 704007 h 898216"/>
                    <a:gd name="connsiteX2" fmla="*/ 72829 w 2354783"/>
                    <a:gd name="connsiteY2" fmla="*/ 655455 h 898216"/>
                    <a:gd name="connsiteX3" fmla="*/ 194209 w 2354783"/>
                    <a:gd name="connsiteY3" fmla="*/ 534074 h 898216"/>
                    <a:gd name="connsiteX4" fmla="*/ 242761 w 2354783"/>
                    <a:gd name="connsiteY4" fmla="*/ 485522 h 898216"/>
                    <a:gd name="connsiteX5" fmla="*/ 267037 w 2354783"/>
                    <a:gd name="connsiteY5" fmla="*/ 461246 h 898216"/>
                    <a:gd name="connsiteX6" fmla="*/ 315590 w 2354783"/>
                    <a:gd name="connsiteY6" fmla="*/ 364142 h 898216"/>
                    <a:gd name="connsiteX7" fmla="*/ 339866 w 2354783"/>
                    <a:gd name="connsiteY7" fmla="*/ 315589 h 898216"/>
                    <a:gd name="connsiteX8" fmla="*/ 436970 w 2354783"/>
                    <a:gd name="connsiteY8" fmla="*/ 218485 h 898216"/>
                    <a:gd name="connsiteX9" fmla="*/ 485522 w 2354783"/>
                    <a:gd name="connsiteY9" fmla="*/ 169933 h 898216"/>
                    <a:gd name="connsiteX10" fmla="*/ 509798 w 2354783"/>
                    <a:gd name="connsiteY10" fmla="*/ 145657 h 898216"/>
                    <a:gd name="connsiteX11" fmla="*/ 558351 w 2354783"/>
                    <a:gd name="connsiteY11" fmla="*/ 121380 h 898216"/>
                    <a:gd name="connsiteX12" fmla="*/ 582627 w 2354783"/>
                    <a:gd name="connsiteY12" fmla="*/ 97104 h 898216"/>
                    <a:gd name="connsiteX13" fmla="*/ 631179 w 2354783"/>
                    <a:gd name="connsiteY13" fmla="*/ 72828 h 898216"/>
                    <a:gd name="connsiteX14" fmla="*/ 655455 w 2354783"/>
                    <a:gd name="connsiteY14" fmla="*/ 48552 h 898216"/>
                    <a:gd name="connsiteX15" fmla="*/ 728283 w 2354783"/>
                    <a:gd name="connsiteY15" fmla="*/ 0 h 898216"/>
                    <a:gd name="connsiteX16" fmla="*/ 873940 w 2354783"/>
                    <a:gd name="connsiteY16" fmla="*/ 24276 h 898216"/>
                    <a:gd name="connsiteX17" fmla="*/ 946768 w 2354783"/>
                    <a:gd name="connsiteY17" fmla="*/ 97104 h 898216"/>
                    <a:gd name="connsiteX18" fmla="*/ 971045 w 2354783"/>
                    <a:gd name="connsiteY18" fmla="*/ 121380 h 898216"/>
                    <a:gd name="connsiteX19" fmla="*/ 1019597 w 2354783"/>
                    <a:gd name="connsiteY19" fmla="*/ 218485 h 898216"/>
                    <a:gd name="connsiteX20" fmla="*/ 1213806 w 2354783"/>
                    <a:gd name="connsiteY20" fmla="*/ 412694 h 898216"/>
                    <a:gd name="connsiteX21" fmla="*/ 1286634 w 2354783"/>
                    <a:gd name="connsiteY21" fmla="*/ 485522 h 898216"/>
                    <a:gd name="connsiteX22" fmla="*/ 1310910 w 2354783"/>
                    <a:gd name="connsiteY22" fmla="*/ 509798 h 898216"/>
                    <a:gd name="connsiteX23" fmla="*/ 1359462 w 2354783"/>
                    <a:gd name="connsiteY23" fmla="*/ 534074 h 898216"/>
                    <a:gd name="connsiteX24" fmla="*/ 1408014 w 2354783"/>
                    <a:gd name="connsiteY24" fmla="*/ 582626 h 898216"/>
                    <a:gd name="connsiteX25" fmla="*/ 1456567 w 2354783"/>
                    <a:gd name="connsiteY25" fmla="*/ 631179 h 898216"/>
                    <a:gd name="connsiteX26" fmla="*/ 1480843 w 2354783"/>
                    <a:gd name="connsiteY26" fmla="*/ 655455 h 898216"/>
                    <a:gd name="connsiteX27" fmla="*/ 1505119 w 2354783"/>
                    <a:gd name="connsiteY27" fmla="*/ 679731 h 898216"/>
                    <a:gd name="connsiteX28" fmla="*/ 1529395 w 2354783"/>
                    <a:gd name="connsiteY28" fmla="*/ 728283 h 898216"/>
                    <a:gd name="connsiteX29" fmla="*/ 1553671 w 2354783"/>
                    <a:gd name="connsiteY29" fmla="*/ 752559 h 898216"/>
                    <a:gd name="connsiteX30" fmla="*/ 1577947 w 2354783"/>
                    <a:gd name="connsiteY30" fmla="*/ 801111 h 898216"/>
                    <a:gd name="connsiteX31" fmla="*/ 1650775 w 2354783"/>
                    <a:gd name="connsiteY31" fmla="*/ 873940 h 898216"/>
                    <a:gd name="connsiteX32" fmla="*/ 1675052 w 2354783"/>
                    <a:gd name="connsiteY32" fmla="*/ 898216 h 898216"/>
                    <a:gd name="connsiteX33" fmla="*/ 1869260 w 2354783"/>
                    <a:gd name="connsiteY33" fmla="*/ 873940 h 898216"/>
                    <a:gd name="connsiteX34" fmla="*/ 1917813 w 2354783"/>
                    <a:gd name="connsiteY34" fmla="*/ 825388 h 898216"/>
                    <a:gd name="connsiteX35" fmla="*/ 1966365 w 2354783"/>
                    <a:gd name="connsiteY35" fmla="*/ 801111 h 898216"/>
                    <a:gd name="connsiteX36" fmla="*/ 2014917 w 2354783"/>
                    <a:gd name="connsiteY36" fmla="*/ 752559 h 898216"/>
                    <a:gd name="connsiteX37" fmla="*/ 2039193 w 2354783"/>
                    <a:gd name="connsiteY37" fmla="*/ 728283 h 898216"/>
                    <a:gd name="connsiteX38" fmla="*/ 2063469 w 2354783"/>
                    <a:gd name="connsiteY38" fmla="*/ 704007 h 898216"/>
                    <a:gd name="connsiteX39" fmla="*/ 2160574 w 2354783"/>
                    <a:gd name="connsiteY39" fmla="*/ 412694 h 898216"/>
                    <a:gd name="connsiteX40" fmla="*/ 2184850 w 2354783"/>
                    <a:gd name="connsiteY40" fmla="*/ 388418 h 898216"/>
                    <a:gd name="connsiteX41" fmla="*/ 2354783 w 2354783"/>
                    <a:gd name="connsiteY41" fmla="*/ 388418 h 89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354783" h="898216">
                      <a:moveTo>
                        <a:pt x="0" y="752559"/>
                      </a:moveTo>
                      <a:cubicBezTo>
                        <a:pt x="8092" y="736375"/>
                        <a:pt x="13419" y="718482"/>
                        <a:pt x="24276" y="704007"/>
                      </a:cubicBezTo>
                      <a:cubicBezTo>
                        <a:pt x="38009" y="685697"/>
                        <a:pt x="56645" y="671639"/>
                        <a:pt x="72829" y="655455"/>
                      </a:cubicBezTo>
                      <a:lnTo>
                        <a:pt x="194209" y="534074"/>
                      </a:lnTo>
                      <a:lnTo>
                        <a:pt x="242761" y="485522"/>
                      </a:lnTo>
                      <a:cubicBezTo>
                        <a:pt x="250853" y="477430"/>
                        <a:pt x="261919" y="471482"/>
                        <a:pt x="267037" y="461246"/>
                      </a:cubicBezTo>
                      <a:lnTo>
                        <a:pt x="315590" y="364142"/>
                      </a:lnTo>
                      <a:cubicBezTo>
                        <a:pt x="323682" y="347958"/>
                        <a:pt x="327071" y="328384"/>
                        <a:pt x="339866" y="315589"/>
                      </a:cubicBezTo>
                      <a:lnTo>
                        <a:pt x="436970" y="218485"/>
                      </a:lnTo>
                      <a:lnTo>
                        <a:pt x="485522" y="169933"/>
                      </a:lnTo>
                      <a:cubicBezTo>
                        <a:pt x="493614" y="161841"/>
                        <a:pt x="499562" y="150775"/>
                        <a:pt x="509798" y="145657"/>
                      </a:cubicBezTo>
                      <a:cubicBezTo>
                        <a:pt x="525982" y="137565"/>
                        <a:pt x="543295" y="131417"/>
                        <a:pt x="558351" y="121380"/>
                      </a:cubicBezTo>
                      <a:cubicBezTo>
                        <a:pt x="567873" y="115032"/>
                        <a:pt x="573105" y="103452"/>
                        <a:pt x="582627" y="97104"/>
                      </a:cubicBezTo>
                      <a:cubicBezTo>
                        <a:pt x="597682" y="87067"/>
                        <a:pt x="616124" y="82865"/>
                        <a:pt x="631179" y="72828"/>
                      </a:cubicBezTo>
                      <a:cubicBezTo>
                        <a:pt x="640701" y="66480"/>
                        <a:pt x="645933" y="54900"/>
                        <a:pt x="655455" y="48552"/>
                      </a:cubicBezTo>
                      <a:cubicBezTo>
                        <a:pt x="743636" y="-10236"/>
                        <a:pt x="672622" y="55661"/>
                        <a:pt x="728283" y="0"/>
                      </a:cubicBezTo>
                      <a:cubicBezTo>
                        <a:pt x="776835" y="8092"/>
                        <a:pt x="827852" y="6993"/>
                        <a:pt x="873940" y="24276"/>
                      </a:cubicBezTo>
                      <a:cubicBezTo>
                        <a:pt x="873941" y="24276"/>
                        <a:pt x="934630" y="84966"/>
                        <a:pt x="946768" y="97104"/>
                      </a:cubicBezTo>
                      <a:lnTo>
                        <a:pt x="971045" y="121380"/>
                      </a:lnTo>
                      <a:cubicBezTo>
                        <a:pt x="987229" y="153748"/>
                        <a:pt x="994008" y="192896"/>
                        <a:pt x="1019597" y="218485"/>
                      </a:cubicBezTo>
                      <a:lnTo>
                        <a:pt x="1213806" y="412694"/>
                      </a:lnTo>
                      <a:lnTo>
                        <a:pt x="1286634" y="485522"/>
                      </a:lnTo>
                      <a:cubicBezTo>
                        <a:pt x="1294726" y="493614"/>
                        <a:pt x="1300674" y="504680"/>
                        <a:pt x="1310910" y="509798"/>
                      </a:cubicBezTo>
                      <a:cubicBezTo>
                        <a:pt x="1327094" y="517890"/>
                        <a:pt x="1344987" y="523217"/>
                        <a:pt x="1359462" y="534074"/>
                      </a:cubicBezTo>
                      <a:cubicBezTo>
                        <a:pt x="1377772" y="547807"/>
                        <a:pt x="1391830" y="566442"/>
                        <a:pt x="1408014" y="582626"/>
                      </a:cubicBezTo>
                      <a:lnTo>
                        <a:pt x="1456567" y="631179"/>
                      </a:lnTo>
                      <a:lnTo>
                        <a:pt x="1480843" y="655455"/>
                      </a:lnTo>
                      <a:cubicBezTo>
                        <a:pt x="1488935" y="663547"/>
                        <a:pt x="1500001" y="669495"/>
                        <a:pt x="1505119" y="679731"/>
                      </a:cubicBezTo>
                      <a:cubicBezTo>
                        <a:pt x="1513211" y="695915"/>
                        <a:pt x="1519358" y="713228"/>
                        <a:pt x="1529395" y="728283"/>
                      </a:cubicBezTo>
                      <a:cubicBezTo>
                        <a:pt x="1535743" y="737805"/>
                        <a:pt x="1547323" y="743037"/>
                        <a:pt x="1553671" y="752559"/>
                      </a:cubicBezTo>
                      <a:cubicBezTo>
                        <a:pt x="1563708" y="767614"/>
                        <a:pt x="1567091" y="786636"/>
                        <a:pt x="1577947" y="801111"/>
                      </a:cubicBezTo>
                      <a:cubicBezTo>
                        <a:pt x="1577949" y="801114"/>
                        <a:pt x="1638636" y="861801"/>
                        <a:pt x="1650775" y="873940"/>
                      </a:cubicBezTo>
                      <a:lnTo>
                        <a:pt x="1675052" y="898216"/>
                      </a:lnTo>
                      <a:cubicBezTo>
                        <a:pt x="1739788" y="890124"/>
                        <a:pt x="1806772" y="892686"/>
                        <a:pt x="1869260" y="873940"/>
                      </a:cubicBezTo>
                      <a:cubicBezTo>
                        <a:pt x="1891183" y="867363"/>
                        <a:pt x="1897342" y="835624"/>
                        <a:pt x="1917813" y="825388"/>
                      </a:cubicBezTo>
                      <a:cubicBezTo>
                        <a:pt x="1933997" y="817296"/>
                        <a:pt x="1951890" y="811968"/>
                        <a:pt x="1966365" y="801111"/>
                      </a:cubicBezTo>
                      <a:cubicBezTo>
                        <a:pt x="1984675" y="787378"/>
                        <a:pt x="1998733" y="768743"/>
                        <a:pt x="2014917" y="752559"/>
                      </a:cubicBezTo>
                      <a:lnTo>
                        <a:pt x="2039193" y="728283"/>
                      </a:lnTo>
                      <a:lnTo>
                        <a:pt x="2063469" y="704007"/>
                      </a:lnTo>
                      <a:cubicBezTo>
                        <a:pt x="2072616" y="667420"/>
                        <a:pt x="2108309" y="464959"/>
                        <a:pt x="2160574" y="412694"/>
                      </a:cubicBezTo>
                      <a:cubicBezTo>
                        <a:pt x="2168666" y="404602"/>
                        <a:pt x="2173495" y="389837"/>
                        <a:pt x="2184850" y="388418"/>
                      </a:cubicBezTo>
                      <a:cubicBezTo>
                        <a:pt x="2241057" y="381392"/>
                        <a:pt x="2298139" y="388418"/>
                        <a:pt x="2354783" y="388418"/>
                      </a:cubicBezTo>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034920F6-F32E-4D93-AE14-ADC5989C054E}"/>
                    </a:ext>
                  </a:extLst>
                </p:cNvPr>
                <p:cNvCxnSpPr>
                  <a:cxnSpLocks/>
                  <a:endCxn id="8" idx="4"/>
                </p:cNvCxnSpPr>
                <p:nvPr/>
              </p:nvCxnSpPr>
              <p:spPr>
                <a:xfrm flipH="1" flipV="1">
                  <a:off x="9063080" y="3220630"/>
                  <a:ext cx="149150" cy="42031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E259474-1E48-48AC-AAE9-EC7733ED82C9}"/>
                    </a:ext>
                  </a:extLst>
                </p:cNvPr>
                <p:cNvCxnSpPr>
                  <a:cxnSpLocks/>
                  <a:endCxn id="8" idx="2"/>
                </p:cNvCxnSpPr>
                <p:nvPr/>
              </p:nvCxnSpPr>
              <p:spPr>
                <a:xfrm flipH="1" flipV="1">
                  <a:off x="9233012" y="3074973"/>
                  <a:ext cx="83312" cy="329950"/>
                </a:xfrm>
                <a:prstGeom prst="line">
                  <a:avLst/>
                </a:prstGeom>
                <a:ln w="38100"/>
              </p:spPr>
              <p:style>
                <a:lnRef idx="1">
                  <a:schemeClr val="accent1"/>
                </a:lnRef>
                <a:fillRef idx="0">
                  <a:schemeClr val="accent1"/>
                </a:fillRef>
                <a:effectRef idx="0">
                  <a:schemeClr val="accent1"/>
                </a:effectRef>
                <a:fontRef idx="minor">
                  <a:schemeClr val="tx1"/>
                </a:fontRef>
              </p:style>
            </p:cxnSp>
          </p:grpSp>
        </p:grpSp>
        <p:sp>
          <p:nvSpPr>
            <p:cNvPr id="23" name="TextBox 22">
              <a:extLst>
                <a:ext uri="{FF2B5EF4-FFF2-40B4-BE49-F238E27FC236}">
                  <a16:creationId xmlns:a16="http://schemas.microsoft.com/office/drawing/2014/main" id="{B4BE1BDE-E3E0-4EF2-8674-B5450AD67CC2}"/>
                </a:ext>
              </a:extLst>
            </p:cNvPr>
            <p:cNvSpPr txBox="1"/>
            <p:nvPr/>
          </p:nvSpPr>
          <p:spPr>
            <a:xfrm>
              <a:off x="5709621" y="2204727"/>
              <a:ext cx="369012" cy="369332"/>
            </a:xfrm>
            <a:prstGeom prst="rect">
              <a:avLst/>
            </a:prstGeom>
            <a:noFill/>
          </p:spPr>
          <p:txBody>
            <a:bodyPr wrap="none" rtlCol="0">
              <a:spAutoFit/>
            </a:bodyPr>
            <a:lstStyle/>
            <a:p>
              <a:r>
                <a:rPr lang="en-US" dirty="0"/>
                <a:t>3`</a:t>
              </a:r>
            </a:p>
          </p:txBody>
        </p:sp>
      </p:grpSp>
      <p:sp>
        <p:nvSpPr>
          <p:cNvPr id="25" name="Rectangle 24">
            <a:extLst>
              <a:ext uri="{FF2B5EF4-FFF2-40B4-BE49-F238E27FC236}">
                <a16:creationId xmlns:a16="http://schemas.microsoft.com/office/drawing/2014/main" id="{7344FCF4-3C2D-46FF-978D-C2B00E832A73}"/>
              </a:ext>
            </a:extLst>
          </p:cNvPr>
          <p:cNvSpPr/>
          <p:nvPr/>
        </p:nvSpPr>
        <p:spPr>
          <a:xfrm>
            <a:off x="0" y="0"/>
            <a:ext cx="12192000" cy="741507"/>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Mechanism of gp32 sliding</a:t>
            </a:r>
          </a:p>
        </p:txBody>
      </p:sp>
      <p:sp>
        <p:nvSpPr>
          <p:cNvPr id="26" name="Rectangle 25">
            <a:extLst>
              <a:ext uri="{FF2B5EF4-FFF2-40B4-BE49-F238E27FC236}">
                <a16:creationId xmlns:a16="http://schemas.microsoft.com/office/drawing/2014/main" id="{CAB20792-AEEB-417B-954F-C1306CBB8E0B}"/>
              </a:ext>
            </a:extLst>
          </p:cNvPr>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dirty="0"/>
              <a:t>gp32 dimers may slide toward the 5` end of ssDNA</a:t>
            </a:r>
          </a:p>
        </p:txBody>
      </p:sp>
      <p:sp>
        <p:nvSpPr>
          <p:cNvPr id="27" name="TextBox 26">
            <a:extLst>
              <a:ext uri="{FF2B5EF4-FFF2-40B4-BE49-F238E27FC236}">
                <a16:creationId xmlns:a16="http://schemas.microsoft.com/office/drawing/2014/main" id="{00CD6824-8373-4305-98A7-4ED7E12C65A7}"/>
              </a:ext>
            </a:extLst>
          </p:cNvPr>
          <p:cNvSpPr txBox="1"/>
          <p:nvPr/>
        </p:nvSpPr>
        <p:spPr>
          <a:xfrm>
            <a:off x="6714978" y="1262057"/>
            <a:ext cx="4962587" cy="646331"/>
          </a:xfrm>
          <a:prstGeom prst="rect">
            <a:avLst/>
          </a:prstGeom>
          <a:noFill/>
        </p:spPr>
        <p:txBody>
          <a:bodyPr wrap="square" rtlCol="0">
            <a:spAutoFit/>
          </a:bodyPr>
          <a:lstStyle/>
          <a:p>
            <a:pPr marL="285750" indent="-285750">
              <a:buFont typeface="Arial" panose="020B0604020202020204" pitchFamily="34" charset="0"/>
              <a:buChar char="•"/>
            </a:pPr>
            <a:r>
              <a:rPr lang="en-US" dirty="0"/>
              <a:t>On the 3` constructs, the fork may act like a bumper preventing the gp32 from falling off.</a:t>
            </a:r>
          </a:p>
        </p:txBody>
      </p:sp>
      <p:pic>
        <p:nvPicPr>
          <p:cNvPr id="30" name="Picture 29">
            <a:extLst>
              <a:ext uri="{FF2B5EF4-FFF2-40B4-BE49-F238E27FC236}">
                <a16:creationId xmlns:a16="http://schemas.microsoft.com/office/drawing/2014/main" id="{F84CF041-C53B-4846-9AD9-DBDDC4CBF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370265" flipH="1" flipV="1">
            <a:off x="4869613" y="4081090"/>
            <a:ext cx="840090" cy="599180"/>
          </a:xfrm>
          <a:prstGeom prst="rect">
            <a:avLst/>
          </a:prstGeom>
          <a:scene3d>
            <a:camera prst="orthographicFront">
              <a:rot lat="0" lon="21299996" rev="0"/>
            </a:camera>
            <a:lightRig rig="threePt" dir="t"/>
          </a:scene3d>
        </p:spPr>
      </p:pic>
      <p:pic>
        <p:nvPicPr>
          <p:cNvPr id="29" name="Picture 28">
            <a:extLst>
              <a:ext uri="{FF2B5EF4-FFF2-40B4-BE49-F238E27FC236}">
                <a16:creationId xmlns:a16="http://schemas.microsoft.com/office/drawing/2014/main" id="{9D94B4E5-2C00-4B37-8A4D-EF9F9F701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742606" flipH="1" flipV="1">
            <a:off x="4127528" y="4197165"/>
            <a:ext cx="840090" cy="599180"/>
          </a:xfrm>
          <a:prstGeom prst="rect">
            <a:avLst/>
          </a:prstGeom>
          <a:scene3d>
            <a:camera prst="orthographicFront">
              <a:rot lat="0" lon="21299996" rev="0"/>
            </a:camera>
            <a:lightRig rig="threePt" dir="t"/>
          </a:scene3d>
        </p:spPr>
      </p:pic>
      <p:grpSp>
        <p:nvGrpSpPr>
          <p:cNvPr id="31" name="Group 30">
            <a:extLst>
              <a:ext uri="{FF2B5EF4-FFF2-40B4-BE49-F238E27FC236}">
                <a16:creationId xmlns:a16="http://schemas.microsoft.com/office/drawing/2014/main" id="{3DEA5DC1-A7F8-401A-897E-10790422E28B}"/>
              </a:ext>
            </a:extLst>
          </p:cNvPr>
          <p:cNvGrpSpPr/>
          <p:nvPr/>
        </p:nvGrpSpPr>
        <p:grpSpPr>
          <a:xfrm>
            <a:off x="1366276" y="3889165"/>
            <a:ext cx="5182991" cy="2528474"/>
            <a:chOff x="1366276" y="2204727"/>
            <a:chExt cx="5182991" cy="2528474"/>
          </a:xfrm>
        </p:grpSpPr>
        <p:grpSp>
          <p:nvGrpSpPr>
            <p:cNvPr id="32" name="Group 31">
              <a:extLst>
                <a:ext uri="{FF2B5EF4-FFF2-40B4-BE49-F238E27FC236}">
                  <a16:creationId xmlns:a16="http://schemas.microsoft.com/office/drawing/2014/main" id="{A0134995-D54D-4F77-93D2-9E9C6EC96DD0}"/>
                </a:ext>
              </a:extLst>
            </p:cNvPr>
            <p:cNvGrpSpPr/>
            <p:nvPr/>
          </p:nvGrpSpPr>
          <p:grpSpPr>
            <a:xfrm>
              <a:off x="1366276" y="2548679"/>
              <a:ext cx="5182991" cy="2184522"/>
              <a:chOff x="6708297" y="2899741"/>
              <a:chExt cx="5182991" cy="2184522"/>
            </a:xfrm>
          </p:grpSpPr>
          <p:sp>
            <p:nvSpPr>
              <p:cNvPr id="34" name="Arc 33">
                <a:extLst>
                  <a:ext uri="{FF2B5EF4-FFF2-40B4-BE49-F238E27FC236}">
                    <a16:creationId xmlns:a16="http://schemas.microsoft.com/office/drawing/2014/main" id="{CA2E4A34-22BF-4AEE-A1AA-0400C68DEADB}"/>
                  </a:ext>
                </a:extLst>
              </p:cNvPr>
              <p:cNvSpPr/>
              <p:nvPr/>
            </p:nvSpPr>
            <p:spPr>
              <a:xfrm rot="20486218">
                <a:off x="7777897" y="2899741"/>
                <a:ext cx="4113391" cy="2184522"/>
              </a:xfrm>
              <a:prstGeom prst="arc">
                <a:avLst>
                  <a:gd name="adj1" fmla="val 15880553"/>
                  <a:gd name="adj2" fmla="val 20205582"/>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35" name="Group 34">
                <a:extLst>
                  <a:ext uri="{FF2B5EF4-FFF2-40B4-BE49-F238E27FC236}">
                    <a16:creationId xmlns:a16="http://schemas.microsoft.com/office/drawing/2014/main" id="{5AA7CC70-0804-493A-99BA-9812F71ED622}"/>
                  </a:ext>
                </a:extLst>
              </p:cNvPr>
              <p:cNvGrpSpPr/>
              <p:nvPr/>
            </p:nvGrpSpPr>
            <p:grpSpPr>
              <a:xfrm>
                <a:off x="6708297" y="2953593"/>
                <a:ext cx="2791753" cy="928282"/>
                <a:chOff x="6708297" y="2953593"/>
                <a:chExt cx="2791753" cy="928282"/>
              </a:xfrm>
            </p:grpSpPr>
            <p:sp>
              <p:nvSpPr>
                <p:cNvPr id="36" name="Freeform: Shape 35">
                  <a:extLst>
                    <a:ext uri="{FF2B5EF4-FFF2-40B4-BE49-F238E27FC236}">
                      <a16:creationId xmlns:a16="http://schemas.microsoft.com/office/drawing/2014/main" id="{3253E147-897B-4546-B78B-F86D48A5F346}"/>
                    </a:ext>
                  </a:extLst>
                </p:cNvPr>
                <p:cNvSpPr/>
                <p:nvPr/>
              </p:nvSpPr>
              <p:spPr>
                <a:xfrm>
                  <a:off x="6708297" y="2977869"/>
                  <a:ext cx="2718924" cy="801112"/>
                </a:xfrm>
                <a:custGeom>
                  <a:avLst/>
                  <a:gdLst>
                    <a:gd name="connsiteX0" fmla="*/ 2718924 w 2718924"/>
                    <a:gd name="connsiteY0" fmla="*/ 0 h 801112"/>
                    <a:gd name="connsiteX1" fmla="*/ 2621820 w 2718924"/>
                    <a:gd name="connsiteY1" fmla="*/ 24276 h 801112"/>
                    <a:gd name="connsiteX2" fmla="*/ 2524715 w 2718924"/>
                    <a:gd name="connsiteY2" fmla="*/ 97104 h 801112"/>
                    <a:gd name="connsiteX3" fmla="*/ 2427611 w 2718924"/>
                    <a:gd name="connsiteY3" fmla="*/ 169933 h 801112"/>
                    <a:gd name="connsiteX4" fmla="*/ 2354783 w 2718924"/>
                    <a:gd name="connsiteY4" fmla="*/ 242761 h 801112"/>
                    <a:gd name="connsiteX5" fmla="*/ 2330507 w 2718924"/>
                    <a:gd name="connsiteY5" fmla="*/ 267037 h 801112"/>
                    <a:gd name="connsiteX6" fmla="*/ 2306230 w 2718924"/>
                    <a:gd name="connsiteY6" fmla="*/ 291313 h 801112"/>
                    <a:gd name="connsiteX7" fmla="*/ 2281954 w 2718924"/>
                    <a:gd name="connsiteY7" fmla="*/ 339866 h 801112"/>
                    <a:gd name="connsiteX8" fmla="*/ 2233402 w 2718924"/>
                    <a:gd name="connsiteY8" fmla="*/ 388418 h 801112"/>
                    <a:gd name="connsiteX9" fmla="*/ 2184850 w 2718924"/>
                    <a:gd name="connsiteY9" fmla="*/ 485522 h 801112"/>
                    <a:gd name="connsiteX10" fmla="*/ 2160574 w 2718924"/>
                    <a:gd name="connsiteY10" fmla="*/ 534074 h 801112"/>
                    <a:gd name="connsiteX11" fmla="*/ 2112022 w 2718924"/>
                    <a:gd name="connsiteY11" fmla="*/ 582627 h 801112"/>
                    <a:gd name="connsiteX12" fmla="*/ 2039193 w 2718924"/>
                    <a:gd name="connsiteY12" fmla="*/ 679731 h 801112"/>
                    <a:gd name="connsiteX13" fmla="*/ 2014917 w 2718924"/>
                    <a:gd name="connsiteY13" fmla="*/ 704007 h 801112"/>
                    <a:gd name="connsiteX14" fmla="*/ 1917813 w 2718924"/>
                    <a:gd name="connsiteY14" fmla="*/ 752559 h 801112"/>
                    <a:gd name="connsiteX15" fmla="*/ 1869261 w 2718924"/>
                    <a:gd name="connsiteY15" fmla="*/ 776835 h 801112"/>
                    <a:gd name="connsiteX16" fmla="*/ 1796432 w 2718924"/>
                    <a:gd name="connsiteY16" fmla="*/ 801112 h 801112"/>
                    <a:gd name="connsiteX17" fmla="*/ 1505119 w 2718924"/>
                    <a:gd name="connsiteY17" fmla="*/ 728283 h 801112"/>
                    <a:gd name="connsiteX18" fmla="*/ 1408015 w 2718924"/>
                    <a:gd name="connsiteY18" fmla="*/ 631179 h 801112"/>
                    <a:gd name="connsiteX19" fmla="*/ 1383738 w 2718924"/>
                    <a:gd name="connsiteY19" fmla="*/ 606903 h 801112"/>
                    <a:gd name="connsiteX20" fmla="*/ 1359462 w 2718924"/>
                    <a:gd name="connsiteY20" fmla="*/ 582627 h 801112"/>
                    <a:gd name="connsiteX21" fmla="*/ 1335186 w 2718924"/>
                    <a:gd name="connsiteY21" fmla="*/ 534074 h 801112"/>
                    <a:gd name="connsiteX22" fmla="*/ 1310910 w 2718924"/>
                    <a:gd name="connsiteY22" fmla="*/ 509798 h 801112"/>
                    <a:gd name="connsiteX23" fmla="*/ 1262358 w 2718924"/>
                    <a:gd name="connsiteY23" fmla="*/ 412694 h 801112"/>
                    <a:gd name="connsiteX24" fmla="*/ 1238082 w 2718924"/>
                    <a:gd name="connsiteY24" fmla="*/ 364142 h 801112"/>
                    <a:gd name="connsiteX25" fmla="*/ 1165253 w 2718924"/>
                    <a:gd name="connsiteY25" fmla="*/ 267037 h 801112"/>
                    <a:gd name="connsiteX26" fmla="*/ 1140977 w 2718924"/>
                    <a:gd name="connsiteY26" fmla="*/ 242761 h 801112"/>
                    <a:gd name="connsiteX27" fmla="*/ 1116701 w 2718924"/>
                    <a:gd name="connsiteY27" fmla="*/ 194209 h 801112"/>
                    <a:gd name="connsiteX28" fmla="*/ 1043873 w 2718924"/>
                    <a:gd name="connsiteY28" fmla="*/ 121381 h 801112"/>
                    <a:gd name="connsiteX29" fmla="*/ 995321 w 2718924"/>
                    <a:gd name="connsiteY29" fmla="*/ 72828 h 801112"/>
                    <a:gd name="connsiteX30" fmla="*/ 873940 w 2718924"/>
                    <a:gd name="connsiteY30" fmla="*/ 24276 h 801112"/>
                    <a:gd name="connsiteX31" fmla="*/ 752560 w 2718924"/>
                    <a:gd name="connsiteY31" fmla="*/ 0 h 801112"/>
                    <a:gd name="connsiteX32" fmla="*/ 582627 w 2718924"/>
                    <a:gd name="connsiteY32" fmla="*/ 48552 h 801112"/>
                    <a:gd name="connsiteX33" fmla="*/ 534075 w 2718924"/>
                    <a:gd name="connsiteY33" fmla="*/ 97104 h 801112"/>
                    <a:gd name="connsiteX34" fmla="*/ 485522 w 2718924"/>
                    <a:gd name="connsiteY34" fmla="*/ 145657 h 801112"/>
                    <a:gd name="connsiteX35" fmla="*/ 242761 w 2718924"/>
                    <a:gd name="connsiteY35" fmla="*/ 388418 h 801112"/>
                    <a:gd name="connsiteX36" fmla="*/ 169933 w 2718924"/>
                    <a:gd name="connsiteY36" fmla="*/ 461246 h 801112"/>
                    <a:gd name="connsiteX37" fmla="*/ 145657 w 2718924"/>
                    <a:gd name="connsiteY37" fmla="*/ 485522 h 801112"/>
                    <a:gd name="connsiteX38" fmla="*/ 97105 w 2718924"/>
                    <a:gd name="connsiteY38" fmla="*/ 509798 h 801112"/>
                    <a:gd name="connsiteX39" fmla="*/ 72829 w 2718924"/>
                    <a:gd name="connsiteY39" fmla="*/ 534074 h 801112"/>
                    <a:gd name="connsiteX40" fmla="*/ 0 w 2718924"/>
                    <a:gd name="connsiteY40" fmla="*/ 558350 h 801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18924" h="801112">
                      <a:moveTo>
                        <a:pt x="2718924" y="0"/>
                      </a:moveTo>
                      <a:cubicBezTo>
                        <a:pt x="2686556" y="8092"/>
                        <a:pt x="2653472" y="13725"/>
                        <a:pt x="2621820" y="24276"/>
                      </a:cubicBezTo>
                      <a:cubicBezTo>
                        <a:pt x="2476344" y="72768"/>
                        <a:pt x="2682769" y="18074"/>
                        <a:pt x="2524715" y="97104"/>
                      </a:cubicBezTo>
                      <a:cubicBezTo>
                        <a:pt x="2455692" y="131617"/>
                        <a:pt x="2488958" y="108586"/>
                        <a:pt x="2427611" y="169933"/>
                      </a:cubicBezTo>
                      <a:lnTo>
                        <a:pt x="2354783" y="242761"/>
                      </a:lnTo>
                      <a:lnTo>
                        <a:pt x="2330507" y="267037"/>
                      </a:lnTo>
                      <a:lnTo>
                        <a:pt x="2306230" y="291313"/>
                      </a:lnTo>
                      <a:cubicBezTo>
                        <a:pt x="2298138" y="307497"/>
                        <a:pt x="2292811" y="325390"/>
                        <a:pt x="2281954" y="339866"/>
                      </a:cubicBezTo>
                      <a:cubicBezTo>
                        <a:pt x="2268222" y="358176"/>
                        <a:pt x="2233402" y="388418"/>
                        <a:pt x="2233402" y="388418"/>
                      </a:cubicBezTo>
                      <a:cubicBezTo>
                        <a:pt x="2173926" y="566845"/>
                        <a:pt x="2241344" y="400781"/>
                        <a:pt x="2184850" y="485522"/>
                      </a:cubicBezTo>
                      <a:cubicBezTo>
                        <a:pt x="2174813" y="500577"/>
                        <a:pt x="2171430" y="519599"/>
                        <a:pt x="2160574" y="534074"/>
                      </a:cubicBezTo>
                      <a:cubicBezTo>
                        <a:pt x="2146841" y="552384"/>
                        <a:pt x="2122258" y="562156"/>
                        <a:pt x="2112022" y="582627"/>
                      </a:cubicBezTo>
                      <a:cubicBezTo>
                        <a:pt x="2077509" y="651650"/>
                        <a:pt x="2100540" y="618384"/>
                        <a:pt x="2039193" y="679731"/>
                      </a:cubicBezTo>
                      <a:cubicBezTo>
                        <a:pt x="2031101" y="687823"/>
                        <a:pt x="2025153" y="698889"/>
                        <a:pt x="2014917" y="704007"/>
                      </a:cubicBezTo>
                      <a:lnTo>
                        <a:pt x="1917813" y="752559"/>
                      </a:lnTo>
                      <a:cubicBezTo>
                        <a:pt x="1901629" y="760651"/>
                        <a:pt x="1886427" y="771113"/>
                        <a:pt x="1869261" y="776835"/>
                      </a:cubicBezTo>
                      <a:lnTo>
                        <a:pt x="1796432" y="801112"/>
                      </a:lnTo>
                      <a:cubicBezTo>
                        <a:pt x="1726460" y="792365"/>
                        <a:pt x="1571743" y="794907"/>
                        <a:pt x="1505119" y="728283"/>
                      </a:cubicBezTo>
                      <a:lnTo>
                        <a:pt x="1408015" y="631179"/>
                      </a:lnTo>
                      <a:lnTo>
                        <a:pt x="1383738" y="606903"/>
                      </a:lnTo>
                      <a:lnTo>
                        <a:pt x="1359462" y="582627"/>
                      </a:lnTo>
                      <a:cubicBezTo>
                        <a:pt x="1351370" y="566443"/>
                        <a:pt x="1345223" y="549130"/>
                        <a:pt x="1335186" y="534074"/>
                      </a:cubicBezTo>
                      <a:cubicBezTo>
                        <a:pt x="1328838" y="524552"/>
                        <a:pt x="1316798" y="519611"/>
                        <a:pt x="1310910" y="509798"/>
                      </a:cubicBezTo>
                      <a:cubicBezTo>
                        <a:pt x="1292291" y="478767"/>
                        <a:pt x="1278542" y="445062"/>
                        <a:pt x="1262358" y="412694"/>
                      </a:cubicBezTo>
                      <a:cubicBezTo>
                        <a:pt x="1254266" y="396510"/>
                        <a:pt x="1250876" y="376937"/>
                        <a:pt x="1238082" y="364142"/>
                      </a:cubicBezTo>
                      <a:cubicBezTo>
                        <a:pt x="1133079" y="259137"/>
                        <a:pt x="1234279" y="370574"/>
                        <a:pt x="1165253" y="267037"/>
                      </a:cubicBezTo>
                      <a:cubicBezTo>
                        <a:pt x="1158905" y="257515"/>
                        <a:pt x="1147325" y="252283"/>
                        <a:pt x="1140977" y="242761"/>
                      </a:cubicBezTo>
                      <a:cubicBezTo>
                        <a:pt x="1130940" y="227706"/>
                        <a:pt x="1127558" y="208684"/>
                        <a:pt x="1116701" y="194209"/>
                      </a:cubicBezTo>
                      <a:lnTo>
                        <a:pt x="1043873" y="121381"/>
                      </a:lnTo>
                      <a:lnTo>
                        <a:pt x="995321" y="72828"/>
                      </a:lnTo>
                      <a:cubicBezTo>
                        <a:pt x="945093" y="47715"/>
                        <a:pt x="933935" y="39275"/>
                        <a:pt x="873940" y="24276"/>
                      </a:cubicBezTo>
                      <a:cubicBezTo>
                        <a:pt x="833911" y="14269"/>
                        <a:pt x="793020" y="8092"/>
                        <a:pt x="752560" y="0"/>
                      </a:cubicBezTo>
                      <a:cubicBezTo>
                        <a:pt x="734421" y="4535"/>
                        <a:pt x="607504" y="33626"/>
                        <a:pt x="582627" y="48552"/>
                      </a:cubicBezTo>
                      <a:cubicBezTo>
                        <a:pt x="563001" y="60328"/>
                        <a:pt x="550259" y="80920"/>
                        <a:pt x="534075" y="97104"/>
                      </a:cubicBezTo>
                      <a:lnTo>
                        <a:pt x="485522" y="145657"/>
                      </a:lnTo>
                      <a:lnTo>
                        <a:pt x="242761" y="388418"/>
                      </a:lnTo>
                      <a:lnTo>
                        <a:pt x="169933" y="461246"/>
                      </a:lnTo>
                      <a:cubicBezTo>
                        <a:pt x="161841" y="469338"/>
                        <a:pt x="155893" y="480404"/>
                        <a:pt x="145657" y="485522"/>
                      </a:cubicBezTo>
                      <a:cubicBezTo>
                        <a:pt x="129473" y="493614"/>
                        <a:pt x="112160" y="499761"/>
                        <a:pt x="97105" y="509798"/>
                      </a:cubicBezTo>
                      <a:cubicBezTo>
                        <a:pt x="87583" y="516146"/>
                        <a:pt x="82351" y="527726"/>
                        <a:pt x="72829" y="534074"/>
                      </a:cubicBezTo>
                      <a:cubicBezTo>
                        <a:pt x="30986" y="561969"/>
                        <a:pt x="36133" y="558350"/>
                        <a:pt x="0" y="558350"/>
                      </a:cubicBezTo>
                    </a:path>
                  </a:pathLst>
                </a:custGeom>
                <a:noFill/>
                <a:ln w="762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Connector 36">
                  <a:extLst>
                    <a:ext uri="{FF2B5EF4-FFF2-40B4-BE49-F238E27FC236}">
                      <a16:creationId xmlns:a16="http://schemas.microsoft.com/office/drawing/2014/main" id="{78E8672B-C693-4459-97A5-6DEA3E54F024}"/>
                    </a:ext>
                  </a:extLst>
                </p:cNvPr>
                <p:cNvCxnSpPr>
                  <a:cxnSpLocks/>
                  <a:stCxn id="36" idx="36"/>
                </p:cNvCxnSpPr>
                <p:nvPr/>
              </p:nvCxnSpPr>
              <p:spPr>
                <a:xfrm>
                  <a:off x="6878230" y="3439115"/>
                  <a:ext cx="364142" cy="15144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D1A04C4-46A6-453B-B29B-D8318C120B2D}"/>
                    </a:ext>
                  </a:extLst>
                </p:cNvPr>
                <p:cNvCxnSpPr/>
                <p:nvPr/>
              </p:nvCxnSpPr>
              <p:spPr>
                <a:xfrm>
                  <a:off x="7030630" y="3300202"/>
                  <a:ext cx="364142" cy="15144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890F6A-794E-410B-B7F8-9C15AD198C5F}"/>
                    </a:ext>
                  </a:extLst>
                </p:cNvPr>
                <p:cNvCxnSpPr>
                  <a:cxnSpLocks/>
                </p:cNvCxnSpPr>
                <p:nvPr/>
              </p:nvCxnSpPr>
              <p:spPr>
                <a:xfrm>
                  <a:off x="7207551" y="3112341"/>
                  <a:ext cx="326379" cy="15644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6F6C258-54AC-4A91-A0EC-0888DF5A8872}"/>
                    </a:ext>
                  </a:extLst>
                </p:cNvPr>
                <p:cNvCxnSpPr>
                  <a:cxnSpLocks/>
                  <a:stCxn id="36" idx="31"/>
                </p:cNvCxnSpPr>
                <p:nvPr/>
              </p:nvCxnSpPr>
              <p:spPr>
                <a:xfrm>
                  <a:off x="7460857" y="2977869"/>
                  <a:ext cx="239511" cy="12522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00084BE-0182-4FAF-AA10-BF06953B407D}"/>
                    </a:ext>
                  </a:extLst>
                </p:cNvPr>
                <p:cNvCxnSpPr>
                  <a:cxnSpLocks/>
                </p:cNvCxnSpPr>
                <p:nvPr/>
              </p:nvCxnSpPr>
              <p:spPr>
                <a:xfrm flipV="1">
                  <a:off x="7877877" y="3032212"/>
                  <a:ext cx="165606" cy="1739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A22ACDF-E088-408A-854B-1A0D82BE1658}"/>
                    </a:ext>
                  </a:extLst>
                </p:cNvPr>
                <p:cNvCxnSpPr>
                  <a:cxnSpLocks/>
                </p:cNvCxnSpPr>
                <p:nvPr/>
              </p:nvCxnSpPr>
              <p:spPr>
                <a:xfrm flipV="1">
                  <a:off x="7984956" y="3184612"/>
                  <a:ext cx="165606" cy="1739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2979B45-8796-47F1-83A2-7BB9B403C5AA}"/>
                    </a:ext>
                  </a:extLst>
                </p:cNvPr>
                <p:cNvCxnSpPr>
                  <a:cxnSpLocks/>
                  <a:stCxn id="36" idx="19"/>
                </p:cNvCxnSpPr>
                <p:nvPr/>
              </p:nvCxnSpPr>
              <p:spPr>
                <a:xfrm flipV="1">
                  <a:off x="8092035" y="3337012"/>
                  <a:ext cx="210927" cy="2477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7E719D9-2E29-4A3D-BFCB-1960CA7BE805}"/>
                    </a:ext>
                  </a:extLst>
                </p:cNvPr>
                <p:cNvCxnSpPr>
                  <a:cxnSpLocks/>
                </p:cNvCxnSpPr>
                <p:nvPr/>
              </p:nvCxnSpPr>
              <p:spPr>
                <a:xfrm flipV="1">
                  <a:off x="8244435" y="3489412"/>
                  <a:ext cx="210927" cy="2477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211BDE0-CA6D-4B61-96C9-9D6BABFC3836}"/>
                    </a:ext>
                  </a:extLst>
                </p:cNvPr>
                <p:cNvCxnSpPr>
                  <a:cxnSpLocks/>
                </p:cNvCxnSpPr>
                <p:nvPr/>
              </p:nvCxnSpPr>
              <p:spPr>
                <a:xfrm flipV="1">
                  <a:off x="8521447" y="3641812"/>
                  <a:ext cx="86315" cy="953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B7AC8C7-9EE5-4D69-9817-3E54F072E809}"/>
                    </a:ext>
                  </a:extLst>
                </p:cNvPr>
                <p:cNvCxnSpPr>
                  <a:cxnSpLocks/>
                  <a:endCxn id="36" idx="11"/>
                </p:cNvCxnSpPr>
                <p:nvPr/>
              </p:nvCxnSpPr>
              <p:spPr>
                <a:xfrm flipV="1">
                  <a:off x="8796042" y="3560496"/>
                  <a:ext cx="24277" cy="32137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0FA28A3-E836-4F01-A346-BDF2CC6E9807}"/>
                    </a:ext>
                  </a:extLst>
                </p:cNvPr>
                <p:cNvCxnSpPr>
                  <a:cxnSpLocks/>
                  <a:stCxn id="48" idx="33"/>
                  <a:endCxn id="36" idx="8"/>
                </p:cNvCxnSpPr>
                <p:nvPr/>
              </p:nvCxnSpPr>
              <p:spPr>
                <a:xfrm flipH="1" flipV="1">
                  <a:off x="8941699" y="3366287"/>
                  <a:ext cx="72828" cy="46124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8" name="Freeform: Shape 47">
                  <a:extLst>
                    <a:ext uri="{FF2B5EF4-FFF2-40B4-BE49-F238E27FC236}">
                      <a16:creationId xmlns:a16="http://schemas.microsoft.com/office/drawing/2014/main" id="{47AC3662-4162-46FE-8BA1-E09E97E186B2}"/>
                    </a:ext>
                  </a:extLst>
                </p:cNvPr>
                <p:cNvSpPr/>
                <p:nvPr/>
              </p:nvSpPr>
              <p:spPr>
                <a:xfrm>
                  <a:off x="7145267" y="2953593"/>
                  <a:ext cx="2354783" cy="898216"/>
                </a:xfrm>
                <a:custGeom>
                  <a:avLst/>
                  <a:gdLst>
                    <a:gd name="connsiteX0" fmla="*/ 0 w 2354783"/>
                    <a:gd name="connsiteY0" fmla="*/ 752559 h 898216"/>
                    <a:gd name="connsiteX1" fmla="*/ 24276 w 2354783"/>
                    <a:gd name="connsiteY1" fmla="*/ 704007 h 898216"/>
                    <a:gd name="connsiteX2" fmla="*/ 72829 w 2354783"/>
                    <a:gd name="connsiteY2" fmla="*/ 655455 h 898216"/>
                    <a:gd name="connsiteX3" fmla="*/ 194209 w 2354783"/>
                    <a:gd name="connsiteY3" fmla="*/ 534074 h 898216"/>
                    <a:gd name="connsiteX4" fmla="*/ 242761 w 2354783"/>
                    <a:gd name="connsiteY4" fmla="*/ 485522 h 898216"/>
                    <a:gd name="connsiteX5" fmla="*/ 267037 w 2354783"/>
                    <a:gd name="connsiteY5" fmla="*/ 461246 h 898216"/>
                    <a:gd name="connsiteX6" fmla="*/ 315590 w 2354783"/>
                    <a:gd name="connsiteY6" fmla="*/ 364142 h 898216"/>
                    <a:gd name="connsiteX7" fmla="*/ 339866 w 2354783"/>
                    <a:gd name="connsiteY7" fmla="*/ 315589 h 898216"/>
                    <a:gd name="connsiteX8" fmla="*/ 436970 w 2354783"/>
                    <a:gd name="connsiteY8" fmla="*/ 218485 h 898216"/>
                    <a:gd name="connsiteX9" fmla="*/ 485522 w 2354783"/>
                    <a:gd name="connsiteY9" fmla="*/ 169933 h 898216"/>
                    <a:gd name="connsiteX10" fmla="*/ 509798 w 2354783"/>
                    <a:gd name="connsiteY10" fmla="*/ 145657 h 898216"/>
                    <a:gd name="connsiteX11" fmla="*/ 558351 w 2354783"/>
                    <a:gd name="connsiteY11" fmla="*/ 121380 h 898216"/>
                    <a:gd name="connsiteX12" fmla="*/ 582627 w 2354783"/>
                    <a:gd name="connsiteY12" fmla="*/ 97104 h 898216"/>
                    <a:gd name="connsiteX13" fmla="*/ 631179 w 2354783"/>
                    <a:gd name="connsiteY13" fmla="*/ 72828 h 898216"/>
                    <a:gd name="connsiteX14" fmla="*/ 655455 w 2354783"/>
                    <a:gd name="connsiteY14" fmla="*/ 48552 h 898216"/>
                    <a:gd name="connsiteX15" fmla="*/ 728283 w 2354783"/>
                    <a:gd name="connsiteY15" fmla="*/ 0 h 898216"/>
                    <a:gd name="connsiteX16" fmla="*/ 873940 w 2354783"/>
                    <a:gd name="connsiteY16" fmla="*/ 24276 h 898216"/>
                    <a:gd name="connsiteX17" fmla="*/ 946768 w 2354783"/>
                    <a:gd name="connsiteY17" fmla="*/ 97104 h 898216"/>
                    <a:gd name="connsiteX18" fmla="*/ 971045 w 2354783"/>
                    <a:gd name="connsiteY18" fmla="*/ 121380 h 898216"/>
                    <a:gd name="connsiteX19" fmla="*/ 1019597 w 2354783"/>
                    <a:gd name="connsiteY19" fmla="*/ 218485 h 898216"/>
                    <a:gd name="connsiteX20" fmla="*/ 1213806 w 2354783"/>
                    <a:gd name="connsiteY20" fmla="*/ 412694 h 898216"/>
                    <a:gd name="connsiteX21" fmla="*/ 1286634 w 2354783"/>
                    <a:gd name="connsiteY21" fmla="*/ 485522 h 898216"/>
                    <a:gd name="connsiteX22" fmla="*/ 1310910 w 2354783"/>
                    <a:gd name="connsiteY22" fmla="*/ 509798 h 898216"/>
                    <a:gd name="connsiteX23" fmla="*/ 1359462 w 2354783"/>
                    <a:gd name="connsiteY23" fmla="*/ 534074 h 898216"/>
                    <a:gd name="connsiteX24" fmla="*/ 1408014 w 2354783"/>
                    <a:gd name="connsiteY24" fmla="*/ 582626 h 898216"/>
                    <a:gd name="connsiteX25" fmla="*/ 1456567 w 2354783"/>
                    <a:gd name="connsiteY25" fmla="*/ 631179 h 898216"/>
                    <a:gd name="connsiteX26" fmla="*/ 1480843 w 2354783"/>
                    <a:gd name="connsiteY26" fmla="*/ 655455 h 898216"/>
                    <a:gd name="connsiteX27" fmla="*/ 1505119 w 2354783"/>
                    <a:gd name="connsiteY27" fmla="*/ 679731 h 898216"/>
                    <a:gd name="connsiteX28" fmla="*/ 1529395 w 2354783"/>
                    <a:gd name="connsiteY28" fmla="*/ 728283 h 898216"/>
                    <a:gd name="connsiteX29" fmla="*/ 1553671 w 2354783"/>
                    <a:gd name="connsiteY29" fmla="*/ 752559 h 898216"/>
                    <a:gd name="connsiteX30" fmla="*/ 1577947 w 2354783"/>
                    <a:gd name="connsiteY30" fmla="*/ 801111 h 898216"/>
                    <a:gd name="connsiteX31" fmla="*/ 1650775 w 2354783"/>
                    <a:gd name="connsiteY31" fmla="*/ 873940 h 898216"/>
                    <a:gd name="connsiteX32" fmla="*/ 1675052 w 2354783"/>
                    <a:gd name="connsiteY32" fmla="*/ 898216 h 898216"/>
                    <a:gd name="connsiteX33" fmla="*/ 1869260 w 2354783"/>
                    <a:gd name="connsiteY33" fmla="*/ 873940 h 898216"/>
                    <a:gd name="connsiteX34" fmla="*/ 1917813 w 2354783"/>
                    <a:gd name="connsiteY34" fmla="*/ 825388 h 898216"/>
                    <a:gd name="connsiteX35" fmla="*/ 1966365 w 2354783"/>
                    <a:gd name="connsiteY35" fmla="*/ 801111 h 898216"/>
                    <a:gd name="connsiteX36" fmla="*/ 2014917 w 2354783"/>
                    <a:gd name="connsiteY36" fmla="*/ 752559 h 898216"/>
                    <a:gd name="connsiteX37" fmla="*/ 2039193 w 2354783"/>
                    <a:gd name="connsiteY37" fmla="*/ 728283 h 898216"/>
                    <a:gd name="connsiteX38" fmla="*/ 2063469 w 2354783"/>
                    <a:gd name="connsiteY38" fmla="*/ 704007 h 898216"/>
                    <a:gd name="connsiteX39" fmla="*/ 2160574 w 2354783"/>
                    <a:gd name="connsiteY39" fmla="*/ 412694 h 898216"/>
                    <a:gd name="connsiteX40" fmla="*/ 2184850 w 2354783"/>
                    <a:gd name="connsiteY40" fmla="*/ 388418 h 898216"/>
                    <a:gd name="connsiteX41" fmla="*/ 2354783 w 2354783"/>
                    <a:gd name="connsiteY41" fmla="*/ 388418 h 89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354783" h="898216">
                      <a:moveTo>
                        <a:pt x="0" y="752559"/>
                      </a:moveTo>
                      <a:cubicBezTo>
                        <a:pt x="8092" y="736375"/>
                        <a:pt x="13419" y="718482"/>
                        <a:pt x="24276" y="704007"/>
                      </a:cubicBezTo>
                      <a:cubicBezTo>
                        <a:pt x="38009" y="685697"/>
                        <a:pt x="56645" y="671639"/>
                        <a:pt x="72829" y="655455"/>
                      </a:cubicBezTo>
                      <a:lnTo>
                        <a:pt x="194209" y="534074"/>
                      </a:lnTo>
                      <a:lnTo>
                        <a:pt x="242761" y="485522"/>
                      </a:lnTo>
                      <a:cubicBezTo>
                        <a:pt x="250853" y="477430"/>
                        <a:pt x="261919" y="471482"/>
                        <a:pt x="267037" y="461246"/>
                      </a:cubicBezTo>
                      <a:lnTo>
                        <a:pt x="315590" y="364142"/>
                      </a:lnTo>
                      <a:cubicBezTo>
                        <a:pt x="323682" y="347958"/>
                        <a:pt x="327071" y="328384"/>
                        <a:pt x="339866" y="315589"/>
                      </a:cubicBezTo>
                      <a:lnTo>
                        <a:pt x="436970" y="218485"/>
                      </a:lnTo>
                      <a:lnTo>
                        <a:pt x="485522" y="169933"/>
                      </a:lnTo>
                      <a:cubicBezTo>
                        <a:pt x="493614" y="161841"/>
                        <a:pt x="499562" y="150775"/>
                        <a:pt x="509798" y="145657"/>
                      </a:cubicBezTo>
                      <a:cubicBezTo>
                        <a:pt x="525982" y="137565"/>
                        <a:pt x="543295" y="131417"/>
                        <a:pt x="558351" y="121380"/>
                      </a:cubicBezTo>
                      <a:cubicBezTo>
                        <a:pt x="567873" y="115032"/>
                        <a:pt x="573105" y="103452"/>
                        <a:pt x="582627" y="97104"/>
                      </a:cubicBezTo>
                      <a:cubicBezTo>
                        <a:pt x="597682" y="87067"/>
                        <a:pt x="616124" y="82865"/>
                        <a:pt x="631179" y="72828"/>
                      </a:cubicBezTo>
                      <a:cubicBezTo>
                        <a:pt x="640701" y="66480"/>
                        <a:pt x="645933" y="54900"/>
                        <a:pt x="655455" y="48552"/>
                      </a:cubicBezTo>
                      <a:cubicBezTo>
                        <a:pt x="743636" y="-10236"/>
                        <a:pt x="672622" y="55661"/>
                        <a:pt x="728283" y="0"/>
                      </a:cubicBezTo>
                      <a:cubicBezTo>
                        <a:pt x="776835" y="8092"/>
                        <a:pt x="827852" y="6993"/>
                        <a:pt x="873940" y="24276"/>
                      </a:cubicBezTo>
                      <a:cubicBezTo>
                        <a:pt x="873941" y="24276"/>
                        <a:pt x="934630" y="84966"/>
                        <a:pt x="946768" y="97104"/>
                      </a:cubicBezTo>
                      <a:lnTo>
                        <a:pt x="971045" y="121380"/>
                      </a:lnTo>
                      <a:cubicBezTo>
                        <a:pt x="987229" y="153748"/>
                        <a:pt x="994008" y="192896"/>
                        <a:pt x="1019597" y="218485"/>
                      </a:cubicBezTo>
                      <a:lnTo>
                        <a:pt x="1213806" y="412694"/>
                      </a:lnTo>
                      <a:lnTo>
                        <a:pt x="1286634" y="485522"/>
                      </a:lnTo>
                      <a:cubicBezTo>
                        <a:pt x="1294726" y="493614"/>
                        <a:pt x="1300674" y="504680"/>
                        <a:pt x="1310910" y="509798"/>
                      </a:cubicBezTo>
                      <a:cubicBezTo>
                        <a:pt x="1327094" y="517890"/>
                        <a:pt x="1344987" y="523217"/>
                        <a:pt x="1359462" y="534074"/>
                      </a:cubicBezTo>
                      <a:cubicBezTo>
                        <a:pt x="1377772" y="547807"/>
                        <a:pt x="1391830" y="566442"/>
                        <a:pt x="1408014" y="582626"/>
                      </a:cubicBezTo>
                      <a:lnTo>
                        <a:pt x="1456567" y="631179"/>
                      </a:lnTo>
                      <a:lnTo>
                        <a:pt x="1480843" y="655455"/>
                      </a:lnTo>
                      <a:cubicBezTo>
                        <a:pt x="1488935" y="663547"/>
                        <a:pt x="1500001" y="669495"/>
                        <a:pt x="1505119" y="679731"/>
                      </a:cubicBezTo>
                      <a:cubicBezTo>
                        <a:pt x="1513211" y="695915"/>
                        <a:pt x="1519358" y="713228"/>
                        <a:pt x="1529395" y="728283"/>
                      </a:cubicBezTo>
                      <a:cubicBezTo>
                        <a:pt x="1535743" y="737805"/>
                        <a:pt x="1547323" y="743037"/>
                        <a:pt x="1553671" y="752559"/>
                      </a:cubicBezTo>
                      <a:cubicBezTo>
                        <a:pt x="1563708" y="767614"/>
                        <a:pt x="1567091" y="786636"/>
                        <a:pt x="1577947" y="801111"/>
                      </a:cubicBezTo>
                      <a:cubicBezTo>
                        <a:pt x="1577949" y="801114"/>
                        <a:pt x="1638636" y="861801"/>
                        <a:pt x="1650775" y="873940"/>
                      </a:cubicBezTo>
                      <a:lnTo>
                        <a:pt x="1675052" y="898216"/>
                      </a:lnTo>
                      <a:cubicBezTo>
                        <a:pt x="1739788" y="890124"/>
                        <a:pt x="1806772" y="892686"/>
                        <a:pt x="1869260" y="873940"/>
                      </a:cubicBezTo>
                      <a:cubicBezTo>
                        <a:pt x="1891183" y="867363"/>
                        <a:pt x="1897342" y="835624"/>
                        <a:pt x="1917813" y="825388"/>
                      </a:cubicBezTo>
                      <a:cubicBezTo>
                        <a:pt x="1933997" y="817296"/>
                        <a:pt x="1951890" y="811968"/>
                        <a:pt x="1966365" y="801111"/>
                      </a:cubicBezTo>
                      <a:cubicBezTo>
                        <a:pt x="1984675" y="787378"/>
                        <a:pt x="1998733" y="768743"/>
                        <a:pt x="2014917" y="752559"/>
                      </a:cubicBezTo>
                      <a:lnTo>
                        <a:pt x="2039193" y="728283"/>
                      </a:lnTo>
                      <a:lnTo>
                        <a:pt x="2063469" y="704007"/>
                      </a:lnTo>
                      <a:cubicBezTo>
                        <a:pt x="2072616" y="667420"/>
                        <a:pt x="2108309" y="464959"/>
                        <a:pt x="2160574" y="412694"/>
                      </a:cubicBezTo>
                      <a:cubicBezTo>
                        <a:pt x="2168666" y="404602"/>
                        <a:pt x="2173495" y="389837"/>
                        <a:pt x="2184850" y="388418"/>
                      </a:cubicBezTo>
                      <a:cubicBezTo>
                        <a:pt x="2241057" y="381392"/>
                        <a:pt x="2298139" y="388418"/>
                        <a:pt x="2354783" y="388418"/>
                      </a:cubicBezTo>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A38C4F2F-F2D7-43D0-8D22-F6AA3B8B62E4}"/>
                    </a:ext>
                  </a:extLst>
                </p:cNvPr>
                <p:cNvCxnSpPr>
                  <a:cxnSpLocks/>
                  <a:endCxn id="36" idx="4"/>
                </p:cNvCxnSpPr>
                <p:nvPr/>
              </p:nvCxnSpPr>
              <p:spPr>
                <a:xfrm flipH="1" flipV="1">
                  <a:off x="9063080" y="3220630"/>
                  <a:ext cx="149150" cy="42031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982D79E-D03F-447F-B55D-80780C8D9D58}"/>
                    </a:ext>
                  </a:extLst>
                </p:cNvPr>
                <p:cNvCxnSpPr>
                  <a:cxnSpLocks/>
                  <a:endCxn id="36" idx="2"/>
                </p:cNvCxnSpPr>
                <p:nvPr/>
              </p:nvCxnSpPr>
              <p:spPr>
                <a:xfrm flipH="1" flipV="1">
                  <a:off x="9233012" y="3074973"/>
                  <a:ext cx="83312" cy="329950"/>
                </a:xfrm>
                <a:prstGeom prst="line">
                  <a:avLst/>
                </a:prstGeom>
                <a:ln w="38100"/>
              </p:spPr>
              <p:style>
                <a:lnRef idx="1">
                  <a:schemeClr val="accent1"/>
                </a:lnRef>
                <a:fillRef idx="0">
                  <a:schemeClr val="accent1"/>
                </a:fillRef>
                <a:effectRef idx="0">
                  <a:schemeClr val="accent1"/>
                </a:effectRef>
                <a:fontRef idx="minor">
                  <a:schemeClr val="tx1"/>
                </a:fontRef>
              </p:style>
            </p:cxnSp>
          </p:grpSp>
        </p:grpSp>
        <p:sp>
          <p:nvSpPr>
            <p:cNvPr id="33" name="TextBox 32">
              <a:extLst>
                <a:ext uri="{FF2B5EF4-FFF2-40B4-BE49-F238E27FC236}">
                  <a16:creationId xmlns:a16="http://schemas.microsoft.com/office/drawing/2014/main" id="{99FA5D44-F65B-4B1C-90DD-255667EB6FEA}"/>
                </a:ext>
              </a:extLst>
            </p:cNvPr>
            <p:cNvSpPr txBox="1"/>
            <p:nvPr/>
          </p:nvSpPr>
          <p:spPr>
            <a:xfrm>
              <a:off x="5709621" y="2204727"/>
              <a:ext cx="369012" cy="369332"/>
            </a:xfrm>
            <a:prstGeom prst="rect">
              <a:avLst/>
            </a:prstGeom>
            <a:noFill/>
          </p:spPr>
          <p:txBody>
            <a:bodyPr wrap="none" rtlCol="0">
              <a:spAutoFit/>
            </a:bodyPr>
            <a:lstStyle/>
            <a:p>
              <a:r>
                <a:rPr lang="en-US" dirty="0"/>
                <a:t>5`</a:t>
              </a:r>
            </a:p>
          </p:txBody>
        </p:sp>
      </p:grpSp>
      <p:pic>
        <p:nvPicPr>
          <p:cNvPr id="53" name="Screen Shot 2016-06-26 at 12.27.14 PM-enhanced.png">
            <a:extLst>
              <a:ext uri="{FF2B5EF4-FFF2-40B4-BE49-F238E27FC236}">
                <a16:creationId xmlns:a16="http://schemas.microsoft.com/office/drawing/2014/main" id="{6CF22509-4097-4D91-AEE1-7E0F3CF47417}"/>
              </a:ext>
            </a:extLst>
          </p:cNvPr>
          <p:cNvPicPr>
            <a:picLocks noChangeAspect="1"/>
          </p:cNvPicPr>
          <p:nvPr/>
        </p:nvPicPr>
        <p:blipFill>
          <a:blip r:embed="rId3"/>
          <a:stretch>
            <a:fillRect/>
          </a:stretch>
        </p:blipFill>
        <p:spPr>
          <a:xfrm>
            <a:off x="6587849" y="2012773"/>
            <a:ext cx="5267133" cy="3606888"/>
          </a:xfrm>
          <a:prstGeom prst="rect">
            <a:avLst/>
          </a:prstGeom>
          <a:ln w="12700">
            <a:miter lim="400000"/>
          </a:ln>
        </p:spPr>
      </p:pic>
      <p:pic>
        <p:nvPicPr>
          <p:cNvPr id="51" name="Picture 50">
            <a:extLst>
              <a:ext uri="{FF2B5EF4-FFF2-40B4-BE49-F238E27FC236}">
                <a16:creationId xmlns:a16="http://schemas.microsoft.com/office/drawing/2014/main" id="{F5128678-4313-2048-928E-73CB0C6B33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753430">
            <a:off x="1437291" y="1203018"/>
            <a:ext cx="856478" cy="572880"/>
          </a:xfrm>
          <a:prstGeom prst="rect">
            <a:avLst/>
          </a:prstGeom>
        </p:spPr>
      </p:pic>
    </p:spTree>
    <p:extLst>
      <p:ext uri="{BB962C8B-B14F-4D97-AF65-F5344CB8AC3E}">
        <p14:creationId xmlns:p14="http://schemas.microsoft.com/office/powerpoint/2010/main" val="355627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utoRev="1" fill="hold" nodeType="clickEffect">
                                  <p:stCondLst>
                                    <p:cond delay="0"/>
                                  </p:stCondLst>
                                  <p:childTnLst>
                                    <p:animMotion origin="layout" path="M -2.29167E-6 2.59259E-6 L -0.01784 0.00162 " pathEditMode="relative" rAng="0" ptsTypes="AA">
                                      <p:cBhvr>
                                        <p:cTn id="6" dur="250" fill="hold"/>
                                        <p:tgtEl>
                                          <p:spTgt spid="2"/>
                                        </p:tgtEl>
                                        <p:attrNameLst>
                                          <p:attrName>ppt_x</p:attrName>
                                          <p:attrName>ppt_y</p:attrName>
                                        </p:attrNameLst>
                                      </p:cBhvr>
                                      <p:rCtr x="-898" y="69"/>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2.29167E-6 2.59259E-6 L 0.05755 0.10926 " pathEditMode="relative" rAng="0" ptsTypes="AA">
                                      <p:cBhvr>
                                        <p:cTn id="10" dur="1000" fill="hold"/>
                                        <p:tgtEl>
                                          <p:spTgt spid="2"/>
                                        </p:tgtEl>
                                        <p:attrNameLst>
                                          <p:attrName>ppt_x</p:attrName>
                                          <p:attrName>ppt_y</p:attrName>
                                        </p:attrNameLst>
                                      </p:cBhvr>
                                      <p:rCtr x="2878" y="5463"/>
                                    </p:animMotion>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24"/>
                                        </p:tgtEl>
                                      </p:cBhvr>
                                    </p:animEffect>
                                    <p:set>
                                      <p:cBhvr>
                                        <p:cTn id="18" dur="1" fill="hold">
                                          <p:stCondLst>
                                            <p:cond delay="499"/>
                                          </p:stCondLst>
                                        </p:cTn>
                                        <p:tgtEl>
                                          <p:spTgt spid="24"/>
                                        </p:tgtEl>
                                        <p:attrNameLst>
                                          <p:attrName>style.visibility</p:attrName>
                                        </p:attrNameLst>
                                      </p:cBhvr>
                                      <p:to>
                                        <p:strVal val="hidden"/>
                                      </p:to>
                                    </p:set>
                                  </p:childTnLst>
                                </p:cTn>
                              </p:par>
                            </p:childTnLst>
                          </p:cTn>
                        </p:par>
                        <p:par>
                          <p:cTn id="19" fill="hold">
                            <p:stCondLst>
                              <p:cond delay="500"/>
                            </p:stCondLst>
                            <p:childTnLst>
                              <p:par>
                                <p:cTn id="20" presetID="1" presetClass="entr" presetSubtype="0" fill="hold" nodeType="afterEffect">
                                  <p:stCondLst>
                                    <p:cond delay="0"/>
                                  </p:stCondLst>
                                  <p:childTnLst>
                                    <p:set>
                                      <p:cBhvr>
                                        <p:cTn id="21" dur="1" fill="hold">
                                          <p:stCondLst>
                                            <p:cond delay="0"/>
                                          </p:stCondLst>
                                        </p:cTn>
                                        <p:tgtEl>
                                          <p:spTgt spid="3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0" presetClass="entr" presetSubtype="0"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50" presetClass="path" presetSubtype="0" accel="50000" decel="50000" fill="hold" nodeType="clickEffect">
                                  <p:stCondLst>
                                    <p:cond delay="0"/>
                                  </p:stCondLst>
                                  <p:childTnLst>
                                    <p:animMotion origin="layout" path="M -4.16667E-6 2.59259E-6 L 0.03946 2.59259E-6 C 0.05704 2.59259E-6 0.07891 0.02176 0.07891 0.03958 L 0.07891 0.0794 " pathEditMode="relative" rAng="0" ptsTypes="AAAA">
                                      <p:cBhvr>
                                        <p:cTn id="32" dur="1250" fill="hold"/>
                                        <p:tgtEl>
                                          <p:spTgt spid="30"/>
                                        </p:tgtEl>
                                        <p:attrNameLst>
                                          <p:attrName>ppt_x</p:attrName>
                                          <p:attrName>ppt_y</p:attrName>
                                        </p:attrNameLst>
                                      </p:cBhvr>
                                      <p:rCtr x="3945" y="3958"/>
                                    </p:animMotion>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30"/>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50" presetClass="path" presetSubtype="0" accel="50000" decel="50000" fill="hold" nodeType="clickEffect">
                                  <p:stCondLst>
                                    <p:cond delay="0"/>
                                  </p:stCondLst>
                                  <p:childTnLst>
                                    <p:animMotion origin="layout" path="M 3.33333E-6 4.44444E-6 L 0.08151 4.44444E-6 C 0.1181 4.44444E-6 0.16315 0.01088 0.16315 0.0199 L 0.16315 0.04027 " pathEditMode="relative" rAng="0" ptsTypes="AAAA">
                                      <p:cBhvr>
                                        <p:cTn id="40" dur="1500" fill="hold"/>
                                        <p:tgtEl>
                                          <p:spTgt spid="29"/>
                                        </p:tgtEl>
                                        <p:attrNameLst>
                                          <p:attrName>ppt_x</p:attrName>
                                          <p:attrName>ppt_y</p:attrName>
                                        </p:attrNameLst>
                                      </p:cBhvr>
                                      <p:rCtr x="8151" y="2014"/>
                                    </p:animMotion>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300B3CC-F37B-9A4D-A1D4-448D1AAECD55}"/>
              </a:ext>
            </a:extLst>
          </p:cNvPr>
          <p:cNvSpPr/>
          <p:nvPr/>
        </p:nvSpPr>
        <p:spPr>
          <a:xfrm>
            <a:off x="0" y="0"/>
            <a:ext cx="12192000" cy="438941"/>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3`-p(dT)</a:t>
            </a:r>
            <a:r>
              <a:rPr lang="en-US" sz="2200" b="1" baseline="-25000" dirty="0">
                <a:latin typeface="Arial" panose="020B0604020202020204" pitchFamily="34" charset="0"/>
                <a:cs typeface="Arial" panose="020B0604020202020204" pitchFamily="34" charset="0"/>
              </a:rPr>
              <a:t>15</a:t>
            </a:r>
            <a:endParaRPr lang="en-US" sz="2200" b="1"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6D805881-EA6C-DA49-A4F4-96FF230F5EF7}"/>
              </a:ext>
            </a:extLst>
          </p:cNvPr>
          <p:cNvSpPr/>
          <p:nvPr/>
        </p:nvSpPr>
        <p:spPr>
          <a:xfrm>
            <a:off x="2292815" y="6450255"/>
            <a:ext cx="1214820" cy="369332"/>
          </a:xfrm>
          <a:prstGeom prst="rect">
            <a:avLst/>
          </a:prstGeom>
        </p:spPr>
        <p:txBody>
          <a:bodyPr wrap="none">
            <a:spAutoFit/>
          </a:bodyPr>
          <a:lstStyle/>
          <a:p>
            <a:r>
              <a:rPr lang="en-US" b="1" dirty="0">
                <a:latin typeface="Arial" panose="020B0604020202020204" pitchFamily="34" charset="0"/>
                <a:cs typeface="Arial" panose="020B0604020202020204" pitchFamily="34" charset="0"/>
              </a:rPr>
              <a:t>DNA only</a:t>
            </a:r>
            <a:endParaRPr lang="en-US" dirty="0"/>
          </a:p>
        </p:txBody>
      </p:sp>
      <p:sp>
        <p:nvSpPr>
          <p:cNvPr id="7" name="Rectangle 6">
            <a:extLst>
              <a:ext uri="{FF2B5EF4-FFF2-40B4-BE49-F238E27FC236}">
                <a16:creationId xmlns:a16="http://schemas.microsoft.com/office/drawing/2014/main" id="{77805ADC-1705-2A46-9BA8-04B03C3D944C}"/>
              </a:ext>
            </a:extLst>
          </p:cNvPr>
          <p:cNvSpPr/>
          <p:nvPr/>
        </p:nvSpPr>
        <p:spPr>
          <a:xfrm>
            <a:off x="7834841" y="6450255"/>
            <a:ext cx="2251963" cy="369332"/>
          </a:xfrm>
          <a:prstGeom prst="rect">
            <a:avLst/>
          </a:prstGeom>
        </p:spPr>
        <p:txBody>
          <a:bodyPr wrap="none">
            <a:spAutoFit/>
          </a:bodyPr>
          <a:lstStyle/>
          <a:p>
            <a:r>
              <a:rPr lang="en-US" b="1" dirty="0">
                <a:latin typeface="Arial" panose="020B0604020202020204" pitchFamily="34" charset="0"/>
                <a:cs typeface="Arial" panose="020B0604020202020204" pitchFamily="34" charset="0"/>
              </a:rPr>
              <a:t>DNA + 0.5 µM gp32</a:t>
            </a:r>
            <a:endParaRPr lang="en-US" dirty="0"/>
          </a:p>
        </p:txBody>
      </p:sp>
      <p:pic>
        <p:nvPicPr>
          <p:cNvPr id="8" name="Picture 7">
            <a:extLst>
              <a:ext uri="{FF2B5EF4-FFF2-40B4-BE49-F238E27FC236}">
                <a16:creationId xmlns:a16="http://schemas.microsoft.com/office/drawing/2014/main" id="{8711DFD9-056C-C94F-AAC7-1976236EDD6D}"/>
              </a:ext>
            </a:extLst>
          </p:cNvPr>
          <p:cNvPicPr>
            <a:picLocks noChangeAspect="1"/>
          </p:cNvPicPr>
          <p:nvPr/>
        </p:nvPicPr>
        <p:blipFill>
          <a:blip r:embed="rId2"/>
          <a:stretch>
            <a:fillRect/>
          </a:stretch>
        </p:blipFill>
        <p:spPr>
          <a:xfrm>
            <a:off x="204590" y="794135"/>
            <a:ext cx="5178940" cy="5427835"/>
          </a:xfrm>
          <a:prstGeom prst="rect">
            <a:avLst/>
          </a:prstGeom>
        </p:spPr>
      </p:pic>
      <p:pic>
        <p:nvPicPr>
          <p:cNvPr id="9" name="Picture 8">
            <a:extLst>
              <a:ext uri="{FF2B5EF4-FFF2-40B4-BE49-F238E27FC236}">
                <a16:creationId xmlns:a16="http://schemas.microsoft.com/office/drawing/2014/main" id="{FF7B93A2-63C7-7C46-84FB-579F5D448CE5}"/>
              </a:ext>
            </a:extLst>
          </p:cNvPr>
          <p:cNvPicPr>
            <a:picLocks noChangeAspect="1"/>
          </p:cNvPicPr>
          <p:nvPr/>
        </p:nvPicPr>
        <p:blipFill>
          <a:blip r:embed="rId3"/>
          <a:stretch>
            <a:fillRect/>
          </a:stretch>
        </p:blipFill>
        <p:spPr>
          <a:xfrm>
            <a:off x="5795010" y="827473"/>
            <a:ext cx="5793895" cy="5474043"/>
          </a:xfrm>
          <a:prstGeom prst="rect">
            <a:avLst/>
          </a:prstGeom>
        </p:spPr>
      </p:pic>
    </p:spTree>
    <p:extLst>
      <p:ext uri="{BB962C8B-B14F-4D97-AF65-F5344CB8AC3E}">
        <p14:creationId xmlns:p14="http://schemas.microsoft.com/office/powerpoint/2010/main" val="42745001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300B3CC-F37B-9A4D-A1D4-448D1AAECD55}"/>
              </a:ext>
            </a:extLst>
          </p:cNvPr>
          <p:cNvSpPr/>
          <p:nvPr/>
        </p:nvSpPr>
        <p:spPr>
          <a:xfrm>
            <a:off x="0" y="0"/>
            <a:ext cx="12192000" cy="43894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3`-p(dT)14</a:t>
            </a:r>
          </a:p>
        </p:txBody>
      </p:sp>
      <p:sp>
        <p:nvSpPr>
          <p:cNvPr id="4" name="Rectangle 3">
            <a:extLst>
              <a:ext uri="{FF2B5EF4-FFF2-40B4-BE49-F238E27FC236}">
                <a16:creationId xmlns:a16="http://schemas.microsoft.com/office/drawing/2014/main" id="{6D805881-EA6C-DA49-A4F4-96FF230F5EF7}"/>
              </a:ext>
            </a:extLst>
          </p:cNvPr>
          <p:cNvSpPr/>
          <p:nvPr/>
        </p:nvSpPr>
        <p:spPr>
          <a:xfrm>
            <a:off x="2292815" y="6450255"/>
            <a:ext cx="1214820" cy="369332"/>
          </a:xfrm>
          <a:prstGeom prst="rect">
            <a:avLst/>
          </a:prstGeom>
        </p:spPr>
        <p:txBody>
          <a:bodyPr wrap="none">
            <a:spAutoFit/>
          </a:bodyPr>
          <a:lstStyle/>
          <a:p>
            <a:r>
              <a:rPr lang="en-US" b="1" dirty="0">
                <a:latin typeface="Arial" panose="020B0604020202020204" pitchFamily="34" charset="0"/>
                <a:cs typeface="Arial" panose="020B0604020202020204" pitchFamily="34" charset="0"/>
              </a:rPr>
              <a:t>DNA only</a:t>
            </a:r>
            <a:endParaRPr lang="en-US" dirty="0"/>
          </a:p>
        </p:txBody>
      </p:sp>
      <p:sp>
        <p:nvSpPr>
          <p:cNvPr id="7" name="Rectangle 6">
            <a:extLst>
              <a:ext uri="{FF2B5EF4-FFF2-40B4-BE49-F238E27FC236}">
                <a16:creationId xmlns:a16="http://schemas.microsoft.com/office/drawing/2014/main" id="{77805ADC-1705-2A46-9BA8-04B03C3D944C}"/>
              </a:ext>
            </a:extLst>
          </p:cNvPr>
          <p:cNvSpPr/>
          <p:nvPr/>
        </p:nvSpPr>
        <p:spPr>
          <a:xfrm>
            <a:off x="7834841" y="6450255"/>
            <a:ext cx="2251963" cy="369332"/>
          </a:xfrm>
          <a:prstGeom prst="rect">
            <a:avLst/>
          </a:prstGeom>
        </p:spPr>
        <p:txBody>
          <a:bodyPr wrap="none">
            <a:spAutoFit/>
          </a:bodyPr>
          <a:lstStyle/>
          <a:p>
            <a:r>
              <a:rPr lang="en-US" b="1" dirty="0">
                <a:latin typeface="Arial" panose="020B0604020202020204" pitchFamily="34" charset="0"/>
                <a:cs typeface="Arial" panose="020B0604020202020204" pitchFamily="34" charset="0"/>
              </a:rPr>
              <a:t>DNA + 0.5 µM gp32</a:t>
            </a:r>
            <a:endParaRPr lang="en-US" dirty="0"/>
          </a:p>
        </p:txBody>
      </p:sp>
      <p:pic>
        <p:nvPicPr>
          <p:cNvPr id="5" name="Picture 4">
            <a:extLst>
              <a:ext uri="{FF2B5EF4-FFF2-40B4-BE49-F238E27FC236}">
                <a16:creationId xmlns:a16="http://schemas.microsoft.com/office/drawing/2014/main" id="{CABE72B1-EC3E-3646-A822-860135106A85}"/>
              </a:ext>
            </a:extLst>
          </p:cNvPr>
          <p:cNvPicPr>
            <a:picLocks noChangeAspect="1"/>
          </p:cNvPicPr>
          <p:nvPr/>
        </p:nvPicPr>
        <p:blipFill>
          <a:blip r:embed="rId2"/>
          <a:stretch>
            <a:fillRect/>
          </a:stretch>
        </p:blipFill>
        <p:spPr>
          <a:xfrm>
            <a:off x="5991233" y="638945"/>
            <a:ext cx="5939177" cy="5611305"/>
          </a:xfrm>
          <a:prstGeom prst="rect">
            <a:avLst/>
          </a:prstGeom>
        </p:spPr>
      </p:pic>
      <p:pic>
        <p:nvPicPr>
          <p:cNvPr id="6" name="Picture 5">
            <a:extLst>
              <a:ext uri="{FF2B5EF4-FFF2-40B4-BE49-F238E27FC236}">
                <a16:creationId xmlns:a16="http://schemas.microsoft.com/office/drawing/2014/main" id="{0FC76A0B-7BF7-B242-905B-C95694160393}"/>
              </a:ext>
            </a:extLst>
          </p:cNvPr>
          <p:cNvPicPr>
            <a:picLocks noChangeAspect="1"/>
          </p:cNvPicPr>
          <p:nvPr/>
        </p:nvPicPr>
        <p:blipFill>
          <a:blip r:embed="rId3"/>
          <a:stretch>
            <a:fillRect/>
          </a:stretch>
        </p:blipFill>
        <p:spPr>
          <a:xfrm>
            <a:off x="137160" y="659610"/>
            <a:ext cx="5781304" cy="5870419"/>
          </a:xfrm>
          <a:prstGeom prst="rect">
            <a:avLst/>
          </a:prstGeom>
        </p:spPr>
      </p:pic>
    </p:spTree>
    <p:extLst>
      <p:ext uri="{BB962C8B-B14F-4D97-AF65-F5344CB8AC3E}">
        <p14:creationId xmlns:p14="http://schemas.microsoft.com/office/powerpoint/2010/main" val="3397558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6747" y="1425125"/>
            <a:ext cx="2471555" cy="1673618"/>
          </a:xfrm>
          <a:prstGeom prst="rect">
            <a:avLst/>
          </a:prstGeom>
        </p:spPr>
      </p:pic>
      <p:sp>
        <p:nvSpPr>
          <p:cNvPr id="23" name="Rectangle 22"/>
          <p:cNvSpPr/>
          <p:nvPr/>
        </p:nvSpPr>
        <p:spPr>
          <a:xfrm>
            <a:off x="4872931" y="3011481"/>
            <a:ext cx="4617709" cy="272207"/>
          </a:xfrm>
          <a:prstGeom prst="rect">
            <a:avLst/>
          </a:prstGeom>
          <a:solidFill>
            <a:schemeClr val="bg1"/>
          </a:solidFill>
        </p:spPr>
        <p:txBody>
          <a:bodyPr wrap="square" lIns="76786" tIns="38394" rIns="76786" bIns="38394">
            <a:spAutoFit/>
          </a:bodyPr>
          <a:lstStyle/>
          <a:p>
            <a:endParaRPr lang="en-US" sz="1265" b="1" dirty="0">
              <a:solidFill>
                <a:srgbClr val="000099"/>
              </a:solidFill>
            </a:endParaRPr>
          </a:p>
        </p:txBody>
      </p:sp>
      <p:sp>
        <p:nvSpPr>
          <p:cNvPr id="14" name="Shape 377"/>
          <p:cNvSpPr/>
          <p:nvPr/>
        </p:nvSpPr>
        <p:spPr>
          <a:xfrm>
            <a:off x="662539" y="1968132"/>
            <a:ext cx="1338484" cy="687665"/>
          </a:xfrm>
          <a:prstGeom prst="rect">
            <a:avLst/>
          </a:prstGeom>
          <a:ln w="12700">
            <a:miter lim="400000"/>
          </a:ln>
          <a:extLst>
            <a:ext uri="{C572A759-6A51-4108-AA02-DFA0A04FC94B}">
              <ma14:wrappingTextBoxFlag xmlns="" xmlns:ma14="http://schemas.microsoft.com/office/mac/drawingml/2011/main" xmlns:mv="urn:schemas-microsoft-com:mac:vml" xmlns:mc="http://schemas.openxmlformats.org/markup-compatibility/2006" val="1"/>
            </a:ext>
          </a:extLst>
        </p:spPr>
        <p:txBody>
          <a:bodyPr wrap="none" lIns="35707" tIns="35707" rIns="35707" bIns="35707" anchor="ctr">
            <a:spAutoFit/>
          </a:bodyPr>
          <a:lstStyle/>
          <a:p>
            <a:pPr defTabSz="321366">
              <a:defRPr sz="2500">
                <a:solidFill>
                  <a:srgbClr val="941751"/>
                </a:solidFill>
                <a:latin typeface="Helvetica"/>
                <a:ea typeface="Helvetica"/>
                <a:cs typeface="Helvetica"/>
                <a:sym typeface="Helvetica"/>
              </a:defRPr>
            </a:pPr>
            <a:r>
              <a:rPr sz="2000" b="1" dirty="0"/>
              <a:t>N-terminal</a:t>
            </a:r>
          </a:p>
          <a:p>
            <a:pPr defTabSz="321366">
              <a:defRPr sz="2500">
                <a:solidFill>
                  <a:srgbClr val="941751"/>
                </a:solidFill>
                <a:latin typeface="Helvetica"/>
                <a:ea typeface="Helvetica"/>
                <a:cs typeface="Helvetica"/>
                <a:sym typeface="Helvetica"/>
              </a:defRPr>
            </a:pPr>
            <a:r>
              <a:rPr sz="2000" b="1" dirty="0"/>
              <a:t>domain</a:t>
            </a:r>
          </a:p>
        </p:txBody>
      </p:sp>
      <p:sp>
        <p:nvSpPr>
          <p:cNvPr id="15" name="Shape 378"/>
          <p:cNvSpPr/>
          <p:nvPr/>
        </p:nvSpPr>
        <p:spPr>
          <a:xfrm>
            <a:off x="2009711" y="981793"/>
            <a:ext cx="1338484" cy="687665"/>
          </a:xfrm>
          <a:prstGeom prst="rect">
            <a:avLst/>
          </a:prstGeom>
          <a:ln w="12700">
            <a:miter lim="400000"/>
          </a:ln>
          <a:extLst>
            <a:ext uri="{C572A759-6A51-4108-AA02-DFA0A04FC94B}">
              <ma14:wrappingTextBoxFlag xmlns="" xmlns:ma14="http://schemas.microsoft.com/office/mac/drawingml/2011/main" xmlns:mv="urn:schemas-microsoft-com:mac:vml" xmlns:mc="http://schemas.openxmlformats.org/markup-compatibility/2006" val="1"/>
            </a:ext>
          </a:extLst>
        </p:spPr>
        <p:txBody>
          <a:bodyPr wrap="none" lIns="35707" tIns="35707" rIns="35707" bIns="35707" anchor="ctr">
            <a:spAutoFit/>
          </a:bodyPr>
          <a:lstStyle/>
          <a:p>
            <a:pPr defTabSz="321366">
              <a:defRPr sz="2500">
                <a:solidFill>
                  <a:srgbClr val="941751"/>
                </a:solidFill>
                <a:latin typeface="Helvetica"/>
                <a:ea typeface="Helvetica"/>
                <a:cs typeface="Helvetica"/>
                <a:sym typeface="Helvetica"/>
              </a:defRPr>
            </a:pPr>
            <a:r>
              <a:rPr sz="2000" b="1" dirty="0"/>
              <a:t>C-terminal</a:t>
            </a:r>
          </a:p>
          <a:p>
            <a:pPr defTabSz="321366">
              <a:defRPr sz="2500">
                <a:solidFill>
                  <a:srgbClr val="941751"/>
                </a:solidFill>
                <a:latin typeface="Helvetica"/>
                <a:ea typeface="Helvetica"/>
                <a:cs typeface="Helvetica"/>
                <a:sym typeface="Helvetica"/>
              </a:defRPr>
            </a:pPr>
            <a:r>
              <a:rPr sz="2000" b="1" dirty="0"/>
              <a:t>domain</a:t>
            </a:r>
          </a:p>
        </p:txBody>
      </p:sp>
      <p:sp>
        <p:nvSpPr>
          <p:cNvPr id="3" name="TextBox 2"/>
          <p:cNvSpPr txBox="1"/>
          <p:nvPr/>
        </p:nvSpPr>
        <p:spPr>
          <a:xfrm>
            <a:off x="574037" y="2501625"/>
            <a:ext cx="1510542" cy="584775"/>
          </a:xfrm>
          <a:prstGeom prst="rect">
            <a:avLst/>
          </a:prstGeom>
          <a:noFill/>
        </p:spPr>
        <p:txBody>
          <a:bodyPr wrap="none" rtlCol="0">
            <a:spAutoFit/>
          </a:bodyPr>
          <a:lstStyle/>
          <a:p>
            <a:r>
              <a:rPr lang="en-US" sz="1600" dirty="0"/>
              <a:t>protein-protein </a:t>
            </a:r>
          </a:p>
          <a:p>
            <a:r>
              <a:rPr lang="en-US" sz="1600" dirty="0"/>
              <a:t>interaction</a:t>
            </a:r>
          </a:p>
        </p:txBody>
      </p:sp>
      <p:grpSp>
        <p:nvGrpSpPr>
          <p:cNvPr id="7" name="Group 6"/>
          <p:cNvGrpSpPr/>
          <p:nvPr/>
        </p:nvGrpSpPr>
        <p:grpSpPr>
          <a:xfrm>
            <a:off x="6265998" y="702357"/>
            <a:ext cx="3258969" cy="2256854"/>
            <a:chOff x="8326218" y="558126"/>
            <a:chExt cx="4136503" cy="2864551"/>
          </a:xfrm>
        </p:grpSpPr>
        <p:sp>
          <p:nvSpPr>
            <p:cNvPr id="24" name="Shape 381"/>
            <p:cNvSpPr/>
            <p:nvPr/>
          </p:nvSpPr>
          <p:spPr>
            <a:xfrm>
              <a:off x="8326218" y="1361197"/>
              <a:ext cx="1719240" cy="872831"/>
            </a:xfrm>
            <a:prstGeom prst="rect">
              <a:avLst/>
            </a:prstGeom>
            <a:ln w="12700">
              <a:miter lim="400000"/>
            </a:ln>
            <a:extLst>
              <a:ext uri="{C572A759-6A51-4108-AA02-DFA0A04FC94B}">
                <ma14:wrappingTextBoxFlag xmlns="" xmlns:ma14="http://schemas.microsoft.com/office/mac/drawingml/2011/main" xmlns:mv="urn:schemas-microsoft-com:mac:vml" xmlns:mc="http://schemas.openxmlformats.org/markup-compatibility/2006" val="1"/>
              </a:ext>
            </a:extLst>
          </p:spPr>
          <p:txBody>
            <a:bodyPr wrap="none" lIns="35707" tIns="35707" rIns="35707" bIns="35707" anchor="ctr">
              <a:spAutoFit/>
            </a:bodyPr>
            <a:lstStyle>
              <a:lvl1pPr defTabSz="457200">
                <a:lnSpc>
                  <a:spcPct val="100000"/>
                </a:lnSpc>
                <a:defRPr sz="2500">
                  <a:solidFill>
                    <a:srgbClr val="FF2600"/>
                  </a:solidFill>
                  <a:latin typeface="Helvetica"/>
                  <a:ea typeface="Helvetica"/>
                  <a:cs typeface="Helvetica"/>
                  <a:sym typeface="Helvetica"/>
                </a:defRPr>
              </a:lvl1pPr>
            </a:lstStyle>
            <a:p>
              <a:r>
                <a:rPr sz="2000" b="1" dirty="0">
                  <a:solidFill>
                    <a:srgbClr val="941751"/>
                  </a:solidFill>
                </a:rPr>
                <a:t>gp32 core </a:t>
              </a:r>
              <a:endParaRPr lang="en-US" sz="2000" b="1" dirty="0">
                <a:solidFill>
                  <a:srgbClr val="941751"/>
                </a:solidFill>
              </a:endParaRPr>
            </a:p>
            <a:p>
              <a:r>
                <a:rPr sz="2000" b="1" dirty="0">
                  <a:solidFill>
                    <a:srgbClr val="941751"/>
                  </a:solidFill>
                </a:rPr>
                <a:t>domain</a:t>
              </a:r>
            </a:p>
          </p:txBody>
        </p:sp>
        <p:grpSp>
          <p:nvGrpSpPr>
            <p:cNvPr id="4" name="Group 3"/>
            <p:cNvGrpSpPr/>
            <p:nvPr/>
          </p:nvGrpSpPr>
          <p:grpSpPr>
            <a:xfrm>
              <a:off x="10071801" y="558126"/>
              <a:ext cx="2390920" cy="2864551"/>
              <a:chOff x="7559977" y="3466517"/>
              <a:chExt cx="2390920" cy="2864551"/>
            </a:xfrm>
          </p:grpSpPr>
          <p:sp>
            <p:nvSpPr>
              <p:cNvPr id="22" name="Shape 380"/>
              <p:cNvSpPr/>
              <p:nvPr/>
            </p:nvSpPr>
            <p:spPr>
              <a:xfrm>
                <a:off x="7559977" y="6042616"/>
                <a:ext cx="2347350" cy="288452"/>
              </a:xfrm>
              <a:prstGeom prst="rect">
                <a:avLst/>
              </a:prstGeom>
              <a:ln w="12700">
                <a:miter lim="400000"/>
              </a:ln>
              <a:extLst>
                <a:ext uri="{C572A759-6A51-4108-AA02-DFA0A04FC94B}">
                  <ma14:wrappingTextBoxFlag xmlns="" xmlns:ma14="http://schemas.microsoft.com/office/mac/drawingml/2011/main" xmlns:mv="urn:schemas-microsoft-com:mac:vml" xmlns:mc="http://schemas.openxmlformats.org/markup-compatibility/2006" val="1"/>
                </a:ext>
              </a:extLst>
            </p:spPr>
            <p:txBody>
              <a:bodyPr wrap="none" lIns="35707" tIns="35707" rIns="35707" bIns="35707" anchor="ctr">
                <a:spAutoFit/>
              </a:bodyPr>
              <a:lstStyle>
                <a:lvl1pPr defTabSz="457200">
                  <a:lnSpc>
                    <a:spcPct val="100000"/>
                  </a:lnSpc>
                  <a:defRPr sz="2000">
                    <a:solidFill>
                      <a:srgbClr val="000000"/>
                    </a:solidFill>
                    <a:latin typeface="Times"/>
                    <a:ea typeface="Times"/>
                    <a:cs typeface="Times"/>
                    <a:sym typeface="Times"/>
                  </a:defRPr>
                </a:lvl1pPr>
              </a:lstStyle>
              <a:p>
                <a:r>
                  <a:rPr sz="1406" dirty="0"/>
                  <a:t>Shamoo Y, et al., Nature (1995)</a:t>
                </a:r>
              </a:p>
            </p:txBody>
          </p:sp>
          <p:pic>
            <p:nvPicPr>
              <p:cNvPr id="26" name="pasted-image.pdf"/>
              <p:cNvPicPr>
                <a:picLocks noChangeAspect="1"/>
              </p:cNvPicPr>
              <p:nvPr/>
            </p:nvPicPr>
            <p:blipFill>
              <a:blip r:embed="rId4"/>
              <a:srcRect l="62275" t="6092" b="34685"/>
              <a:stretch>
                <a:fillRect/>
              </a:stretch>
            </p:blipFill>
            <p:spPr>
              <a:xfrm>
                <a:off x="7793209" y="3466517"/>
                <a:ext cx="2157688" cy="2509758"/>
              </a:xfrm>
              <a:prstGeom prst="rect">
                <a:avLst/>
              </a:prstGeom>
              <a:ln w="12700">
                <a:miter lim="400000"/>
              </a:ln>
            </p:spPr>
          </p:pic>
        </p:grpSp>
      </p:grpSp>
      <p:sp>
        <p:nvSpPr>
          <p:cNvPr id="30" name="Rectangle 29"/>
          <p:cNvSpPr/>
          <p:nvPr/>
        </p:nvSpPr>
        <p:spPr>
          <a:xfrm>
            <a:off x="329875" y="3948008"/>
            <a:ext cx="7867452" cy="1976712"/>
          </a:xfrm>
          <a:prstGeom prst="rect">
            <a:avLst/>
          </a:prstGeom>
        </p:spPr>
        <p:txBody>
          <a:bodyPr wrap="square" lIns="76786" tIns="38394" rIns="76786" bIns="38394">
            <a:spAutoFit/>
          </a:bodyPr>
          <a:lstStyle/>
          <a:p>
            <a:pPr marL="287952" indent="-287952">
              <a:lnSpc>
                <a:spcPct val="150000"/>
              </a:lnSpc>
              <a:buFont typeface="Arial" panose="020B0604020202020204" pitchFamily="34" charset="0"/>
              <a:buChar char="•"/>
            </a:pPr>
            <a:r>
              <a:rPr lang="en-US" sz="1687" b="1" dirty="0">
                <a:solidFill>
                  <a:srgbClr val="0000FF"/>
                </a:solidFill>
                <a:latin typeface="Arial" charset="0"/>
              </a:rPr>
              <a:t>Protects exposed ssDNA from nucleases.</a:t>
            </a:r>
          </a:p>
          <a:p>
            <a:pPr marL="287952" indent="-287952">
              <a:lnSpc>
                <a:spcPct val="150000"/>
              </a:lnSpc>
              <a:buFont typeface="Arial" panose="020B0604020202020204" pitchFamily="34" charset="0"/>
              <a:buChar char="•"/>
            </a:pPr>
            <a:r>
              <a:rPr lang="en-US" sz="1687" b="1" dirty="0">
                <a:solidFill>
                  <a:srgbClr val="FF0000"/>
                </a:solidFill>
                <a:latin typeface="Arial" charset="0"/>
              </a:rPr>
              <a:t>Melts out secondary structures formed by ssDNA.</a:t>
            </a:r>
          </a:p>
          <a:p>
            <a:pPr marL="287952" indent="-287952">
              <a:lnSpc>
                <a:spcPct val="150000"/>
              </a:lnSpc>
              <a:buFont typeface="Arial" panose="020B0604020202020204" pitchFamily="34" charset="0"/>
              <a:buChar char="•"/>
            </a:pPr>
            <a:r>
              <a:rPr lang="en-US" sz="1687" b="1" dirty="0">
                <a:solidFill>
                  <a:srgbClr val="008000"/>
                </a:solidFill>
                <a:latin typeface="Arial" charset="0"/>
              </a:rPr>
              <a:t>Configures the ssDNA templates favorably for other replisome proteins to access (enhances polymerase activity)</a:t>
            </a:r>
          </a:p>
          <a:p>
            <a:pPr marL="287952" indent="-287952">
              <a:lnSpc>
                <a:spcPct val="150000"/>
              </a:lnSpc>
              <a:buFont typeface="Arial" panose="020B0604020202020204" pitchFamily="34" charset="0"/>
              <a:buChar char="•"/>
            </a:pPr>
            <a:r>
              <a:rPr lang="en-US" sz="1687" b="1" dirty="0">
                <a:solidFill>
                  <a:srgbClr val="7030A0"/>
                </a:solidFill>
                <a:latin typeface="Arial" charset="0"/>
              </a:rPr>
              <a:t>Plays roles in DNA repair and recombination</a:t>
            </a:r>
            <a:endParaRPr lang="en-US" sz="1687" b="1" dirty="0">
              <a:solidFill>
                <a:srgbClr val="0000FF"/>
              </a:solidFill>
              <a:latin typeface="Arial" charset="0"/>
            </a:endParaRPr>
          </a:p>
        </p:txBody>
      </p:sp>
      <p:sp>
        <p:nvSpPr>
          <p:cNvPr id="21" name="Shape 383"/>
          <p:cNvSpPr/>
          <p:nvPr/>
        </p:nvSpPr>
        <p:spPr>
          <a:xfrm>
            <a:off x="793733" y="1413382"/>
            <a:ext cx="995441" cy="349110"/>
          </a:xfrm>
          <a:prstGeom prst="rect">
            <a:avLst/>
          </a:prstGeom>
          <a:ln w="12700">
            <a:miter lim="400000"/>
          </a:ln>
          <a:extLst>
            <a:ext uri="{C572A759-6A51-4108-AA02-DFA0A04FC94B}">
              <ma14:wrappingTextBoxFlag xmlns="" xmlns:ma14="http://schemas.microsoft.com/office/mac/drawingml/2011/main" xmlns:mv="urn:schemas-microsoft-com:mac:vml" xmlns:mc="http://schemas.openxmlformats.org/markup-compatibility/2006" val="1"/>
            </a:ext>
          </a:extLst>
        </p:spPr>
        <p:txBody>
          <a:bodyPr wrap="none" lIns="35707" tIns="35707" rIns="35707" bIns="35707" anchor="ctr">
            <a:spAutoFit/>
          </a:bodyPr>
          <a:lstStyle>
            <a:lvl1pPr defTabSz="457200">
              <a:lnSpc>
                <a:spcPct val="100000"/>
              </a:lnSpc>
              <a:defRPr>
                <a:solidFill>
                  <a:srgbClr val="008F00"/>
                </a:solidFill>
                <a:latin typeface="Helvetica"/>
                <a:ea typeface="Helvetica"/>
                <a:cs typeface="Helvetica"/>
                <a:sym typeface="Helvetica"/>
              </a:defRPr>
            </a:lvl1pPr>
          </a:lstStyle>
          <a:p>
            <a:r>
              <a:rPr dirty="0"/>
              <a:t>33.5 kDa</a:t>
            </a:r>
          </a:p>
        </p:txBody>
      </p:sp>
      <p:sp>
        <p:nvSpPr>
          <p:cNvPr id="27" name="TextBox 26"/>
          <p:cNvSpPr txBox="1"/>
          <p:nvPr/>
        </p:nvSpPr>
        <p:spPr>
          <a:xfrm>
            <a:off x="3587915" y="940449"/>
            <a:ext cx="1661352" cy="338554"/>
          </a:xfrm>
          <a:prstGeom prst="rect">
            <a:avLst/>
          </a:prstGeom>
          <a:noFill/>
        </p:spPr>
        <p:txBody>
          <a:bodyPr wrap="none" rtlCol="0">
            <a:spAutoFit/>
          </a:bodyPr>
          <a:lstStyle/>
          <a:p>
            <a:r>
              <a:rPr lang="en-US" sz="1600" dirty="0"/>
              <a:t>Regulates Binding</a:t>
            </a:r>
          </a:p>
        </p:txBody>
      </p:sp>
      <p:sp>
        <p:nvSpPr>
          <p:cNvPr id="8" name="Rectangle 7"/>
          <p:cNvSpPr/>
          <p:nvPr/>
        </p:nvSpPr>
        <p:spPr>
          <a:xfrm>
            <a:off x="3027119" y="2056127"/>
            <a:ext cx="769763" cy="400110"/>
          </a:xfrm>
          <a:prstGeom prst="rect">
            <a:avLst/>
          </a:prstGeom>
        </p:spPr>
        <p:txBody>
          <a:bodyPr wrap="none">
            <a:spAutoFit/>
          </a:bodyPr>
          <a:lstStyle/>
          <a:p>
            <a:pPr defTabSz="321366">
              <a:defRPr sz="2500">
                <a:solidFill>
                  <a:srgbClr val="941751"/>
                </a:solidFill>
                <a:latin typeface="Helvetica"/>
                <a:ea typeface="Helvetica"/>
                <a:cs typeface="Helvetica"/>
                <a:sym typeface="Helvetica"/>
              </a:defRPr>
            </a:pPr>
            <a:r>
              <a:rPr lang="en-US" sz="2000" b="1" dirty="0"/>
              <a:t>Core</a:t>
            </a:r>
          </a:p>
        </p:txBody>
      </p:sp>
      <p:sp>
        <p:nvSpPr>
          <p:cNvPr id="34" name="Rectangle 33"/>
          <p:cNvSpPr/>
          <p:nvPr/>
        </p:nvSpPr>
        <p:spPr>
          <a:xfrm>
            <a:off x="0" y="0"/>
            <a:ext cx="12192000" cy="741507"/>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Properties of Single-Stranded DNA Binding Protein: gp32</a:t>
            </a:r>
          </a:p>
        </p:txBody>
      </p:sp>
    </p:spTree>
    <p:extLst>
      <p:ext uri="{BB962C8B-B14F-4D97-AF65-F5344CB8AC3E}">
        <p14:creationId xmlns:p14="http://schemas.microsoft.com/office/powerpoint/2010/main" val="35201414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300B3CC-F37B-9A4D-A1D4-448D1AAECD55}"/>
              </a:ext>
            </a:extLst>
          </p:cNvPr>
          <p:cNvSpPr/>
          <p:nvPr/>
        </p:nvSpPr>
        <p:spPr>
          <a:xfrm>
            <a:off x="0" y="0"/>
            <a:ext cx="12192000" cy="4389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5`-p(dT)</a:t>
            </a:r>
            <a:r>
              <a:rPr lang="en-US" sz="2200" b="1" baseline="-25000" dirty="0">
                <a:latin typeface="Arial" panose="020B0604020202020204" pitchFamily="34" charset="0"/>
                <a:cs typeface="Arial" panose="020B0604020202020204" pitchFamily="34" charset="0"/>
              </a:rPr>
              <a:t>15</a:t>
            </a:r>
            <a:endParaRPr lang="en-US" sz="2200" b="1"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6D805881-EA6C-DA49-A4F4-96FF230F5EF7}"/>
              </a:ext>
            </a:extLst>
          </p:cNvPr>
          <p:cNvSpPr/>
          <p:nvPr/>
        </p:nvSpPr>
        <p:spPr>
          <a:xfrm>
            <a:off x="2292815" y="6450255"/>
            <a:ext cx="1214820" cy="369332"/>
          </a:xfrm>
          <a:prstGeom prst="rect">
            <a:avLst/>
          </a:prstGeom>
        </p:spPr>
        <p:txBody>
          <a:bodyPr wrap="none">
            <a:spAutoFit/>
          </a:bodyPr>
          <a:lstStyle/>
          <a:p>
            <a:r>
              <a:rPr lang="en-US" b="1" dirty="0">
                <a:latin typeface="Arial" panose="020B0604020202020204" pitchFamily="34" charset="0"/>
                <a:cs typeface="Arial" panose="020B0604020202020204" pitchFamily="34" charset="0"/>
              </a:rPr>
              <a:t>DNA only</a:t>
            </a:r>
            <a:endParaRPr lang="en-US" dirty="0"/>
          </a:p>
        </p:txBody>
      </p:sp>
      <p:sp>
        <p:nvSpPr>
          <p:cNvPr id="7" name="Rectangle 6">
            <a:extLst>
              <a:ext uri="{FF2B5EF4-FFF2-40B4-BE49-F238E27FC236}">
                <a16:creationId xmlns:a16="http://schemas.microsoft.com/office/drawing/2014/main" id="{77805ADC-1705-2A46-9BA8-04B03C3D944C}"/>
              </a:ext>
            </a:extLst>
          </p:cNvPr>
          <p:cNvSpPr/>
          <p:nvPr/>
        </p:nvSpPr>
        <p:spPr>
          <a:xfrm>
            <a:off x="7834841" y="6450255"/>
            <a:ext cx="2251963" cy="369332"/>
          </a:xfrm>
          <a:prstGeom prst="rect">
            <a:avLst/>
          </a:prstGeom>
        </p:spPr>
        <p:txBody>
          <a:bodyPr wrap="none">
            <a:spAutoFit/>
          </a:bodyPr>
          <a:lstStyle/>
          <a:p>
            <a:r>
              <a:rPr lang="en-US" b="1" dirty="0">
                <a:latin typeface="Arial" panose="020B0604020202020204" pitchFamily="34" charset="0"/>
                <a:cs typeface="Arial" panose="020B0604020202020204" pitchFamily="34" charset="0"/>
              </a:rPr>
              <a:t>DNA + 0.5 µM gp32</a:t>
            </a:r>
            <a:endParaRPr lang="en-US" dirty="0"/>
          </a:p>
        </p:txBody>
      </p:sp>
      <p:pic>
        <p:nvPicPr>
          <p:cNvPr id="5" name="Picture 4">
            <a:extLst>
              <a:ext uri="{FF2B5EF4-FFF2-40B4-BE49-F238E27FC236}">
                <a16:creationId xmlns:a16="http://schemas.microsoft.com/office/drawing/2014/main" id="{A789EDFF-3286-4C4B-B263-5D432DBD210A}"/>
              </a:ext>
            </a:extLst>
          </p:cNvPr>
          <p:cNvPicPr>
            <a:picLocks noChangeAspect="1"/>
          </p:cNvPicPr>
          <p:nvPr/>
        </p:nvPicPr>
        <p:blipFill>
          <a:blip r:embed="rId2"/>
          <a:stretch>
            <a:fillRect/>
          </a:stretch>
        </p:blipFill>
        <p:spPr>
          <a:xfrm>
            <a:off x="5920740" y="563692"/>
            <a:ext cx="5557652" cy="5761811"/>
          </a:xfrm>
          <a:prstGeom prst="rect">
            <a:avLst/>
          </a:prstGeom>
        </p:spPr>
      </p:pic>
      <p:pic>
        <p:nvPicPr>
          <p:cNvPr id="6" name="Picture 5">
            <a:extLst>
              <a:ext uri="{FF2B5EF4-FFF2-40B4-BE49-F238E27FC236}">
                <a16:creationId xmlns:a16="http://schemas.microsoft.com/office/drawing/2014/main" id="{D1C88D96-C72A-0C4A-952D-B6FCAEB0E98B}"/>
              </a:ext>
            </a:extLst>
          </p:cNvPr>
          <p:cNvPicPr>
            <a:picLocks noChangeAspect="1"/>
          </p:cNvPicPr>
          <p:nvPr/>
        </p:nvPicPr>
        <p:blipFill>
          <a:blip r:embed="rId3"/>
          <a:stretch>
            <a:fillRect/>
          </a:stretch>
        </p:blipFill>
        <p:spPr>
          <a:xfrm>
            <a:off x="144780" y="793990"/>
            <a:ext cx="5299305" cy="5380990"/>
          </a:xfrm>
          <a:prstGeom prst="rect">
            <a:avLst/>
          </a:prstGeom>
        </p:spPr>
      </p:pic>
    </p:spTree>
    <p:extLst>
      <p:ext uri="{BB962C8B-B14F-4D97-AF65-F5344CB8AC3E}">
        <p14:creationId xmlns:p14="http://schemas.microsoft.com/office/powerpoint/2010/main" val="9668329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300B3CC-F37B-9A4D-A1D4-448D1AAECD55}"/>
              </a:ext>
            </a:extLst>
          </p:cNvPr>
          <p:cNvSpPr/>
          <p:nvPr/>
        </p:nvSpPr>
        <p:spPr>
          <a:xfrm>
            <a:off x="0" y="0"/>
            <a:ext cx="12192000" cy="43894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5`-p(dT)</a:t>
            </a:r>
            <a:r>
              <a:rPr lang="en-US" sz="2200" b="1" baseline="-25000" dirty="0">
                <a:latin typeface="Arial" panose="020B0604020202020204" pitchFamily="34" charset="0"/>
                <a:cs typeface="Arial" panose="020B0604020202020204" pitchFamily="34" charset="0"/>
              </a:rPr>
              <a:t>14</a:t>
            </a:r>
            <a:endParaRPr lang="en-US" sz="2200" b="1"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6D805881-EA6C-DA49-A4F4-96FF230F5EF7}"/>
              </a:ext>
            </a:extLst>
          </p:cNvPr>
          <p:cNvSpPr/>
          <p:nvPr/>
        </p:nvSpPr>
        <p:spPr>
          <a:xfrm>
            <a:off x="2292815" y="6450255"/>
            <a:ext cx="1214820" cy="369332"/>
          </a:xfrm>
          <a:prstGeom prst="rect">
            <a:avLst/>
          </a:prstGeom>
        </p:spPr>
        <p:txBody>
          <a:bodyPr wrap="none">
            <a:spAutoFit/>
          </a:bodyPr>
          <a:lstStyle/>
          <a:p>
            <a:r>
              <a:rPr lang="en-US" b="1" dirty="0">
                <a:latin typeface="Arial" panose="020B0604020202020204" pitchFamily="34" charset="0"/>
                <a:cs typeface="Arial" panose="020B0604020202020204" pitchFamily="34" charset="0"/>
              </a:rPr>
              <a:t>DNA only</a:t>
            </a:r>
            <a:endParaRPr lang="en-US" dirty="0"/>
          </a:p>
        </p:txBody>
      </p:sp>
      <p:sp>
        <p:nvSpPr>
          <p:cNvPr id="7" name="Rectangle 6">
            <a:extLst>
              <a:ext uri="{FF2B5EF4-FFF2-40B4-BE49-F238E27FC236}">
                <a16:creationId xmlns:a16="http://schemas.microsoft.com/office/drawing/2014/main" id="{77805ADC-1705-2A46-9BA8-04B03C3D944C}"/>
              </a:ext>
            </a:extLst>
          </p:cNvPr>
          <p:cNvSpPr/>
          <p:nvPr/>
        </p:nvSpPr>
        <p:spPr>
          <a:xfrm>
            <a:off x="7834841" y="6450255"/>
            <a:ext cx="2251963" cy="369332"/>
          </a:xfrm>
          <a:prstGeom prst="rect">
            <a:avLst/>
          </a:prstGeom>
        </p:spPr>
        <p:txBody>
          <a:bodyPr wrap="none">
            <a:spAutoFit/>
          </a:bodyPr>
          <a:lstStyle/>
          <a:p>
            <a:r>
              <a:rPr lang="en-US" b="1" dirty="0">
                <a:latin typeface="Arial" panose="020B0604020202020204" pitchFamily="34" charset="0"/>
                <a:cs typeface="Arial" panose="020B0604020202020204" pitchFamily="34" charset="0"/>
              </a:rPr>
              <a:t>DNA + 0.5 µM gp32</a:t>
            </a:r>
            <a:endParaRPr lang="en-US" dirty="0"/>
          </a:p>
        </p:txBody>
      </p:sp>
      <p:pic>
        <p:nvPicPr>
          <p:cNvPr id="5" name="Picture 4">
            <a:extLst>
              <a:ext uri="{FF2B5EF4-FFF2-40B4-BE49-F238E27FC236}">
                <a16:creationId xmlns:a16="http://schemas.microsoft.com/office/drawing/2014/main" id="{C9A3D8CE-1FCB-C04E-9ABC-2798B8573F3C}"/>
              </a:ext>
            </a:extLst>
          </p:cNvPr>
          <p:cNvPicPr>
            <a:picLocks noChangeAspect="1"/>
          </p:cNvPicPr>
          <p:nvPr/>
        </p:nvPicPr>
        <p:blipFill>
          <a:blip r:embed="rId2"/>
          <a:stretch>
            <a:fillRect/>
          </a:stretch>
        </p:blipFill>
        <p:spPr>
          <a:xfrm>
            <a:off x="171777" y="674093"/>
            <a:ext cx="5456896" cy="5541010"/>
          </a:xfrm>
          <a:prstGeom prst="rect">
            <a:avLst/>
          </a:prstGeom>
        </p:spPr>
      </p:pic>
      <p:pic>
        <p:nvPicPr>
          <p:cNvPr id="8" name="Picture 7">
            <a:extLst>
              <a:ext uri="{FF2B5EF4-FFF2-40B4-BE49-F238E27FC236}">
                <a16:creationId xmlns:a16="http://schemas.microsoft.com/office/drawing/2014/main" id="{7927872E-DFCC-B840-BC8D-68D5EF645C4F}"/>
              </a:ext>
            </a:extLst>
          </p:cNvPr>
          <p:cNvPicPr>
            <a:picLocks noChangeAspect="1"/>
          </p:cNvPicPr>
          <p:nvPr/>
        </p:nvPicPr>
        <p:blipFill>
          <a:blip r:embed="rId3"/>
          <a:stretch>
            <a:fillRect/>
          </a:stretch>
        </p:blipFill>
        <p:spPr>
          <a:xfrm>
            <a:off x="5964393" y="659678"/>
            <a:ext cx="5992857" cy="5609855"/>
          </a:xfrm>
          <a:prstGeom prst="rect">
            <a:avLst/>
          </a:prstGeom>
        </p:spPr>
      </p:pic>
    </p:spTree>
    <p:extLst>
      <p:ext uri="{BB962C8B-B14F-4D97-AF65-F5344CB8AC3E}">
        <p14:creationId xmlns:p14="http://schemas.microsoft.com/office/powerpoint/2010/main" val="22039354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FEA359-1C4D-1E41-86BE-7DCC55EF8799}"/>
              </a:ext>
            </a:extLst>
          </p:cNvPr>
          <p:cNvPicPr>
            <a:picLocks noChangeAspect="1"/>
          </p:cNvPicPr>
          <p:nvPr/>
        </p:nvPicPr>
        <p:blipFill>
          <a:blip r:embed="rId2"/>
          <a:stretch>
            <a:fillRect/>
          </a:stretch>
        </p:blipFill>
        <p:spPr>
          <a:xfrm>
            <a:off x="324464" y="899074"/>
            <a:ext cx="5126742" cy="5221506"/>
          </a:xfrm>
          <a:prstGeom prst="rect">
            <a:avLst/>
          </a:prstGeom>
        </p:spPr>
      </p:pic>
      <p:sp>
        <p:nvSpPr>
          <p:cNvPr id="4" name="Rectangle 3">
            <a:extLst>
              <a:ext uri="{FF2B5EF4-FFF2-40B4-BE49-F238E27FC236}">
                <a16:creationId xmlns:a16="http://schemas.microsoft.com/office/drawing/2014/main" id="{09DEBE13-5B0A-5B4C-9AEC-6F467D0D61AB}"/>
              </a:ext>
            </a:extLst>
          </p:cNvPr>
          <p:cNvSpPr/>
          <p:nvPr/>
        </p:nvSpPr>
        <p:spPr>
          <a:xfrm>
            <a:off x="0" y="0"/>
            <a:ext cx="12192000" cy="605481"/>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The microenvironment influences the rate of back-reaction away from the triplet state.</a:t>
            </a:r>
            <a:endParaRPr lang="en-US" sz="2400" b="1"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DB329FA-FAAE-3342-A555-DC8056C25BAC}"/>
              </a:ext>
            </a:extLst>
          </p:cNvPr>
          <p:cNvPicPr>
            <a:picLocks noChangeAspect="1"/>
          </p:cNvPicPr>
          <p:nvPr/>
        </p:nvPicPr>
        <p:blipFill>
          <a:blip r:embed="rId3"/>
          <a:stretch>
            <a:fillRect/>
          </a:stretch>
        </p:blipFill>
        <p:spPr>
          <a:xfrm>
            <a:off x="5916892" y="899074"/>
            <a:ext cx="5992857" cy="5609855"/>
          </a:xfrm>
          <a:prstGeom prst="rect">
            <a:avLst/>
          </a:prstGeom>
        </p:spPr>
      </p:pic>
    </p:spTree>
    <p:extLst>
      <p:ext uri="{BB962C8B-B14F-4D97-AF65-F5344CB8AC3E}">
        <p14:creationId xmlns:p14="http://schemas.microsoft.com/office/powerpoint/2010/main" val="22130888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2AB12AB-0D03-2848-8258-B79E1999BC67}"/>
              </a:ext>
            </a:extLst>
          </p:cNvPr>
          <p:cNvSpPr/>
          <p:nvPr/>
        </p:nvSpPr>
        <p:spPr>
          <a:xfrm>
            <a:off x="0" y="0"/>
            <a:ext cx="12192000" cy="438941"/>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Results: The timescales of FRET Fluctuations</a:t>
            </a:r>
          </a:p>
        </p:txBody>
      </p:sp>
      <p:grpSp>
        <p:nvGrpSpPr>
          <p:cNvPr id="47" name="Group 46">
            <a:extLst>
              <a:ext uri="{FF2B5EF4-FFF2-40B4-BE49-F238E27FC236}">
                <a16:creationId xmlns:a16="http://schemas.microsoft.com/office/drawing/2014/main" id="{28198080-62FE-974E-A31E-E6770696F0BA}"/>
              </a:ext>
            </a:extLst>
          </p:cNvPr>
          <p:cNvGrpSpPr/>
          <p:nvPr/>
        </p:nvGrpSpPr>
        <p:grpSpPr>
          <a:xfrm>
            <a:off x="1000874" y="1871453"/>
            <a:ext cx="10210800" cy="571201"/>
            <a:chOff x="990600" y="2524799"/>
            <a:chExt cx="10210800" cy="571201"/>
          </a:xfrm>
        </p:grpSpPr>
        <p:pic>
          <p:nvPicPr>
            <p:cNvPr id="34" name="Picture 33">
              <a:extLst>
                <a:ext uri="{FF2B5EF4-FFF2-40B4-BE49-F238E27FC236}">
                  <a16:creationId xmlns:a16="http://schemas.microsoft.com/office/drawing/2014/main" id="{ACD936B3-EC95-1944-98E7-413F8E48C1A9}"/>
                </a:ext>
              </a:extLst>
            </p:cNvPr>
            <p:cNvPicPr>
              <a:picLocks noChangeAspect="1"/>
            </p:cNvPicPr>
            <p:nvPr/>
          </p:nvPicPr>
          <p:blipFill>
            <a:blip r:embed="rId3"/>
            <a:stretch>
              <a:fillRect/>
            </a:stretch>
          </p:blipFill>
          <p:spPr>
            <a:xfrm>
              <a:off x="990600" y="2575300"/>
              <a:ext cx="10210800" cy="520700"/>
            </a:xfrm>
            <a:prstGeom prst="rect">
              <a:avLst/>
            </a:prstGeom>
          </p:spPr>
        </p:pic>
        <p:cxnSp>
          <p:nvCxnSpPr>
            <p:cNvPr id="35" name="Straight Connector 34">
              <a:extLst>
                <a:ext uri="{FF2B5EF4-FFF2-40B4-BE49-F238E27FC236}">
                  <a16:creationId xmlns:a16="http://schemas.microsoft.com/office/drawing/2014/main" id="{2E5B3637-8824-794F-BFCC-56115260777E}"/>
                </a:ext>
              </a:extLst>
            </p:cNvPr>
            <p:cNvCxnSpPr>
              <a:cxnSpLocks/>
            </p:cNvCxnSpPr>
            <p:nvPr/>
          </p:nvCxnSpPr>
          <p:spPr>
            <a:xfrm>
              <a:off x="2799902" y="2554047"/>
              <a:ext cx="0" cy="26035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3179799-CFF7-3244-A041-81B99A77C626}"/>
                </a:ext>
              </a:extLst>
            </p:cNvPr>
            <p:cNvCxnSpPr>
              <a:cxnSpLocks/>
            </p:cNvCxnSpPr>
            <p:nvPr/>
          </p:nvCxnSpPr>
          <p:spPr>
            <a:xfrm>
              <a:off x="4358192" y="2554047"/>
              <a:ext cx="0" cy="26035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8DECA30-17A3-B145-A6BF-ACA25AF24902}"/>
                </a:ext>
              </a:extLst>
            </p:cNvPr>
            <p:cNvCxnSpPr>
              <a:cxnSpLocks/>
            </p:cNvCxnSpPr>
            <p:nvPr/>
          </p:nvCxnSpPr>
          <p:spPr>
            <a:xfrm>
              <a:off x="1244974" y="2524799"/>
              <a:ext cx="0" cy="26035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4B8409B-0DFA-9240-9171-144753419ADB}"/>
                </a:ext>
              </a:extLst>
            </p:cNvPr>
            <p:cNvCxnSpPr>
              <a:cxnSpLocks/>
            </p:cNvCxnSpPr>
            <p:nvPr/>
          </p:nvCxnSpPr>
          <p:spPr>
            <a:xfrm>
              <a:off x="7467152" y="2565477"/>
              <a:ext cx="0" cy="26035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4614504-CEF7-8149-9C15-DFF5A8FA5970}"/>
                </a:ext>
              </a:extLst>
            </p:cNvPr>
            <p:cNvCxnSpPr>
              <a:cxnSpLocks/>
            </p:cNvCxnSpPr>
            <p:nvPr/>
          </p:nvCxnSpPr>
          <p:spPr>
            <a:xfrm>
              <a:off x="9025442" y="2565477"/>
              <a:ext cx="0" cy="26035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FAEB13D-B970-954C-B6D9-41EFE40AF7BE}"/>
                </a:ext>
              </a:extLst>
            </p:cNvPr>
            <p:cNvCxnSpPr>
              <a:cxnSpLocks/>
            </p:cNvCxnSpPr>
            <p:nvPr/>
          </p:nvCxnSpPr>
          <p:spPr>
            <a:xfrm>
              <a:off x="5912224" y="2536229"/>
              <a:ext cx="0" cy="26035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4CBEF29-0CBA-9642-A3FB-DD7B030F5E7E}"/>
                </a:ext>
              </a:extLst>
            </p:cNvPr>
            <p:cNvCxnSpPr>
              <a:cxnSpLocks/>
            </p:cNvCxnSpPr>
            <p:nvPr/>
          </p:nvCxnSpPr>
          <p:spPr>
            <a:xfrm>
              <a:off x="10595162" y="2534622"/>
              <a:ext cx="0" cy="26035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642B6ABB-BBA7-9842-98E9-45E7068B794C}"/>
              </a:ext>
            </a:extLst>
          </p:cNvPr>
          <p:cNvGrpSpPr/>
          <p:nvPr/>
        </p:nvGrpSpPr>
        <p:grpSpPr>
          <a:xfrm>
            <a:off x="825084" y="1443905"/>
            <a:ext cx="2016258" cy="1170555"/>
            <a:chOff x="814810" y="2097251"/>
            <a:chExt cx="2016258" cy="1170555"/>
          </a:xfrm>
        </p:grpSpPr>
        <p:sp>
          <p:nvSpPr>
            <p:cNvPr id="21" name="TextBox 20">
              <a:extLst>
                <a:ext uri="{FF2B5EF4-FFF2-40B4-BE49-F238E27FC236}">
                  <a16:creationId xmlns:a16="http://schemas.microsoft.com/office/drawing/2014/main" id="{E7AF5369-121A-D344-BF44-A836BB00B35F}"/>
                </a:ext>
              </a:extLst>
            </p:cNvPr>
            <p:cNvSpPr txBox="1"/>
            <p:nvPr/>
          </p:nvSpPr>
          <p:spPr>
            <a:xfrm>
              <a:off x="814810" y="2097251"/>
              <a:ext cx="2016258" cy="369332"/>
            </a:xfrm>
            <a:prstGeom prst="rect">
              <a:avLst/>
            </a:prstGeom>
            <a:noFill/>
          </p:spPr>
          <p:txBody>
            <a:bodyPr wrap="none" rtlCol="0">
              <a:spAutoFit/>
            </a:bodyPr>
            <a:lstStyle/>
            <a:p>
              <a:r>
                <a:rPr lang="en-US" dirty="0">
                  <a:solidFill>
                    <a:srgbClr val="FF0000"/>
                  </a:solidFill>
                </a:rPr>
                <a:t>Photoisomerization</a:t>
              </a:r>
            </a:p>
          </p:txBody>
        </p:sp>
        <p:sp>
          <p:nvSpPr>
            <p:cNvPr id="48" name="TextBox 47">
              <a:extLst>
                <a:ext uri="{FF2B5EF4-FFF2-40B4-BE49-F238E27FC236}">
                  <a16:creationId xmlns:a16="http://schemas.microsoft.com/office/drawing/2014/main" id="{16EA4BED-B7B0-914C-89F8-F0685FC9B685}"/>
                </a:ext>
              </a:extLst>
            </p:cNvPr>
            <p:cNvSpPr txBox="1"/>
            <p:nvPr/>
          </p:nvSpPr>
          <p:spPr>
            <a:xfrm>
              <a:off x="1716974" y="2898474"/>
              <a:ext cx="369012" cy="369332"/>
            </a:xfrm>
            <a:prstGeom prst="rect">
              <a:avLst/>
            </a:prstGeom>
            <a:noFill/>
          </p:spPr>
          <p:txBody>
            <a:bodyPr wrap="none" rtlCol="0">
              <a:spAutoFit/>
            </a:bodyPr>
            <a:lstStyle/>
            <a:p>
              <a:r>
                <a:rPr lang="en-US" dirty="0">
                  <a:solidFill>
                    <a:srgbClr val="FF0000"/>
                  </a:solidFill>
                </a:rPr>
                <a:t>𝜏</a:t>
              </a:r>
              <a:r>
                <a:rPr lang="en-US" baseline="-25000" dirty="0">
                  <a:solidFill>
                    <a:srgbClr val="FF0000"/>
                  </a:solidFill>
                </a:rPr>
                <a:t>1</a:t>
              </a:r>
              <a:endParaRPr lang="en-US" dirty="0">
                <a:solidFill>
                  <a:srgbClr val="FF0000"/>
                </a:solidFill>
              </a:endParaRPr>
            </a:p>
          </p:txBody>
        </p:sp>
        <p:sp>
          <p:nvSpPr>
            <p:cNvPr id="50" name="Left Brace 49">
              <a:extLst>
                <a:ext uri="{FF2B5EF4-FFF2-40B4-BE49-F238E27FC236}">
                  <a16:creationId xmlns:a16="http://schemas.microsoft.com/office/drawing/2014/main" id="{5574C9AA-D4B4-B047-9F36-CBC1DF271289}"/>
                </a:ext>
              </a:extLst>
            </p:cNvPr>
            <p:cNvSpPr/>
            <p:nvPr/>
          </p:nvSpPr>
          <p:spPr>
            <a:xfrm rot="16200000">
              <a:off x="1790848" y="2603541"/>
              <a:ext cx="221265" cy="508397"/>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52" name="Group 51">
            <a:extLst>
              <a:ext uri="{FF2B5EF4-FFF2-40B4-BE49-F238E27FC236}">
                <a16:creationId xmlns:a16="http://schemas.microsoft.com/office/drawing/2014/main" id="{CF1CE99E-CB30-6A49-B962-FF3E83035F0A}"/>
              </a:ext>
            </a:extLst>
          </p:cNvPr>
          <p:cNvGrpSpPr/>
          <p:nvPr/>
        </p:nvGrpSpPr>
        <p:grpSpPr>
          <a:xfrm>
            <a:off x="3002972" y="868430"/>
            <a:ext cx="2120773" cy="986221"/>
            <a:chOff x="1492823" y="1572941"/>
            <a:chExt cx="2120773" cy="986221"/>
          </a:xfrm>
        </p:grpSpPr>
        <p:sp>
          <p:nvSpPr>
            <p:cNvPr id="53" name="TextBox 52">
              <a:extLst>
                <a:ext uri="{FF2B5EF4-FFF2-40B4-BE49-F238E27FC236}">
                  <a16:creationId xmlns:a16="http://schemas.microsoft.com/office/drawing/2014/main" id="{3628BC21-0D57-A245-A29F-75A67215BD4A}"/>
                </a:ext>
              </a:extLst>
            </p:cNvPr>
            <p:cNvSpPr txBox="1"/>
            <p:nvPr/>
          </p:nvSpPr>
          <p:spPr>
            <a:xfrm>
              <a:off x="1492823" y="1572941"/>
              <a:ext cx="2120773"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solidFill>
                    <a:schemeClr val="accent4">
                      <a:lumMod val="75000"/>
                    </a:schemeClr>
                  </a:solidFill>
                </a:rPr>
                <a:t>Recovery to S</a:t>
              </a:r>
              <a:r>
                <a:rPr lang="en-US" sz="1600" baseline="-25000" dirty="0">
                  <a:solidFill>
                    <a:schemeClr val="accent4">
                      <a:lumMod val="75000"/>
                    </a:schemeClr>
                  </a:solidFill>
                </a:rPr>
                <a:t>0,Trans,</a:t>
              </a:r>
            </a:p>
            <a:p>
              <a:pPr marL="285750" indent="-285750">
                <a:buFont typeface="Arial" panose="020B0604020202020204" pitchFamily="34" charset="0"/>
                <a:buChar char="•"/>
              </a:pPr>
              <a:r>
                <a:rPr lang="en-US" sz="1600" dirty="0">
                  <a:solidFill>
                    <a:schemeClr val="accent4">
                      <a:lumMod val="75000"/>
                    </a:schemeClr>
                  </a:solidFill>
                </a:rPr>
                <a:t>SSDNA fluctuations </a:t>
              </a:r>
            </a:p>
          </p:txBody>
        </p:sp>
        <p:sp>
          <p:nvSpPr>
            <p:cNvPr id="54" name="TextBox 53">
              <a:extLst>
                <a:ext uri="{FF2B5EF4-FFF2-40B4-BE49-F238E27FC236}">
                  <a16:creationId xmlns:a16="http://schemas.microsoft.com/office/drawing/2014/main" id="{651BBB68-F9EA-E94B-8565-A5CF38C64E22}"/>
                </a:ext>
              </a:extLst>
            </p:cNvPr>
            <p:cNvSpPr txBox="1"/>
            <p:nvPr/>
          </p:nvSpPr>
          <p:spPr>
            <a:xfrm>
              <a:off x="2147714" y="2060237"/>
              <a:ext cx="369012" cy="369332"/>
            </a:xfrm>
            <a:prstGeom prst="rect">
              <a:avLst/>
            </a:prstGeom>
            <a:noFill/>
          </p:spPr>
          <p:txBody>
            <a:bodyPr wrap="none" rtlCol="0">
              <a:spAutoFit/>
            </a:bodyPr>
            <a:lstStyle/>
            <a:p>
              <a:r>
                <a:rPr lang="en-US" dirty="0">
                  <a:solidFill>
                    <a:schemeClr val="accent4">
                      <a:lumMod val="75000"/>
                    </a:schemeClr>
                  </a:solidFill>
                </a:rPr>
                <a:t>𝜏</a:t>
              </a:r>
              <a:r>
                <a:rPr lang="en-US" baseline="-25000" dirty="0">
                  <a:solidFill>
                    <a:schemeClr val="accent4">
                      <a:lumMod val="75000"/>
                    </a:schemeClr>
                  </a:solidFill>
                </a:rPr>
                <a:t>2</a:t>
              </a:r>
              <a:endParaRPr lang="en-US" dirty="0">
                <a:solidFill>
                  <a:schemeClr val="accent4">
                    <a:lumMod val="75000"/>
                  </a:schemeClr>
                </a:solidFill>
              </a:endParaRPr>
            </a:p>
          </p:txBody>
        </p:sp>
        <p:sp>
          <p:nvSpPr>
            <p:cNvPr id="55" name="Left Brace 54">
              <a:extLst>
                <a:ext uri="{FF2B5EF4-FFF2-40B4-BE49-F238E27FC236}">
                  <a16:creationId xmlns:a16="http://schemas.microsoft.com/office/drawing/2014/main" id="{FF03F6FC-7FCF-D74D-AFAC-028679949947}"/>
                </a:ext>
              </a:extLst>
            </p:cNvPr>
            <p:cNvSpPr/>
            <p:nvPr/>
          </p:nvSpPr>
          <p:spPr>
            <a:xfrm rot="16200000" flipH="1">
              <a:off x="2248177" y="2114422"/>
              <a:ext cx="144007" cy="745474"/>
            </a:xfrm>
            <a:prstGeom prst="leftBrace">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grpSp>
      <p:grpSp>
        <p:nvGrpSpPr>
          <p:cNvPr id="72" name="Group 71">
            <a:extLst>
              <a:ext uri="{FF2B5EF4-FFF2-40B4-BE49-F238E27FC236}">
                <a16:creationId xmlns:a16="http://schemas.microsoft.com/office/drawing/2014/main" id="{EA4121F9-45A9-C34B-891E-77317A5AD488}"/>
              </a:ext>
            </a:extLst>
          </p:cNvPr>
          <p:cNvGrpSpPr/>
          <p:nvPr/>
        </p:nvGrpSpPr>
        <p:grpSpPr>
          <a:xfrm>
            <a:off x="3718168" y="2442654"/>
            <a:ext cx="2811154" cy="1011999"/>
            <a:chOff x="3763149" y="2152867"/>
            <a:chExt cx="2811154" cy="1011999"/>
          </a:xfrm>
        </p:grpSpPr>
        <p:sp>
          <p:nvSpPr>
            <p:cNvPr id="56" name="Left Brace 55">
              <a:extLst>
                <a:ext uri="{FF2B5EF4-FFF2-40B4-BE49-F238E27FC236}">
                  <a16:creationId xmlns:a16="http://schemas.microsoft.com/office/drawing/2014/main" id="{436575DF-401E-5D43-9DE5-3E70DAC0E4CC}"/>
                </a:ext>
              </a:extLst>
            </p:cNvPr>
            <p:cNvSpPr/>
            <p:nvPr/>
          </p:nvSpPr>
          <p:spPr>
            <a:xfrm rot="16200000">
              <a:off x="4702239" y="1617421"/>
              <a:ext cx="179475" cy="1250368"/>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57" name="Rectangle 56">
              <a:extLst>
                <a:ext uri="{FF2B5EF4-FFF2-40B4-BE49-F238E27FC236}">
                  <a16:creationId xmlns:a16="http://schemas.microsoft.com/office/drawing/2014/main" id="{D1618BC6-3FCD-3249-A18D-5E6A3ED12601}"/>
                </a:ext>
              </a:extLst>
            </p:cNvPr>
            <p:cNvSpPr/>
            <p:nvPr/>
          </p:nvSpPr>
          <p:spPr>
            <a:xfrm>
              <a:off x="4624504" y="2297618"/>
              <a:ext cx="369012" cy="369332"/>
            </a:xfrm>
            <a:prstGeom prst="rect">
              <a:avLst/>
            </a:prstGeom>
          </p:spPr>
          <p:txBody>
            <a:bodyPr wrap="none">
              <a:spAutoFit/>
            </a:bodyPr>
            <a:lstStyle/>
            <a:p>
              <a:r>
                <a:rPr lang="en-US" dirty="0">
                  <a:solidFill>
                    <a:srgbClr val="7030A0"/>
                  </a:solidFill>
                </a:rPr>
                <a:t>𝜏</a:t>
              </a:r>
              <a:r>
                <a:rPr lang="en-US" baseline="-25000" dirty="0">
                  <a:solidFill>
                    <a:srgbClr val="7030A0"/>
                  </a:solidFill>
                </a:rPr>
                <a:t>2</a:t>
              </a:r>
              <a:endParaRPr lang="en-US" dirty="0">
                <a:solidFill>
                  <a:srgbClr val="7030A0"/>
                </a:solidFill>
              </a:endParaRPr>
            </a:p>
          </p:txBody>
        </p:sp>
        <p:sp>
          <p:nvSpPr>
            <p:cNvPr id="58" name="Rectangle 57">
              <a:extLst>
                <a:ext uri="{FF2B5EF4-FFF2-40B4-BE49-F238E27FC236}">
                  <a16:creationId xmlns:a16="http://schemas.microsoft.com/office/drawing/2014/main" id="{D95485B3-4C51-C649-A816-988D743CE82F}"/>
                </a:ext>
              </a:extLst>
            </p:cNvPr>
            <p:cNvSpPr/>
            <p:nvPr/>
          </p:nvSpPr>
          <p:spPr>
            <a:xfrm>
              <a:off x="3763149" y="2518535"/>
              <a:ext cx="2811154" cy="646331"/>
            </a:xfrm>
            <a:prstGeom prst="rect">
              <a:avLst/>
            </a:prstGeom>
          </p:spPr>
          <p:txBody>
            <a:bodyPr wrap="none">
              <a:spAutoFit/>
            </a:bodyPr>
            <a:lstStyle/>
            <a:p>
              <a:pPr marL="285750" indent="-285750">
                <a:buFont typeface="Arial" panose="020B0604020202020204" pitchFamily="34" charset="0"/>
                <a:buChar char="•"/>
              </a:pPr>
              <a:r>
                <a:rPr lang="en-US" dirty="0">
                  <a:solidFill>
                    <a:srgbClr val="7030A0"/>
                  </a:solidFill>
                </a:rPr>
                <a:t>T*gp32→ S</a:t>
              </a:r>
              <a:r>
                <a:rPr lang="en-US" baseline="-25000" dirty="0">
                  <a:solidFill>
                    <a:srgbClr val="7030A0"/>
                  </a:solidFill>
                </a:rPr>
                <a:t>0,Trans</a:t>
              </a:r>
              <a:r>
                <a:rPr lang="en-US" dirty="0">
                  <a:solidFill>
                    <a:srgbClr val="7030A0"/>
                  </a:solidFill>
                </a:rPr>
                <a:t> </a:t>
              </a:r>
            </a:p>
            <a:p>
              <a:pPr marL="285750" indent="-285750">
                <a:buFont typeface="Arial" panose="020B0604020202020204" pitchFamily="34" charset="0"/>
                <a:buChar char="•"/>
              </a:pPr>
              <a:r>
                <a:rPr lang="en-US" dirty="0">
                  <a:solidFill>
                    <a:srgbClr val="7030A0"/>
                  </a:solidFill>
                </a:rPr>
                <a:t>Local ssDNA Fluctuations</a:t>
              </a:r>
            </a:p>
          </p:txBody>
        </p:sp>
      </p:grpSp>
      <p:grpSp>
        <p:nvGrpSpPr>
          <p:cNvPr id="63" name="Group 62">
            <a:extLst>
              <a:ext uri="{FF2B5EF4-FFF2-40B4-BE49-F238E27FC236}">
                <a16:creationId xmlns:a16="http://schemas.microsoft.com/office/drawing/2014/main" id="{A882C593-BF9D-D847-AC6F-A4BC7BD223FB}"/>
              </a:ext>
            </a:extLst>
          </p:cNvPr>
          <p:cNvGrpSpPr/>
          <p:nvPr/>
        </p:nvGrpSpPr>
        <p:grpSpPr>
          <a:xfrm>
            <a:off x="5153561" y="829553"/>
            <a:ext cx="2253887" cy="962158"/>
            <a:chOff x="1246952" y="1597004"/>
            <a:chExt cx="2678624" cy="962158"/>
          </a:xfrm>
        </p:grpSpPr>
        <p:sp>
          <p:nvSpPr>
            <p:cNvPr id="64" name="TextBox 63">
              <a:extLst>
                <a:ext uri="{FF2B5EF4-FFF2-40B4-BE49-F238E27FC236}">
                  <a16:creationId xmlns:a16="http://schemas.microsoft.com/office/drawing/2014/main" id="{58DF914C-7639-0846-90C9-7BF8049DFB25}"/>
                </a:ext>
              </a:extLst>
            </p:cNvPr>
            <p:cNvSpPr txBox="1"/>
            <p:nvPr/>
          </p:nvSpPr>
          <p:spPr>
            <a:xfrm>
              <a:off x="1246952" y="1597004"/>
              <a:ext cx="2678624" cy="646331"/>
            </a:xfrm>
            <a:prstGeom prst="rect">
              <a:avLst/>
            </a:prstGeom>
            <a:noFill/>
          </p:spPr>
          <p:txBody>
            <a:bodyPr wrap="none" rtlCol="0">
              <a:spAutoFit/>
            </a:bodyPr>
            <a:lstStyle/>
            <a:p>
              <a:r>
                <a:rPr lang="en-US" dirty="0">
                  <a:solidFill>
                    <a:srgbClr val="0432FF"/>
                  </a:solidFill>
                </a:rPr>
                <a:t>ssDNA Backbone</a:t>
              </a:r>
            </a:p>
            <a:p>
              <a:r>
                <a:rPr lang="en-US" dirty="0">
                  <a:solidFill>
                    <a:srgbClr val="0432FF"/>
                  </a:solidFill>
                </a:rPr>
                <a:t>Fork Breathing Modes</a:t>
              </a:r>
            </a:p>
          </p:txBody>
        </p:sp>
        <p:sp>
          <p:nvSpPr>
            <p:cNvPr id="65" name="TextBox 64">
              <a:extLst>
                <a:ext uri="{FF2B5EF4-FFF2-40B4-BE49-F238E27FC236}">
                  <a16:creationId xmlns:a16="http://schemas.microsoft.com/office/drawing/2014/main" id="{6ACBA46C-F6F3-1A44-84D1-3253D595283F}"/>
                </a:ext>
              </a:extLst>
            </p:cNvPr>
            <p:cNvSpPr txBox="1"/>
            <p:nvPr/>
          </p:nvSpPr>
          <p:spPr>
            <a:xfrm>
              <a:off x="2147714" y="2060237"/>
              <a:ext cx="438551" cy="369332"/>
            </a:xfrm>
            <a:prstGeom prst="rect">
              <a:avLst/>
            </a:prstGeom>
            <a:noFill/>
          </p:spPr>
          <p:txBody>
            <a:bodyPr wrap="none" rtlCol="0">
              <a:spAutoFit/>
            </a:bodyPr>
            <a:lstStyle/>
            <a:p>
              <a:r>
                <a:rPr lang="en-US" dirty="0">
                  <a:solidFill>
                    <a:srgbClr val="0432FF"/>
                  </a:solidFill>
                </a:rPr>
                <a:t>𝜏</a:t>
              </a:r>
              <a:r>
                <a:rPr lang="en-US" baseline="-25000" dirty="0">
                  <a:solidFill>
                    <a:srgbClr val="0432FF"/>
                  </a:solidFill>
                </a:rPr>
                <a:t>3</a:t>
              </a:r>
              <a:endParaRPr lang="en-US" dirty="0">
                <a:solidFill>
                  <a:srgbClr val="0432FF"/>
                </a:solidFill>
              </a:endParaRPr>
            </a:p>
          </p:txBody>
        </p:sp>
        <p:sp>
          <p:nvSpPr>
            <p:cNvPr id="66" name="Left Brace 65">
              <a:extLst>
                <a:ext uri="{FF2B5EF4-FFF2-40B4-BE49-F238E27FC236}">
                  <a16:creationId xmlns:a16="http://schemas.microsoft.com/office/drawing/2014/main" id="{3450803D-E0EC-C347-B980-711E7CED08EB}"/>
                </a:ext>
              </a:extLst>
            </p:cNvPr>
            <p:cNvSpPr/>
            <p:nvPr/>
          </p:nvSpPr>
          <p:spPr>
            <a:xfrm rot="16200000" flipH="1">
              <a:off x="2248177" y="2114422"/>
              <a:ext cx="144007" cy="745474"/>
            </a:xfrm>
            <a:prstGeom prst="leftBrace">
              <a:avLst/>
            </a:prstGeom>
            <a:ln w="19050">
              <a:solidFill>
                <a:srgbClr val="0432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432FF"/>
                </a:solidFill>
              </a:endParaRPr>
            </a:p>
          </p:txBody>
        </p:sp>
      </p:grpSp>
      <p:sp>
        <p:nvSpPr>
          <p:cNvPr id="67" name="Oval 66">
            <a:extLst>
              <a:ext uri="{FF2B5EF4-FFF2-40B4-BE49-F238E27FC236}">
                <a16:creationId xmlns:a16="http://schemas.microsoft.com/office/drawing/2014/main" id="{B1503F99-AA1F-B849-AFAB-180200F31A2D}"/>
              </a:ext>
            </a:extLst>
          </p:cNvPr>
          <p:cNvSpPr/>
          <p:nvPr/>
        </p:nvSpPr>
        <p:spPr>
          <a:xfrm>
            <a:off x="7200499" y="1778517"/>
            <a:ext cx="94058" cy="122184"/>
          </a:xfrm>
          <a:prstGeom prst="ellipse">
            <a:avLst/>
          </a:prstGeom>
          <a:no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521E86E5-1ACC-D848-8C44-E347F0F164E7}"/>
              </a:ext>
            </a:extLst>
          </p:cNvPr>
          <p:cNvSpPr txBox="1"/>
          <p:nvPr/>
        </p:nvSpPr>
        <p:spPr>
          <a:xfrm>
            <a:off x="7853458" y="3727048"/>
            <a:ext cx="184731" cy="369332"/>
          </a:xfrm>
          <a:prstGeom prst="rect">
            <a:avLst/>
          </a:prstGeom>
          <a:noFill/>
        </p:spPr>
        <p:txBody>
          <a:bodyPr wrap="none" rtlCol="0">
            <a:spAutoFit/>
          </a:bodyPr>
          <a:lstStyle/>
          <a:p>
            <a:endParaRPr lang="en-US" dirty="0"/>
          </a:p>
        </p:txBody>
      </p:sp>
      <p:graphicFrame>
        <p:nvGraphicFramePr>
          <p:cNvPr id="80" name="Table 79">
            <a:extLst>
              <a:ext uri="{FF2B5EF4-FFF2-40B4-BE49-F238E27FC236}">
                <a16:creationId xmlns:a16="http://schemas.microsoft.com/office/drawing/2014/main" id="{2ADF5D2E-BD3F-A94C-B25A-94E8820843D3}"/>
              </a:ext>
            </a:extLst>
          </p:cNvPr>
          <p:cNvGraphicFramePr>
            <a:graphicFrameLocks noGrp="1"/>
          </p:cNvGraphicFramePr>
          <p:nvPr>
            <p:extLst>
              <p:ext uri="{D42A27DB-BD31-4B8C-83A1-F6EECF244321}">
                <p14:modId xmlns:p14="http://schemas.microsoft.com/office/powerpoint/2010/main" val="4058188528"/>
              </p:ext>
            </p:extLst>
          </p:nvPr>
        </p:nvGraphicFramePr>
        <p:xfrm>
          <a:off x="175363" y="5604968"/>
          <a:ext cx="10035762" cy="1219200"/>
        </p:xfrm>
        <a:graphic>
          <a:graphicData uri="http://schemas.openxmlformats.org/drawingml/2006/table">
            <a:tbl>
              <a:tblPr firstRow="1" firstCol="1" bandRow="1">
                <a:tableStyleId>{5C22544A-7EE6-4342-B048-85BDC9FD1C3A}</a:tableStyleId>
              </a:tblPr>
              <a:tblGrid>
                <a:gridCol w="2349641">
                  <a:extLst>
                    <a:ext uri="{9D8B030D-6E8A-4147-A177-3AD203B41FA5}">
                      <a16:colId xmlns:a16="http://schemas.microsoft.com/office/drawing/2014/main" val="1934536343"/>
                    </a:ext>
                  </a:extLst>
                </a:gridCol>
                <a:gridCol w="1703262">
                  <a:extLst>
                    <a:ext uri="{9D8B030D-6E8A-4147-A177-3AD203B41FA5}">
                      <a16:colId xmlns:a16="http://schemas.microsoft.com/office/drawing/2014/main" val="4102297399"/>
                    </a:ext>
                  </a:extLst>
                </a:gridCol>
                <a:gridCol w="1447466">
                  <a:extLst>
                    <a:ext uri="{9D8B030D-6E8A-4147-A177-3AD203B41FA5}">
                      <a16:colId xmlns:a16="http://schemas.microsoft.com/office/drawing/2014/main" val="2276614130"/>
                    </a:ext>
                  </a:extLst>
                </a:gridCol>
                <a:gridCol w="1336163">
                  <a:extLst>
                    <a:ext uri="{9D8B030D-6E8A-4147-A177-3AD203B41FA5}">
                      <a16:colId xmlns:a16="http://schemas.microsoft.com/office/drawing/2014/main" val="2289163389"/>
                    </a:ext>
                  </a:extLst>
                </a:gridCol>
                <a:gridCol w="1558769">
                  <a:extLst>
                    <a:ext uri="{9D8B030D-6E8A-4147-A177-3AD203B41FA5}">
                      <a16:colId xmlns:a16="http://schemas.microsoft.com/office/drawing/2014/main" val="274917645"/>
                    </a:ext>
                  </a:extLst>
                </a:gridCol>
                <a:gridCol w="1640461">
                  <a:extLst>
                    <a:ext uri="{9D8B030D-6E8A-4147-A177-3AD203B41FA5}">
                      <a16:colId xmlns:a16="http://schemas.microsoft.com/office/drawing/2014/main" val="364903053"/>
                    </a:ext>
                  </a:extLst>
                </a:gridCol>
              </a:tblGrid>
              <a:tr h="177165">
                <a:tc>
                  <a:txBody>
                    <a:bodyPr/>
                    <a:lstStyle/>
                    <a:p>
                      <a:pPr marL="0" marR="0" algn="ctr">
                        <a:spcBef>
                          <a:spcPts val="0"/>
                        </a:spcBef>
                        <a:spcAft>
                          <a:spcPts val="0"/>
                        </a:spcAft>
                      </a:pPr>
                      <a:r>
                        <a:rPr lang="en-US" sz="1600">
                          <a:effectLst/>
                        </a:rPr>
                        <a:t>Construct/Condition</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effectLst/>
                        </a:rPr>
                        <a:t>t</a:t>
                      </a:r>
                      <a:r>
                        <a:rPr lang="en-US" sz="1600" baseline="-25000" dirty="0">
                          <a:effectLst/>
                        </a:rPr>
                        <a:t>1</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effectLst/>
                        </a:rPr>
                        <a:t>t</a:t>
                      </a:r>
                      <a:r>
                        <a:rPr lang="en-US" sz="1600" baseline="-25000" dirty="0">
                          <a:effectLst/>
                        </a:rPr>
                        <a:t>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t</a:t>
                      </a:r>
                      <a:r>
                        <a:rPr lang="en-US" sz="1600" baseline="-25000">
                          <a:effectLst/>
                        </a:rPr>
                        <a:t>3</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t</a:t>
                      </a:r>
                      <a:r>
                        <a:rPr lang="en-US" sz="1600" baseline="-25000">
                          <a:effectLst/>
                        </a:rPr>
                        <a:t>4</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t</a:t>
                      </a:r>
                      <a:r>
                        <a:rPr lang="en-US" sz="1600" baseline="-25000">
                          <a:effectLst/>
                        </a:rPr>
                        <a:t>5</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329576829"/>
                  </a:ext>
                </a:extLst>
              </a:tr>
              <a:tr h="184150">
                <a:tc>
                  <a:txBody>
                    <a:bodyPr/>
                    <a:lstStyle/>
                    <a:p>
                      <a:pPr marL="0" marR="0">
                        <a:spcBef>
                          <a:spcPts val="0"/>
                        </a:spcBef>
                        <a:spcAft>
                          <a:spcPts val="0"/>
                        </a:spcAft>
                      </a:pPr>
                      <a:r>
                        <a:rPr lang="en-US" sz="1600">
                          <a:effectLst/>
                        </a:rPr>
                        <a:t>3’-p(dT)</a:t>
                      </a:r>
                      <a:r>
                        <a:rPr lang="en-US" sz="1600" baseline="-25000">
                          <a:effectLst/>
                        </a:rPr>
                        <a:t>15</a:t>
                      </a:r>
                      <a:r>
                        <a:rPr lang="en-US" sz="1600">
                          <a:effectLst/>
                        </a:rPr>
                        <a:t> + 0.5 µM gp32</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FF0000"/>
                          </a:solidFill>
                          <a:effectLst/>
                        </a:rPr>
                        <a:t>2.7µSec</a:t>
                      </a:r>
                      <a:endParaRPr lang="en-US" sz="1600" dirty="0">
                        <a:solidFill>
                          <a:srgbClr val="FF000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dirty="0">
                          <a:solidFill>
                            <a:srgbClr val="7030A0"/>
                          </a:solidFill>
                          <a:effectLst/>
                        </a:rPr>
                        <a:t>90 µSec</a:t>
                      </a:r>
                      <a:endParaRPr lang="en-US" sz="1600" dirty="0">
                        <a:solidFill>
                          <a:srgbClr val="7030A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dirty="0">
                          <a:solidFill>
                            <a:srgbClr val="00B050"/>
                          </a:solidFill>
                          <a:effectLst/>
                        </a:rPr>
                        <a:t>32 msec </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0B050"/>
                          </a:solidFill>
                          <a:effectLst/>
                        </a:rPr>
                        <a:t>128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0B050"/>
                          </a:solidFill>
                          <a:effectLst/>
                        </a:rPr>
                        <a:t>1758.6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962055361"/>
                  </a:ext>
                </a:extLst>
              </a:tr>
              <a:tr h="177165">
                <a:tc>
                  <a:txBody>
                    <a:bodyPr/>
                    <a:lstStyle/>
                    <a:p>
                      <a:pPr marL="0" marR="0">
                        <a:spcBef>
                          <a:spcPts val="0"/>
                        </a:spcBef>
                        <a:spcAft>
                          <a:spcPts val="0"/>
                        </a:spcAft>
                      </a:pPr>
                      <a:r>
                        <a:rPr lang="en-US" sz="1600">
                          <a:effectLst/>
                        </a:rPr>
                        <a:t>3’-p(dT)</a:t>
                      </a:r>
                      <a:r>
                        <a:rPr lang="en-US" sz="1600" baseline="-25000">
                          <a:effectLst/>
                        </a:rPr>
                        <a:t>14</a:t>
                      </a:r>
                      <a:r>
                        <a:rPr lang="en-US" sz="1600">
                          <a:effectLst/>
                        </a:rPr>
                        <a:t> + 0.5 µM gp32</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FF0000"/>
                          </a:solidFill>
                          <a:effectLst/>
                        </a:rPr>
                        <a:t>3.1 µSec</a:t>
                      </a:r>
                      <a:endParaRPr lang="en-US" sz="1600" dirty="0">
                        <a:solidFill>
                          <a:srgbClr val="FF000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dirty="0">
                          <a:solidFill>
                            <a:srgbClr val="7030A0"/>
                          </a:solidFill>
                          <a:effectLst/>
                        </a:rPr>
                        <a:t>139 µSec</a:t>
                      </a:r>
                      <a:endParaRPr lang="en-US" sz="1600" dirty="0">
                        <a:solidFill>
                          <a:srgbClr val="7030A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dirty="0">
                          <a:solidFill>
                            <a:srgbClr val="00B050"/>
                          </a:solidFill>
                          <a:effectLst/>
                        </a:rPr>
                        <a:t>11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0B050"/>
                          </a:solidFill>
                          <a:effectLst/>
                        </a:rPr>
                        <a:t>65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0B050"/>
                          </a:solidFill>
                          <a:effectLst/>
                        </a:rPr>
                        <a:t>1107.5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449818552"/>
                  </a:ext>
                </a:extLst>
              </a:tr>
              <a:tr h="177165">
                <a:tc>
                  <a:txBody>
                    <a:bodyPr/>
                    <a:lstStyle/>
                    <a:p>
                      <a:pPr marL="0" marR="0">
                        <a:spcBef>
                          <a:spcPts val="0"/>
                        </a:spcBef>
                        <a:spcAft>
                          <a:spcPts val="0"/>
                        </a:spcAft>
                      </a:pPr>
                      <a:r>
                        <a:rPr lang="en-US" sz="1600">
                          <a:effectLst/>
                        </a:rPr>
                        <a:t>5’-p(dT)</a:t>
                      </a:r>
                      <a:r>
                        <a:rPr lang="en-US" sz="1600" baseline="-25000">
                          <a:effectLst/>
                        </a:rPr>
                        <a:t>15</a:t>
                      </a:r>
                      <a:r>
                        <a:rPr lang="en-US" sz="1600">
                          <a:effectLst/>
                        </a:rPr>
                        <a:t> + 0.5 µM gp32</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FF0000"/>
                          </a:solidFill>
                          <a:effectLst/>
                        </a:rPr>
                        <a:t>3.4 µSec</a:t>
                      </a:r>
                      <a:endParaRPr lang="en-US" sz="1600" dirty="0">
                        <a:solidFill>
                          <a:srgbClr val="FF000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dirty="0">
                          <a:solidFill>
                            <a:srgbClr val="7030A0"/>
                          </a:solidFill>
                          <a:effectLst/>
                        </a:rPr>
                        <a:t>81 µSec</a:t>
                      </a:r>
                      <a:endParaRPr lang="en-US" sz="1600" dirty="0">
                        <a:solidFill>
                          <a:srgbClr val="7030A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dirty="0">
                          <a:solidFill>
                            <a:srgbClr val="00B050"/>
                          </a:solidFill>
                          <a:effectLst/>
                        </a:rPr>
                        <a:t>37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0B050"/>
                          </a:solidFill>
                          <a:effectLst/>
                        </a:rPr>
                        <a:t>94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0B050"/>
                          </a:solidFill>
                          <a:effectLst/>
                        </a:rPr>
                        <a:t>618.9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549386044"/>
                  </a:ext>
                </a:extLst>
              </a:tr>
              <a:tr h="184150">
                <a:tc>
                  <a:txBody>
                    <a:bodyPr/>
                    <a:lstStyle/>
                    <a:p>
                      <a:pPr marL="0" marR="0">
                        <a:spcBef>
                          <a:spcPts val="0"/>
                        </a:spcBef>
                        <a:spcAft>
                          <a:spcPts val="0"/>
                        </a:spcAft>
                      </a:pPr>
                      <a:r>
                        <a:rPr lang="en-US" sz="1600">
                          <a:effectLst/>
                        </a:rPr>
                        <a:t>5’-p(dT)</a:t>
                      </a:r>
                      <a:r>
                        <a:rPr lang="en-US" sz="1600" baseline="-25000">
                          <a:effectLst/>
                        </a:rPr>
                        <a:t>14</a:t>
                      </a:r>
                      <a:r>
                        <a:rPr lang="en-US" sz="1600">
                          <a:effectLst/>
                        </a:rPr>
                        <a:t> + 0.5 µM gp32</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FF0000"/>
                          </a:solidFill>
                          <a:effectLst/>
                        </a:rPr>
                        <a:t>3.0 µSec</a:t>
                      </a:r>
                      <a:endParaRPr lang="en-US" sz="1600" dirty="0">
                        <a:solidFill>
                          <a:srgbClr val="FF000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dirty="0">
                          <a:solidFill>
                            <a:srgbClr val="7030A0"/>
                          </a:solidFill>
                          <a:effectLst/>
                        </a:rPr>
                        <a:t>81 µSec</a:t>
                      </a:r>
                      <a:endParaRPr lang="en-US" sz="1600" dirty="0">
                        <a:solidFill>
                          <a:srgbClr val="7030A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dirty="0">
                          <a:solidFill>
                            <a:srgbClr val="00B050"/>
                          </a:solidFill>
                          <a:effectLst/>
                        </a:rPr>
                        <a:t>19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0B050"/>
                          </a:solidFill>
                          <a:effectLst/>
                        </a:rPr>
                        <a:t>63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0B050"/>
                          </a:solidFill>
                          <a:effectLst/>
                        </a:rPr>
                        <a:t>850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145565001"/>
                  </a:ext>
                </a:extLst>
              </a:tr>
            </a:tbl>
          </a:graphicData>
        </a:graphic>
      </p:graphicFrame>
      <p:graphicFrame>
        <p:nvGraphicFramePr>
          <p:cNvPr id="90" name="Table 89">
            <a:extLst>
              <a:ext uri="{FF2B5EF4-FFF2-40B4-BE49-F238E27FC236}">
                <a16:creationId xmlns:a16="http://schemas.microsoft.com/office/drawing/2014/main" id="{59685739-38CD-C042-AC9A-3584284E6B29}"/>
              </a:ext>
            </a:extLst>
          </p:cNvPr>
          <p:cNvGraphicFramePr>
            <a:graphicFrameLocks noGrp="1"/>
          </p:cNvGraphicFramePr>
          <p:nvPr>
            <p:extLst>
              <p:ext uri="{D42A27DB-BD31-4B8C-83A1-F6EECF244321}">
                <p14:modId xmlns:p14="http://schemas.microsoft.com/office/powerpoint/2010/main" val="889769708"/>
              </p:ext>
            </p:extLst>
          </p:nvPr>
        </p:nvGraphicFramePr>
        <p:xfrm>
          <a:off x="175363" y="4300413"/>
          <a:ext cx="6857771" cy="1222369"/>
        </p:xfrm>
        <a:graphic>
          <a:graphicData uri="http://schemas.openxmlformats.org/drawingml/2006/table">
            <a:tbl>
              <a:tblPr firstRow="1" firstCol="1" bandRow="1">
                <a:tableStyleId>{5C22544A-7EE6-4342-B048-85BDC9FD1C3A}</a:tableStyleId>
              </a:tblPr>
              <a:tblGrid>
                <a:gridCol w="2362683">
                  <a:extLst>
                    <a:ext uri="{9D8B030D-6E8A-4147-A177-3AD203B41FA5}">
                      <a16:colId xmlns:a16="http://schemas.microsoft.com/office/drawing/2014/main" val="3705178681"/>
                    </a:ext>
                  </a:extLst>
                </a:gridCol>
                <a:gridCol w="1692067">
                  <a:extLst>
                    <a:ext uri="{9D8B030D-6E8A-4147-A177-3AD203B41FA5}">
                      <a16:colId xmlns:a16="http://schemas.microsoft.com/office/drawing/2014/main" val="1330971591"/>
                    </a:ext>
                  </a:extLst>
                </a:gridCol>
                <a:gridCol w="1452785">
                  <a:extLst>
                    <a:ext uri="{9D8B030D-6E8A-4147-A177-3AD203B41FA5}">
                      <a16:colId xmlns:a16="http://schemas.microsoft.com/office/drawing/2014/main" val="4234517269"/>
                    </a:ext>
                  </a:extLst>
                </a:gridCol>
                <a:gridCol w="1350236">
                  <a:extLst>
                    <a:ext uri="{9D8B030D-6E8A-4147-A177-3AD203B41FA5}">
                      <a16:colId xmlns:a16="http://schemas.microsoft.com/office/drawing/2014/main" val="3148976314"/>
                    </a:ext>
                  </a:extLst>
                </a:gridCol>
              </a:tblGrid>
              <a:tr h="177165">
                <a:tc>
                  <a:txBody>
                    <a:bodyPr/>
                    <a:lstStyle/>
                    <a:p>
                      <a:pPr marL="0" marR="0" algn="ctr">
                        <a:spcBef>
                          <a:spcPts val="0"/>
                        </a:spcBef>
                        <a:spcAft>
                          <a:spcPts val="0"/>
                        </a:spcAft>
                      </a:pPr>
                      <a:r>
                        <a:rPr lang="en-US" sz="1600" dirty="0">
                          <a:effectLst/>
                        </a:rPr>
                        <a:t>Construct/Condition</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t</a:t>
                      </a:r>
                      <a:r>
                        <a:rPr lang="en-US" sz="1600" baseline="-25000">
                          <a:effectLst/>
                        </a:rPr>
                        <a:t>1</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effectLst/>
                        </a:rPr>
                        <a:t>t</a:t>
                      </a:r>
                      <a:r>
                        <a:rPr lang="en-US" sz="1600" baseline="-25000" dirty="0">
                          <a:effectLst/>
                        </a:rPr>
                        <a:t>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t</a:t>
                      </a:r>
                      <a:r>
                        <a:rPr lang="en-US" sz="1600" baseline="-25000">
                          <a:effectLst/>
                        </a:rPr>
                        <a:t>3</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551158676"/>
                  </a:ext>
                </a:extLst>
              </a:tr>
              <a:tr h="184150">
                <a:tc>
                  <a:txBody>
                    <a:bodyPr/>
                    <a:lstStyle/>
                    <a:p>
                      <a:pPr marL="0" marR="0">
                        <a:spcBef>
                          <a:spcPts val="0"/>
                        </a:spcBef>
                        <a:spcAft>
                          <a:spcPts val="0"/>
                        </a:spcAft>
                      </a:pPr>
                      <a:r>
                        <a:rPr lang="en-US" sz="1600" dirty="0">
                          <a:effectLst/>
                        </a:rPr>
                        <a:t>3’-p(dT)</a:t>
                      </a:r>
                      <a:r>
                        <a:rPr lang="en-US" sz="1600" baseline="-25000" dirty="0">
                          <a:effectLst/>
                        </a:rPr>
                        <a:t>15</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FF0000"/>
                          </a:solidFill>
                          <a:effectLst/>
                        </a:rPr>
                        <a:t>2.9 µSec</a:t>
                      </a:r>
                      <a:endParaRPr lang="en-US" sz="1600" dirty="0">
                        <a:solidFill>
                          <a:srgbClr val="FF000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chemeClr val="accent4">
                              <a:lumMod val="75000"/>
                            </a:schemeClr>
                          </a:solidFill>
                          <a:effectLst/>
                        </a:rPr>
                        <a:t>82 µSec</a:t>
                      </a:r>
                      <a:endParaRPr lang="en-US" sz="1600" dirty="0">
                        <a:solidFill>
                          <a:schemeClr val="accent4">
                            <a:lumMod val="75000"/>
                          </a:schemeClr>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solidFill>
                            <a:srgbClr val="0432FF"/>
                          </a:solidFill>
                          <a:effectLst/>
                        </a:rPr>
                        <a:t>1.2 mSec</a:t>
                      </a:r>
                      <a:endParaRPr lang="en-US" sz="160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012291459"/>
                  </a:ext>
                </a:extLst>
              </a:tr>
              <a:tr h="177165">
                <a:tc>
                  <a:txBody>
                    <a:bodyPr/>
                    <a:lstStyle/>
                    <a:p>
                      <a:pPr marL="0" marR="0">
                        <a:spcBef>
                          <a:spcPts val="0"/>
                        </a:spcBef>
                        <a:spcAft>
                          <a:spcPts val="0"/>
                        </a:spcAft>
                      </a:pPr>
                      <a:r>
                        <a:rPr lang="en-US" sz="1600" dirty="0">
                          <a:effectLst/>
                        </a:rPr>
                        <a:t>3’-p(dT)</a:t>
                      </a:r>
                      <a:r>
                        <a:rPr lang="en-US" sz="1600" baseline="-25000" dirty="0">
                          <a:effectLst/>
                        </a:rPr>
                        <a:t>14</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FF0000"/>
                          </a:solidFill>
                          <a:effectLst/>
                        </a:rPr>
                        <a:t>2.7 µSec</a:t>
                      </a:r>
                      <a:endParaRPr lang="en-US" sz="1600" dirty="0">
                        <a:solidFill>
                          <a:srgbClr val="FF000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chemeClr val="accent4">
                              <a:lumMod val="75000"/>
                            </a:schemeClr>
                          </a:solidFill>
                          <a:effectLst/>
                        </a:rPr>
                        <a:t>46 µSec</a:t>
                      </a:r>
                      <a:endParaRPr lang="en-US" sz="1600" dirty="0">
                        <a:solidFill>
                          <a:schemeClr val="accent4">
                            <a:lumMod val="75000"/>
                          </a:schemeClr>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432FF"/>
                          </a:solidFill>
                          <a:effectLst/>
                        </a:rPr>
                        <a:t>1.7 mSec</a:t>
                      </a:r>
                      <a:endParaRPr lang="en-US" sz="1600" dirty="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196941727"/>
                  </a:ext>
                </a:extLst>
              </a:tr>
              <a:tr h="177165">
                <a:tc>
                  <a:txBody>
                    <a:bodyPr/>
                    <a:lstStyle/>
                    <a:p>
                      <a:pPr marL="0" marR="0">
                        <a:spcBef>
                          <a:spcPts val="0"/>
                        </a:spcBef>
                        <a:spcAft>
                          <a:spcPts val="0"/>
                        </a:spcAft>
                      </a:pPr>
                      <a:r>
                        <a:rPr lang="en-US" sz="1600">
                          <a:effectLst/>
                        </a:rPr>
                        <a:t>5’-p(dT)</a:t>
                      </a:r>
                      <a:r>
                        <a:rPr lang="en-US" sz="1600" baseline="-25000">
                          <a:effectLst/>
                        </a:rPr>
                        <a:t>15</a:t>
                      </a:r>
                      <a:r>
                        <a:rPr lang="en-US" sz="1600">
                          <a:effectLst/>
                        </a:rPr>
                        <a:t> + 0.0 µM gp32</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FF0000"/>
                          </a:solidFill>
                          <a:effectLst/>
                        </a:rPr>
                        <a:t>3.2 µSec</a:t>
                      </a:r>
                      <a:endParaRPr lang="en-US" sz="1600" dirty="0">
                        <a:solidFill>
                          <a:srgbClr val="FF000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chemeClr val="accent4">
                              <a:lumMod val="75000"/>
                            </a:schemeClr>
                          </a:solidFill>
                          <a:effectLst/>
                        </a:rPr>
                        <a:t>22 µSec</a:t>
                      </a:r>
                      <a:endParaRPr lang="en-US" sz="1600" dirty="0">
                        <a:solidFill>
                          <a:schemeClr val="accent4">
                            <a:lumMod val="75000"/>
                          </a:schemeClr>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432FF"/>
                          </a:solidFill>
                          <a:effectLst/>
                        </a:rPr>
                        <a:t>8.3 mSec</a:t>
                      </a:r>
                      <a:endParaRPr lang="en-US" sz="1600" dirty="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729611304"/>
                  </a:ext>
                </a:extLst>
              </a:tr>
              <a:tr h="247009">
                <a:tc>
                  <a:txBody>
                    <a:bodyPr/>
                    <a:lstStyle/>
                    <a:p>
                      <a:pPr marL="0" marR="0">
                        <a:spcBef>
                          <a:spcPts val="0"/>
                        </a:spcBef>
                        <a:spcAft>
                          <a:spcPts val="0"/>
                        </a:spcAft>
                      </a:pPr>
                      <a:r>
                        <a:rPr lang="en-US" sz="1600" dirty="0">
                          <a:effectLst/>
                        </a:rPr>
                        <a:t>5’-p(dT)</a:t>
                      </a:r>
                      <a:r>
                        <a:rPr lang="en-US" sz="1600" baseline="-25000" dirty="0">
                          <a:effectLst/>
                        </a:rPr>
                        <a:t>14</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FF0000"/>
                          </a:solidFill>
                          <a:effectLst/>
                        </a:rPr>
                        <a:t>3.0 µSec</a:t>
                      </a:r>
                      <a:endParaRPr lang="en-US" sz="1600" dirty="0">
                        <a:solidFill>
                          <a:srgbClr val="FF000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chemeClr val="accent4">
                              <a:lumMod val="75000"/>
                            </a:schemeClr>
                          </a:solidFill>
                          <a:effectLst/>
                        </a:rPr>
                        <a:t>36 µSec</a:t>
                      </a:r>
                      <a:endParaRPr lang="en-US" sz="1600" dirty="0">
                        <a:solidFill>
                          <a:schemeClr val="accent4">
                            <a:lumMod val="75000"/>
                          </a:schemeClr>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432FF"/>
                          </a:solidFill>
                          <a:effectLst/>
                        </a:rPr>
                        <a:t>0.77 mSec</a:t>
                      </a:r>
                      <a:endParaRPr lang="en-US" sz="1600" dirty="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433713981"/>
                  </a:ext>
                </a:extLst>
              </a:tr>
            </a:tbl>
          </a:graphicData>
        </a:graphic>
      </p:graphicFrame>
      <p:grpSp>
        <p:nvGrpSpPr>
          <p:cNvPr id="93" name="Group 92">
            <a:extLst>
              <a:ext uri="{FF2B5EF4-FFF2-40B4-BE49-F238E27FC236}">
                <a16:creationId xmlns:a16="http://schemas.microsoft.com/office/drawing/2014/main" id="{51FED208-EFB0-1243-ABCB-AC5B987277BF}"/>
              </a:ext>
            </a:extLst>
          </p:cNvPr>
          <p:cNvGrpSpPr/>
          <p:nvPr/>
        </p:nvGrpSpPr>
        <p:grpSpPr>
          <a:xfrm>
            <a:off x="10297374" y="1112323"/>
            <a:ext cx="644728" cy="684508"/>
            <a:chOff x="1919580" y="1889068"/>
            <a:chExt cx="766227" cy="684508"/>
          </a:xfrm>
        </p:grpSpPr>
        <p:sp>
          <p:nvSpPr>
            <p:cNvPr id="94" name="TextBox 93">
              <a:extLst>
                <a:ext uri="{FF2B5EF4-FFF2-40B4-BE49-F238E27FC236}">
                  <a16:creationId xmlns:a16="http://schemas.microsoft.com/office/drawing/2014/main" id="{04F7934A-4C5B-534D-B710-7E1E7E0D3517}"/>
                </a:ext>
              </a:extLst>
            </p:cNvPr>
            <p:cNvSpPr txBox="1"/>
            <p:nvPr/>
          </p:nvSpPr>
          <p:spPr>
            <a:xfrm rot="19870444">
              <a:off x="1919580" y="1889068"/>
              <a:ext cx="766227" cy="369332"/>
            </a:xfrm>
            <a:prstGeom prst="rect">
              <a:avLst/>
            </a:prstGeom>
            <a:noFill/>
          </p:spPr>
          <p:txBody>
            <a:bodyPr wrap="none" rtlCol="0">
              <a:spAutoFit/>
            </a:bodyPr>
            <a:lstStyle/>
            <a:p>
              <a:r>
                <a:rPr lang="en-US" dirty="0">
                  <a:solidFill>
                    <a:srgbClr val="00B050"/>
                  </a:solidFill>
                  <a:sym typeface="Wingdings" pitchFamily="2" charset="2"/>
                </a:rPr>
                <a:t>21</a:t>
              </a:r>
              <a:endParaRPr lang="en-US" dirty="0">
                <a:solidFill>
                  <a:srgbClr val="00B050"/>
                </a:solidFill>
              </a:endParaRPr>
            </a:p>
          </p:txBody>
        </p:sp>
        <p:sp>
          <p:nvSpPr>
            <p:cNvPr id="95" name="TextBox 94">
              <a:extLst>
                <a:ext uri="{FF2B5EF4-FFF2-40B4-BE49-F238E27FC236}">
                  <a16:creationId xmlns:a16="http://schemas.microsoft.com/office/drawing/2014/main" id="{B9F13787-5542-3248-A834-D0518B14CF5D}"/>
                </a:ext>
              </a:extLst>
            </p:cNvPr>
            <p:cNvSpPr txBox="1"/>
            <p:nvPr/>
          </p:nvSpPr>
          <p:spPr>
            <a:xfrm>
              <a:off x="2147714" y="2060237"/>
              <a:ext cx="438551" cy="369332"/>
            </a:xfrm>
            <a:prstGeom prst="rect">
              <a:avLst/>
            </a:prstGeom>
            <a:noFill/>
          </p:spPr>
          <p:txBody>
            <a:bodyPr wrap="none" rtlCol="0">
              <a:spAutoFit/>
            </a:bodyPr>
            <a:lstStyle/>
            <a:p>
              <a:r>
                <a:rPr lang="en-US" dirty="0">
                  <a:solidFill>
                    <a:srgbClr val="00B050"/>
                  </a:solidFill>
                </a:rPr>
                <a:t>𝜏</a:t>
              </a:r>
              <a:r>
                <a:rPr lang="en-US" baseline="-25000" dirty="0">
                  <a:solidFill>
                    <a:srgbClr val="00B050"/>
                  </a:solidFill>
                </a:rPr>
                <a:t>5</a:t>
              </a:r>
              <a:endParaRPr lang="en-US" dirty="0">
                <a:solidFill>
                  <a:srgbClr val="00B050"/>
                </a:solidFill>
              </a:endParaRPr>
            </a:p>
          </p:txBody>
        </p:sp>
        <p:sp>
          <p:nvSpPr>
            <p:cNvPr id="96" name="Left Brace 95">
              <a:extLst>
                <a:ext uri="{FF2B5EF4-FFF2-40B4-BE49-F238E27FC236}">
                  <a16:creationId xmlns:a16="http://schemas.microsoft.com/office/drawing/2014/main" id="{60E2E12A-B687-D144-B21B-8172A4BBBC2D}"/>
                </a:ext>
              </a:extLst>
            </p:cNvPr>
            <p:cNvSpPr/>
            <p:nvPr/>
          </p:nvSpPr>
          <p:spPr>
            <a:xfrm rot="16200000" flipH="1">
              <a:off x="2240065" y="2128836"/>
              <a:ext cx="144007" cy="745474"/>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432FF"/>
                </a:solidFill>
              </a:endParaRPr>
            </a:p>
          </p:txBody>
        </p:sp>
      </p:grpSp>
      <p:grpSp>
        <p:nvGrpSpPr>
          <p:cNvPr id="97" name="Group 96">
            <a:extLst>
              <a:ext uri="{FF2B5EF4-FFF2-40B4-BE49-F238E27FC236}">
                <a16:creationId xmlns:a16="http://schemas.microsoft.com/office/drawing/2014/main" id="{A11E61C8-1160-D241-860A-20DCF703005B}"/>
              </a:ext>
            </a:extLst>
          </p:cNvPr>
          <p:cNvGrpSpPr/>
          <p:nvPr/>
        </p:nvGrpSpPr>
        <p:grpSpPr>
          <a:xfrm>
            <a:off x="7762315" y="1094407"/>
            <a:ext cx="801511" cy="674566"/>
            <a:chOff x="1732250" y="1899010"/>
            <a:chExt cx="952556" cy="674566"/>
          </a:xfrm>
        </p:grpSpPr>
        <p:sp>
          <p:nvSpPr>
            <p:cNvPr id="98" name="TextBox 97">
              <a:extLst>
                <a:ext uri="{FF2B5EF4-FFF2-40B4-BE49-F238E27FC236}">
                  <a16:creationId xmlns:a16="http://schemas.microsoft.com/office/drawing/2014/main" id="{863DB61D-1440-3047-8319-01F2A4990521}"/>
                </a:ext>
              </a:extLst>
            </p:cNvPr>
            <p:cNvSpPr txBox="1"/>
            <p:nvPr/>
          </p:nvSpPr>
          <p:spPr>
            <a:xfrm rot="19198749">
              <a:off x="1732250" y="1899010"/>
              <a:ext cx="834810" cy="369332"/>
            </a:xfrm>
            <a:prstGeom prst="rect">
              <a:avLst/>
            </a:prstGeom>
            <a:noFill/>
          </p:spPr>
          <p:txBody>
            <a:bodyPr wrap="none" rtlCol="0">
              <a:spAutoFit/>
            </a:bodyPr>
            <a:lstStyle/>
            <a:p>
              <a:r>
                <a:rPr lang="en-US" dirty="0">
                  <a:solidFill>
                    <a:srgbClr val="00B050"/>
                  </a:solidFill>
                  <a:sym typeface="Wingdings" pitchFamily="2" charset="2"/>
                </a:rPr>
                <a:t>1’2</a:t>
              </a:r>
              <a:endParaRPr lang="en-US" dirty="0">
                <a:solidFill>
                  <a:srgbClr val="00B050"/>
                </a:solidFill>
              </a:endParaRPr>
            </a:p>
          </p:txBody>
        </p:sp>
        <p:sp>
          <p:nvSpPr>
            <p:cNvPr id="99" name="TextBox 98">
              <a:extLst>
                <a:ext uri="{FF2B5EF4-FFF2-40B4-BE49-F238E27FC236}">
                  <a16:creationId xmlns:a16="http://schemas.microsoft.com/office/drawing/2014/main" id="{6EEE9C6D-49D9-EB48-8397-9C678AB02A19}"/>
                </a:ext>
              </a:extLst>
            </p:cNvPr>
            <p:cNvSpPr txBox="1"/>
            <p:nvPr/>
          </p:nvSpPr>
          <p:spPr>
            <a:xfrm>
              <a:off x="2147714" y="2060237"/>
              <a:ext cx="438551" cy="369332"/>
            </a:xfrm>
            <a:prstGeom prst="rect">
              <a:avLst/>
            </a:prstGeom>
            <a:noFill/>
          </p:spPr>
          <p:txBody>
            <a:bodyPr wrap="none" rtlCol="0">
              <a:spAutoFit/>
            </a:bodyPr>
            <a:lstStyle/>
            <a:p>
              <a:r>
                <a:rPr lang="en-US" dirty="0">
                  <a:solidFill>
                    <a:srgbClr val="00B050"/>
                  </a:solidFill>
                </a:rPr>
                <a:t>𝜏</a:t>
              </a:r>
              <a:r>
                <a:rPr lang="en-US" baseline="-25000" dirty="0">
                  <a:solidFill>
                    <a:srgbClr val="00B050"/>
                  </a:solidFill>
                </a:rPr>
                <a:t>3</a:t>
              </a:r>
              <a:endParaRPr lang="en-US" dirty="0">
                <a:solidFill>
                  <a:srgbClr val="00B050"/>
                </a:solidFill>
              </a:endParaRPr>
            </a:p>
          </p:txBody>
        </p:sp>
        <p:sp>
          <p:nvSpPr>
            <p:cNvPr id="100" name="Left Brace 99">
              <a:extLst>
                <a:ext uri="{FF2B5EF4-FFF2-40B4-BE49-F238E27FC236}">
                  <a16:creationId xmlns:a16="http://schemas.microsoft.com/office/drawing/2014/main" id="{C558B2CB-627D-5B40-B4F6-8A40BF905FA0}"/>
                </a:ext>
              </a:extLst>
            </p:cNvPr>
            <p:cNvSpPr/>
            <p:nvPr/>
          </p:nvSpPr>
          <p:spPr>
            <a:xfrm rot="16200000" flipH="1">
              <a:off x="2240065" y="2128836"/>
              <a:ext cx="144007" cy="745474"/>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432FF"/>
                </a:solidFill>
              </a:endParaRPr>
            </a:p>
          </p:txBody>
        </p:sp>
      </p:grpSp>
      <p:grpSp>
        <p:nvGrpSpPr>
          <p:cNvPr id="101" name="Group 100">
            <a:extLst>
              <a:ext uri="{FF2B5EF4-FFF2-40B4-BE49-F238E27FC236}">
                <a16:creationId xmlns:a16="http://schemas.microsoft.com/office/drawing/2014/main" id="{BECBE2D1-EE64-AF47-8ADE-EF677430E3C9}"/>
              </a:ext>
            </a:extLst>
          </p:cNvPr>
          <p:cNvGrpSpPr/>
          <p:nvPr/>
        </p:nvGrpSpPr>
        <p:grpSpPr>
          <a:xfrm>
            <a:off x="8748321" y="1135373"/>
            <a:ext cx="1227152" cy="686847"/>
            <a:chOff x="1256353" y="1886729"/>
            <a:chExt cx="1458411" cy="686847"/>
          </a:xfrm>
        </p:grpSpPr>
        <p:sp>
          <p:nvSpPr>
            <p:cNvPr id="102" name="TextBox 101">
              <a:extLst>
                <a:ext uri="{FF2B5EF4-FFF2-40B4-BE49-F238E27FC236}">
                  <a16:creationId xmlns:a16="http://schemas.microsoft.com/office/drawing/2014/main" id="{3FD14E43-470A-ED4C-A3EB-E6F8797D8634}"/>
                </a:ext>
              </a:extLst>
            </p:cNvPr>
            <p:cNvSpPr txBox="1"/>
            <p:nvPr/>
          </p:nvSpPr>
          <p:spPr>
            <a:xfrm rot="19870444">
              <a:off x="1948537" y="1886729"/>
              <a:ext cx="766227" cy="369332"/>
            </a:xfrm>
            <a:prstGeom prst="rect">
              <a:avLst/>
            </a:prstGeom>
            <a:noFill/>
          </p:spPr>
          <p:txBody>
            <a:bodyPr wrap="none" rtlCol="0">
              <a:spAutoFit/>
            </a:bodyPr>
            <a:lstStyle/>
            <a:p>
              <a:r>
                <a:rPr lang="en-US" dirty="0">
                  <a:solidFill>
                    <a:srgbClr val="00B050"/>
                  </a:solidFill>
                </a:rPr>
                <a:t>0</a:t>
              </a:r>
              <a:r>
                <a:rPr lang="en-US" dirty="0">
                  <a:solidFill>
                    <a:srgbClr val="00B050"/>
                  </a:solidFill>
                  <a:sym typeface="Wingdings" pitchFamily="2" charset="2"/>
                </a:rPr>
                <a:t>1</a:t>
              </a:r>
              <a:endParaRPr lang="en-US" dirty="0">
                <a:solidFill>
                  <a:srgbClr val="00B050"/>
                </a:solidFill>
              </a:endParaRPr>
            </a:p>
          </p:txBody>
        </p:sp>
        <p:sp>
          <p:nvSpPr>
            <p:cNvPr id="103" name="TextBox 102">
              <a:extLst>
                <a:ext uri="{FF2B5EF4-FFF2-40B4-BE49-F238E27FC236}">
                  <a16:creationId xmlns:a16="http://schemas.microsoft.com/office/drawing/2014/main" id="{14E6890F-F483-CF4B-8067-AF977B023180}"/>
                </a:ext>
              </a:extLst>
            </p:cNvPr>
            <p:cNvSpPr txBox="1"/>
            <p:nvPr/>
          </p:nvSpPr>
          <p:spPr>
            <a:xfrm>
              <a:off x="2147714" y="2060237"/>
              <a:ext cx="438551" cy="369332"/>
            </a:xfrm>
            <a:prstGeom prst="rect">
              <a:avLst/>
            </a:prstGeom>
            <a:noFill/>
          </p:spPr>
          <p:txBody>
            <a:bodyPr wrap="none" rtlCol="0">
              <a:spAutoFit/>
            </a:bodyPr>
            <a:lstStyle/>
            <a:p>
              <a:r>
                <a:rPr lang="en-US" dirty="0">
                  <a:solidFill>
                    <a:srgbClr val="00B050"/>
                  </a:solidFill>
                </a:rPr>
                <a:t>𝜏</a:t>
              </a:r>
              <a:r>
                <a:rPr lang="en-US" baseline="-25000" dirty="0">
                  <a:solidFill>
                    <a:srgbClr val="00B050"/>
                  </a:solidFill>
                </a:rPr>
                <a:t>4</a:t>
              </a:r>
              <a:endParaRPr lang="en-US" dirty="0">
                <a:solidFill>
                  <a:srgbClr val="00B050"/>
                </a:solidFill>
              </a:endParaRPr>
            </a:p>
          </p:txBody>
        </p:sp>
        <p:sp>
          <p:nvSpPr>
            <p:cNvPr id="104" name="Left Brace 103">
              <a:extLst>
                <a:ext uri="{FF2B5EF4-FFF2-40B4-BE49-F238E27FC236}">
                  <a16:creationId xmlns:a16="http://schemas.microsoft.com/office/drawing/2014/main" id="{F983B329-34E6-6848-99E1-63DA2DF68F65}"/>
                </a:ext>
              </a:extLst>
            </p:cNvPr>
            <p:cNvSpPr/>
            <p:nvPr/>
          </p:nvSpPr>
          <p:spPr>
            <a:xfrm rot="16200000" flipH="1">
              <a:off x="2240065" y="2128836"/>
              <a:ext cx="144007" cy="745474"/>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432FF"/>
                </a:solidFill>
              </a:endParaRPr>
            </a:p>
          </p:txBody>
        </p:sp>
        <p:sp>
          <p:nvSpPr>
            <p:cNvPr id="77" name="TextBox 76">
              <a:extLst>
                <a:ext uri="{FF2B5EF4-FFF2-40B4-BE49-F238E27FC236}">
                  <a16:creationId xmlns:a16="http://schemas.microsoft.com/office/drawing/2014/main" id="{7B2C324D-F016-4841-96FB-E7E41D7B1C5D}"/>
                </a:ext>
              </a:extLst>
            </p:cNvPr>
            <p:cNvSpPr txBox="1"/>
            <p:nvPr/>
          </p:nvSpPr>
          <p:spPr>
            <a:xfrm rot="19301026">
              <a:off x="1256353" y="1941604"/>
              <a:ext cx="846241" cy="369332"/>
            </a:xfrm>
            <a:prstGeom prst="rect">
              <a:avLst/>
            </a:prstGeom>
            <a:noFill/>
          </p:spPr>
          <p:txBody>
            <a:bodyPr wrap="none" rtlCol="0">
              <a:spAutoFit/>
            </a:bodyPr>
            <a:lstStyle/>
            <a:p>
              <a:r>
                <a:rPr lang="en-US" dirty="0">
                  <a:solidFill>
                    <a:srgbClr val="00B050"/>
                  </a:solidFill>
                </a:rPr>
                <a:t>1</a:t>
              </a:r>
              <a:r>
                <a:rPr lang="en-US" dirty="0">
                  <a:solidFill>
                    <a:srgbClr val="00B050"/>
                  </a:solidFill>
                  <a:sym typeface="Wingdings" pitchFamily="2" charset="2"/>
                </a:rPr>
                <a:t>1`</a:t>
              </a:r>
              <a:endParaRPr lang="en-US" dirty="0">
                <a:solidFill>
                  <a:srgbClr val="00B050"/>
                </a:solidFill>
              </a:endParaRPr>
            </a:p>
          </p:txBody>
        </p:sp>
      </p:grpSp>
      <p:grpSp>
        <p:nvGrpSpPr>
          <p:cNvPr id="105" name="Group 104">
            <a:extLst>
              <a:ext uri="{FF2B5EF4-FFF2-40B4-BE49-F238E27FC236}">
                <a16:creationId xmlns:a16="http://schemas.microsoft.com/office/drawing/2014/main" id="{3BC9F1C1-1167-FB45-901B-183D255C606E}"/>
              </a:ext>
            </a:extLst>
          </p:cNvPr>
          <p:cNvGrpSpPr/>
          <p:nvPr/>
        </p:nvGrpSpPr>
        <p:grpSpPr>
          <a:xfrm>
            <a:off x="7709416" y="482625"/>
            <a:ext cx="3614195" cy="659272"/>
            <a:chOff x="7712294" y="718643"/>
            <a:chExt cx="3614195" cy="659272"/>
          </a:xfrm>
        </p:grpSpPr>
        <p:sp>
          <p:nvSpPr>
            <p:cNvPr id="106" name="Left Brace 105">
              <a:extLst>
                <a:ext uri="{FF2B5EF4-FFF2-40B4-BE49-F238E27FC236}">
                  <a16:creationId xmlns:a16="http://schemas.microsoft.com/office/drawing/2014/main" id="{3392C69E-4CE2-114E-85C6-FAD89F3FC551}"/>
                </a:ext>
              </a:extLst>
            </p:cNvPr>
            <p:cNvSpPr/>
            <p:nvPr/>
          </p:nvSpPr>
          <p:spPr>
            <a:xfrm rot="16200000" flipH="1">
              <a:off x="9313089" y="-313597"/>
              <a:ext cx="226373" cy="3156651"/>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7030A0"/>
                </a:solidFill>
              </a:endParaRPr>
            </a:p>
          </p:txBody>
        </p:sp>
        <p:sp>
          <p:nvSpPr>
            <p:cNvPr id="107" name="Rectangle 106">
              <a:extLst>
                <a:ext uri="{FF2B5EF4-FFF2-40B4-BE49-F238E27FC236}">
                  <a16:creationId xmlns:a16="http://schemas.microsoft.com/office/drawing/2014/main" id="{AA90BF3D-AE3D-3F4F-A8E0-6D26C599B95A}"/>
                </a:ext>
              </a:extLst>
            </p:cNvPr>
            <p:cNvSpPr/>
            <p:nvPr/>
          </p:nvSpPr>
          <p:spPr>
            <a:xfrm>
              <a:off x="7712294" y="718643"/>
              <a:ext cx="3614195" cy="369332"/>
            </a:xfrm>
            <a:prstGeom prst="rect">
              <a:avLst/>
            </a:prstGeom>
          </p:spPr>
          <p:txBody>
            <a:bodyPr wrap="none">
              <a:spAutoFit/>
            </a:bodyPr>
            <a:lstStyle/>
            <a:p>
              <a:r>
                <a:rPr lang="en-US" dirty="0">
                  <a:solidFill>
                    <a:srgbClr val="00B050"/>
                  </a:solidFill>
                </a:rPr>
                <a:t>Time scales of gp32 dimer formation</a:t>
              </a:r>
            </a:p>
          </p:txBody>
        </p:sp>
      </p:grpSp>
      <p:cxnSp>
        <p:nvCxnSpPr>
          <p:cNvPr id="11" name="Straight Arrow Connector 10">
            <a:extLst>
              <a:ext uri="{FF2B5EF4-FFF2-40B4-BE49-F238E27FC236}">
                <a16:creationId xmlns:a16="http://schemas.microsoft.com/office/drawing/2014/main" id="{7392498F-E93F-F74E-8D1B-AB171CBEAF31}"/>
              </a:ext>
            </a:extLst>
          </p:cNvPr>
          <p:cNvCxnSpPr/>
          <p:nvPr/>
        </p:nvCxnSpPr>
        <p:spPr>
          <a:xfrm>
            <a:off x="6529322" y="1596753"/>
            <a:ext cx="140723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59" name="Group 58">
            <a:extLst>
              <a:ext uri="{FF2B5EF4-FFF2-40B4-BE49-F238E27FC236}">
                <a16:creationId xmlns:a16="http://schemas.microsoft.com/office/drawing/2014/main" id="{6459A707-1C3E-7C4A-B7D1-CABF8BAB9AD4}"/>
              </a:ext>
            </a:extLst>
          </p:cNvPr>
          <p:cNvGrpSpPr/>
          <p:nvPr/>
        </p:nvGrpSpPr>
        <p:grpSpPr>
          <a:xfrm>
            <a:off x="7708128" y="2952538"/>
            <a:ext cx="3020331" cy="2317625"/>
            <a:chOff x="7000238" y="1288494"/>
            <a:chExt cx="5682044" cy="4360068"/>
          </a:xfrm>
        </p:grpSpPr>
        <p:pic>
          <p:nvPicPr>
            <p:cNvPr id="68" name="Picture 67" descr="Screen shot 2015-04-02 at 5.30.25 PM.png">
              <a:extLst>
                <a:ext uri="{FF2B5EF4-FFF2-40B4-BE49-F238E27FC236}">
                  <a16:creationId xmlns:a16="http://schemas.microsoft.com/office/drawing/2014/main" id="{ADD26319-D521-8540-B730-C919668AF2BA}"/>
                </a:ext>
              </a:extLst>
            </p:cNvPr>
            <p:cNvPicPr>
              <a:picLocks noChangeAspect="1"/>
            </p:cNvPicPr>
            <p:nvPr/>
          </p:nvPicPr>
          <p:blipFill>
            <a:blip r:embed="rId4"/>
            <a:stretch>
              <a:fillRect/>
            </a:stretch>
          </p:blipFill>
          <p:spPr>
            <a:xfrm>
              <a:off x="7000238" y="1288494"/>
              <a:ext cx="5682044" cy="4083833"/>
            </a:xfrm>
            <a:prstGeom prst="rect">
              <a:avLst/>
            </a:prstGeom>
          </p:spPr>
        </p:pic>
        <p:sp>
          <p:nvSpPr>
            <p:cNvPr id="69" name="TextBox 68">
              <a:extLst>
                <a:ext uri="{FF2B5EF4-FFF2-40B4-BE49-F238E27FC236}">
                  <a16:creationId xmlns:a16="http://schemas.microsoft.com/office/drawing/2014/main" id="{DC2E2B7F-3D2B-DD48-84EC-FFBDD2E3E49E}"/>
                </a:ext>
              </a:extLst>
            </p:cNvPr>
            <p:cNvSpPr txBox="1"/>
            <p:nvPr/>
          </p:nvSpPr>
          <p:spPr>
            <a:xfrm>
              <a:off x="7225118" y="4329933"/>
              <a:ext cx="445167" cy="562207"/>
            </a:xfrm>
            <a:prstGeom prst="rect">
              <a:avLst/>
            </a:prstGeom>
            <a:noFill/>
          </p:spPr>
          <p:txBody>
            <a:bodyPr wrap="none" rtlCol="0">
              <a:spAutoFit/>
            </a:bodyPr>
            <a:lstStyle/>
            <a:p>
              <a:r>
                <a:rPr lang="en-US" sz="1968" b="1" dirty="0"/>
                <a:t>0</a:t>
              </a:r>
            </a:p>
          </p:txBody>
        </p:sp>
        <p:sp>
          <p:nvSpPr>
            <p:cNvPr id="70" name="TextBox 69">
              <a:extLst>
                <a:ext uri="{FF2B5EF4-FFF2-40B4-BE49-F238E27FC236}">
                  <a16:creationId xmlns:a16="http://schemas.microsoft.com/office/drawing/2014/main" id="{795E6877-BD66-5248-AE33-54C5AF7EA8E7}"/>
                </a:ext>
              </a:extLst>
            </p:cNvPr>
            <p:cNvSpPr txBox="1"/>
            <p:nvPr/>
          </p:nvSpPr>
          <p:spPr>
            <a:xfrm>
              <a:off x="8610035" y="1288494"/>
              <a:ext cx="445168" cy="562207"/>
            </a:xfrm>
            <a:prstGeom prst="rect">
              <a:avLst/>
            </a:prstGeom>
            <a:noFill/>
          </p:spPr>
          <p:txBody>
            <a:bodyPr wrap="none" rtlCol="0">
              <a:spAutoFit/>
            </a:bodyPr>
            <a:lstStyle/>
            <a:p>
              <a:r>
                <a:rPr lang="en-US" sz="1968" b="1" dirty="0">
                  <a:solidFill>
                    <a:srgbClr val="0000FF"/>
                  </a:solidFill>
                </a:rPr>
                <a:t>1</a:t>
              </a:r>
            </a:p>
          </p:txBody>
        </p:sp>
        <p:sp>
          <p:nvSpPr>
            <p:cNvPr id="71" name="TextBox 70">
              <a:extLst>
                <a:ext uri="{FF2B5EF4-FFF2-40B4-BE49-F238E27FC236}">
                  <a16:creationId xmlns:a16="http://schemas.microsoft.com/office/drawing/2014/main" id="{2991F1B5-59D3-B74C-B747-08FB944A4524}"/>
                </a:ext>
              </a:extLst>
            </p:cNvPr>
            <p:cNvSpPr txBox="1"/>
            <p:nvPr/>
          </p:nvSpPr>
          <p:spPr>
            <a:xfrm>
              <a:off x="8911264" y="5086355"/>
              <a:ext cx="552355" cy="562207"/>
            </a:xfrm>
            <a:prstGeom prst="rect">
              <a:avLst/>
            </a:prstGeom>
            <a:noFill/>
          </p:spPr>
          <p:txBody>
            <a:bodyPr wrap="none" rtlCol="0">
              <a:spAutoFit/>
            </a:bodyPr>
            <a:lstStyle/>
            <a:p>
              <a:r>
                <a:rPr lang="en-US" sz="1968" b="1" dirty="0">
                  <a:solidFill>
                    <a:srgbClr val="0000FF"/>
                  </a:solidFill>
                </a:rPr>
                <a:t>1`</a:t>
              </a:r>
            </a:p>
          </p:txBody>
        </p:sp>
        <p:sp>
          <p:nvSpPr>
            <p:cNvPr id="76" name="TextBox 75">
              <a:extLst>
                <a:ext uri="{FF2B5EF4-FFF2-40B4-BE49-F238E27FC236}">
                  <a16:creationId xmlns:a16="http://schemas.microsoft.com/office/drawing/2014/main" id="{E403064D-4544-3B4F-8308-FBF7AC483D98}"/>
                </a:ext>
              </a:extLst>
            </p:cNvPr>
            <p:cNvSpPr txBox="1"/>
            <p:nvPr/>
          </p:nvSpPr>
          <p:spPr>
            <a:xfrm>
              <a:off x="11682942" y="5074712"/>
              <a:ext cx="445167" cy="562207"/>
            </a:xfrm>
            <a:prstGeom prst="rect">
              <a:avLst/>
            </a:prstGeom>
            <a:noFill/>
          </p:spPr>
          <p:txBody>
            <a:bodyPr wrap="none" rtlCol="0">
              <a:spAutoFit/>
            </a:bodyPr>
            <a:lstStyle/>
            <a:p>
              <a:r>
                <a:rPr lang="en-US" sz="1968" b="1" dirty="0"/>
                <a:t>2</a:t>
              </a:r>
            </a:p>
          </p:txBody>
        </p:sp>
      </p:grpSp>
      <p:sp>
        <p:nvSpPr>
          <p:cNvPr id="2" name="Rectangle 1">
            <a:extLst>
              <a:ext uri="{FF2B5EF4-FFF2-40B4-BE49-F238E27FC236}">
                <a16:creationId xmlns:a16="http://schemas.microsoft.com/office/drawing/2014/main" id="{0EF4AB6E-742E-644E-8342-CD51D99E0B7A}"/>
              </a:ext>
            </a:extLst>
          </p:cNvPr>
          <p:cNvSpPr/>
          <p:nvPr/>
        </p:nvSpPr>
        <p:spPr>
          <a:xfrm rot="19191899">
            <a:off x="8325184" y="1145188"/>
            <a:ext cx="644728" cy="369332"/>
          </a:xfrm>
          <a:prstGeom prst="rect">
            <a:avLst/>
          </a:prstGeom>
        </p:spPr>
        <p:txBody>
          <a:bodyPr wrap="none">
            <a:spAutoFit/>
          </a:bodyPr>
          <a:lstStyle/>
          <a:p>
            <a:r>
              <a:rPr lang="en-US" dirty="0">
                <a:solidFill>
                  <a:srgbClr val="00B050"/>
                </a:solidFill>
                <a:sym typeface="Wingdings" pitchFamily="2" charset="2"/>
              </a:rPr>
              <a:t>10</a:t>
            </a:r>
            <a:endParaRPr lang="en-US" dirty="0">
              <a:solidFill>
                <a:srgbClr val="00B050"/>
              </a:solidFill>
            </a:endParaRPr>
          </a:p>
        </p:txBody>
      </p:sp>
    </p:spTree>
    <p:extLst>
      <p:ext uri="{BB962C8B-B14F-4D97-AF65-F5344CB8AC3E}">
        <p14:creationId xmlns:p14="http://schemas.microsoft.com/office/powerpoint/2010/main" val="41755492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2AB12AB-0D03-2848-8258-B79E1999BC67}"/>
              </a:ext>
            </a:extLst>
          </p:cNvPr>
          <p:cNvSpPr/>
          <p:nvPr/>
        </p:nvSpPr>
        <p:spPr>
          <a:xfrm>
            <a:off x="0" y="0"/>
            <a:ext cx="12192000" cy="438941"/>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Conclusions: Trends in Eigen-timescales</a:t>
            </a:r>
          </a:p>
        </p:txBody>
      </p:sp>
      <p:graphicFrame>
        <p:nvGraphicFramePr>
          <p:cNvPr id="60" name="Table 59">
            <a:extLst>
              <a:ext uri="{FF2B5EF4-FFF2-40B4-BE49-F238E27FC236}">
                <a16:creationId xmlns:a16="http://schemas.microsoft.com/office/drawing/2014/main" id="{AF0D0C0E-A9E0-2546-9D70-3DB41D539426}"/>
              </a:ext>
            </a:extLst>
          </p:cNvPr>
          <p:cNvGraphicFramePr>
            <a:graphicFrameLocks noGrp="1"/>
          </p:cNvGraphicFramePr>
          <p:nvPr/>
        </p:nvGraphicFramePr>
        <p:xfrm>
          <a:off x="175363" y="5604968"/>
          <a:ext cx="10035762" cy="1219200"/>
        </p:xfrm>
        <a:graphic>
          <a:graphicData uri="http://schemas.openxmlformats.org/drawingml/2006/table">
            <a:tbl>
              <a:tblPr firstRow="1" firstCol="1" bandRow="1">
                <a:tableStyleId>{5C22544A-7EE6-4342-B048-85BDC9FD1C3A}</a:tableStyleId>
              </a:tblPr>
              <a:tblGrid>
                <a:gridCol w="2349641">
                  <a:extLst>
                    <a:ext uri="{9D8B030D-6E8A-4147-A177-3AD203B41FA5}">
                      <a16:colId xmlns:a16="http://schemas.microsoft.com/office/drawing/2014/main" val="1934536343"/>
                    </a:ext>
                  </a:extLst>
                </a:gridCol>
                <a:gridCol w="1703262">
                  <a:extLst>
                    <a:ext uri="{9D8B030D-6E8A-4147-A177-3AD203B41FA5}">
                      <a16:colId xmlns:a16="http://schemas.microsoft.com/office/drawing/2014/main" val="4102297399"/>
                    </a:ext>
                  </a:extLst>
                </a:gridCol>
                <a:gridCol w="1447466">
                  <a:extLst>
                    <a:ext uri="{9D8B030D-6E8A-4147-A177-3AD203B41FA5}">
                      <a16:colId xmlns:a16="http://schemas.microsoft.com/office/drawing/2014/main" val="2276614130"/>
                    </a:ext>
                  </a:extLst>
                </a:gridCol>
                <a:gridCol w="1336163">
                  <a:extLst>
                    <a:ext uri="{9D8B030D-6E8A-4147-A177-3AD203B41FA5}">
                      <a16:colId xmlns:a16="http://schemas.microsoft.com/office/drawing/2014/main" val="2289163389"/>
                    </a:ext>
                  </a:extLst>
                </a:gridCol>
                <a:gridCol w="1558769">
                  <a:extLst>
                    <a:ext uri="{9D8B030D-6E8A-4147-A177-3AD203B41FA5}">
                      <a16:colId xmlns:a16="http://schemas.microsoft.com/office/drawing/2014/main" val="274917645"/>
                    </a:ext>
                  </a:extLst>
                </a:gridCol>
                <a:gridCol w="1640461">
                  <a:extLst>
                    <a:ext uri="{9D8B030D-6E8A-4147-A177-3AD203B41FA5}">
                      <a16:colId xmlns:a16="http://schemas.microsoft.com/office/drawing/2014/main" val="364903053"/>
                    </a:ext>
                  </a:extLst>
                </a:gridCol>
              </a:tblGrid>
              <a:tr h="177165">
                <a:tc>
                  <a:txBody>
                    <a:bodyPr/>
                    <a:lstStyle/>
                    <a:p>
                      <a:pPr marL="0" marR="0" algn="ctr">
                        <a:spcBef>
                          <a:spcPts val="0"/>
                        </a:spcBef>
                        <a:spcAft>
                          <a:spcPts val="0"/>
                        </a:spcAft>
                      </a:pPr>
                      <a:r>
                        <a:rPr lang="en-US" sz="1600" dirty="0">
                          <a:effectLst/>
                        </a:rPr>
                        <a:t>Construct/Condition</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effectLst/>
                        </a:rPr>
                        <a:t>t</a:t>
                      </a:r>
                      <a:r>
                        <a:rPr lang="en-US" sz="1600" baseline="-25000" dirty="0">
                          <a:effectLst/>
                        </a:rPr>
                        <a:t>1</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effectLst/>
                        </a:rPr>
                        <a:t>t</a:t>
                      </a:r>
                      <a:r>
                        <a:rPr lang="en-US" sz="1600" baseline="-25000" dirty="0">
                          <a:effectLst/>
                        </a:rPr>
                        <a:t>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effectLst/>
                        </a:rPr>
                        <a:t>t</a:t>
                      </a:r>
                      <a:r>
                        <a:rPr lang="en-US" sz="1600" baseline="-25000" dirty="0">
                          <a:effectLst/>
                        </a:rPr>
                        <a:t>3</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effectLst/>
                        </a:rPr>
                        <a:t>t</a:t>
                      </a:r>
                      <a:r>
                        <a:rPr lang="en-US" sz="1600" baseline="-25000" dirty="0">
                          <a:effectLst/>
                        </a:rPr>
                        <a:t>4</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effectLst/>
                        </a:rPr>
                        <a:t>t</a:t>
                      </a:r>
                      <a:r>
                        <a:rPr lang="en-US" sz="1600" baseline="-25000" dirty="0">
                          <a:effectLst/>
                        </a:rPr>
                        <a:t>5</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329576829"/>
                  </a:ext>
                </a:extLst>
              </a:tr>
              <a:tr h="184150">
                <a:tc>
                  <a:txBody>
                    <a:bodyPr/>
                    <a:lstStyle/>
                    <a:p>
                      <a:pPr marL="0" marR="0">
                        <a:spcBef>
                          <a:spcPts val="0"/>
                        </a:spcBef>
                        <a:spcAft>
                          <a:spcPts val="0"/>
                        </a:spcAft>
                      </a:pPr>
                      <a:r>
                        <a:rPr lang="en-US" sz="1600">
                          <a:effectLst/>
                        </a:rPr>
                        <a:t>3’-p(dT)</a:t>
                      </a:r>
                      <a:r>
                        <a:rPr lang="en-US" sz="1600" baseline="-25000">
                          <a:effectLst/>
                        </a:rPr>
                        <a:t>15</a:t>
                      </a:r>
                      <a:r>
                        <a:rPr lang="en-US" sz="1600">
                          <a:effectLst/>
                        </a:rPr>
                        <a:t> + 0.5 µM gp32</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FF0000"/>
                          </a:solidFill>
                          <a:effectLst/>
                        </a:rPr>
                        <a:t>2.7µSec</a:t>
                      </a:r>
                      <a:endParaRPr lang="en-US" sz="1600" dirty="0">
                        <a:solidFill>
                          <a:srgbClr val="FF000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dirty="0">
                          <a:solidFill>
                            <a:srgbClr val="7030A0"/>
                          </a:solidFill>
                          <a:effectLst/>
                        </a:rPr>
                        <a:t>90 µSec</a:t>
                      </a:r>
                      <a:endParaRPr lang="en-US" sz="1600" dirty="0">
                        <a:solidFill>
                          <a:srgbClr val="7030A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dirty="0">
                          <a:solidFill>
                            <a:srgbClr val="00B050"/>
                          </a:solidFill>
                          <a:effectLst/>
                        </a:rPr>
                        <a:t>32 msec </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0B050"/>
                          </a:solidFill>
                          <a:effectLst/>
                        </a:rPr>
                        <a:t>128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0B050"/>
                          </a:solidFill>
                          <a:effectLst/>
                        </a:rPr>
                        <a:t>1758.6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962055361"/>
                  </a:ext>
                </a:extLst>
              </a:tr>
              <a:tr h="177165">
                <a:tc>
                  <a:txBody>
                    <a:bodyPr/>
                    <a:lstStyle/>
                    <a:p>
                      <a:pPr marL="0" marR="0">
                        <a:spcBef>
                          <a:spcPts val="0"/>
                        </a:spcBef>
                        <a:spcAft>
                          <a:spcPts val="0"/>
                        </a:spcAft>
                      </a:pPr>
                      <a:r>
                        <a:rPr lang="en-US" sz="1600">
                          <a:effectLst/>
                        </a:rPr>
                        <a:t>3’-p(dT)</a:t>
                      </a:r>
                      <a:r>
                        <a:rPr lang="en-US" sz="1600" baseline="-25000">
                          <a:effectLst/>
                        </a:rPr>
                        <a:t>14</a:t>
                      </a:r>
                      <a:r>
                        <a:rPr lang="en-US" sz="1600">
                          <a:effectLst/>
                        </a:rPr>
                        <a:t> + 0.5 µM gp32</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FF0000"/>
                          </a:solidFill>
                          <a:effectLst/>
                        </a:rPr>
                        <a:t>3.1 µSec</a:t>
                      </a:r>
                      <a:endParaRPr lang="en-US" sz="1600" dirty="0">
                        <a:solidFill>
                          <a:srgbClr val="FF000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dirty="0">
                          <a:solidFill>
                            <a:srgbClr val="7030A0"/>
                          </a:solidFill>
                          <a:effectLst/>
                        </a:rPr>
                        <a:t>139 µSec</a:t>
                      </a:r>
                      <a:endParaRPr lang="en-US" sz="1600" dirty="0">
                        <a:solidFill>
                          <a:srgbClr val="7030A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dirty="0">
                          <a:solidFill>
                            <a:srgbClr val="00B050"/>
                          </a:solidFill>
                          <a:effectLst/>
                        </a:rPr>
                        <a:t>11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0B050"/>
                          </a:solidFill>
                          <a:effectLst/>
                        </a:rPr>
                        <a:t>65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0B050"/>
                          </a:solidFill>
                          <a:effectLst/>
                        </a:rPr>
                        <a:t>1107.5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449818552"/>
                  </a:ext>
                </a:extLst>
              </a:tr>
              <a:tr h="177165">
                <a:tc>
                  <a:txBody>
                    <a:bodyPr/>
                    <a:lstStyle/>
                    <a:p>
                      <a:pPr marL="0" marR="0">
                        <a:spcBef>
                          <a:spcPts val="0"/>
                        </a:spcBef>
                        <a:spcAft>
                          <a:spcPts val="0"/>
                        </a:spcAft>
                      </a:pPr>
                      <a:r>
                        <a:rPr lang="en-US" sz="1600">
                          <a:effectLst/>
                        </a:rPr>
                        <a:t>5’-p(dT)</a:t>
                      </a:r>
                      <a:r>
                        <a:rPr lang="en-US" sz="1600" baseline="-25000">
                          <a:effectLst/>
                        </a:rPr>
                        <a:t>15</a:t>
                      </a:r>
                      <a:r>
                        <a:rPr lang="en-US" sz="1600">
                          <a:effectLst/>
                        </a:rPr>
                        <a:t> + 0.5 µM gp32</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FF0000"/>
                          </a:solidFill>
                          <a:effectLst/>
                        </a:rPr>
                        <a:t>3.4 µSec</a:t>
                      </a:r>
                      <a:endParaRPr lang="en-US" sz="1600" dirty="0">
                        <a:solidFill>
                          <a:srgbClr val="FF000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dirty="0">
                          <a:solidFill>
                            <a:srgbClr val="7030A0"/>
                          </a:solidFill>
                          <a:effectLst/>
                        </a:rPr>
                        <a:t>81 µSec</a:t>
                      </a:r>
                      <a:endParaRPr lang="en-US" sz="1600" dirty="0">
                        <a:solidFill>
                          <a:srgbClr val="7030A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dirty="0">
                          <a:solidFill>
                            <a:srgbClr val="00B050"/>
                          </a:solidFill>
                          <a:effectLst/>
                        </a:rPr>
                        <a:t>37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0B050"/>
                          </a:solidFill>
                          <a:effectLst/>
                        </a:rPr>
                        <a:t>94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0B050"/>
                          </a:solidFill>
                          <a:effectLst/>
                        </a:rPr>
                        <a:t>618.9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549386044"/>
                  </a:ext>
                </a:extLst>
              </a:tr>
              <a:tr h="184150">
                <a:tc>
                  <a:txBody>
                    <a:bodyPr/>
                    <a:lstStyle/>
                    <a:p>
                      <a:pPr marL="0" marR="0">
                        <a:spcBef>
                          <a:spcPts val="0"/>
                        </a:spcBef>
                        <a:spcAft>
                          <a:spcPts val="0"/>
                        </a:spcAft>
                      </a:pPr>
                      <a:r>
                        <a:rPr lang="en-US" sz="1600">
                          <a:effectLst/>
                        </a:rPr>
                        <a:t>5’-p(dT)</a:t>
                      </a:r>
                      <a:r>
                        <a:rPr lang="en-US" sz="1600" baseline="-25000">
                          <a:effectLst/>
                        </a:rPr>
                        <a:t>14</a:t>
                      </a:r>
                      <a:r>
                        <a:rPr lang="en-US" sz="1600">
                          <a:effectLst/>
                        </a:rPr>
                        <a:t> + 0.5 µM gp32</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FF0000"/>
                          </a:solidFill>
                          <a:effectLst/>
                        </a:rPr>
                        <a:t>3.0 µSec</a:t>
                      </a:r>
                      <a:endParaRPr lang="en-US" sz="1600" dirty="0">
                        <a:solidFill>
                          <a:srgbClr val="FF000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dirty="0">
                          <a:solidFill>
                            <a:srgbClr val="7030A0"/>
                          </a:solidFill>
                          <a:effectLst/>
                        </a:rPr>
                        <a:t>81 µSec</a:t>
                      </a:r>
                      <a:endParaRPr lang="en-US" sz="1600" dirty="0">
                        <a:solidFill>
                          <a:srgbClr val="7030A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dirty="0">
                          <a:solidFill>
                            <a:srgbClr val="00B050"/>
                          </a:solidFill>
                          <a:effectLst/>
                        </a:rPr>
                        <a:t>19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0B050"/>
                          </a:solidFill>
                          <a:effectLst/>
                        </a:rPr>
                        <a:t>63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0B050"/>
                          </a:solidFill>
                          <a:effectLst/>
                        </a:rPr>
                        <a:t>850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145565001"/>
                  </a:ext>
                </a:extLst>
              </a:tr>
            </a:tbl>
          </a:graphicData>
        </a:graphic>
      </p:graphicFrame>
      <p:graphicFrame>
        <p:nvGraphicFramePr>
          <p:cNvPr id="61" name="Table 60">
            <a:extLst>
              <a:ext uri="{FF2B5EF4-FFF2-40B4-BE49-F238E27FC236}">
                <a16:creationId xmlns:a16="http://schemas.microsoft.com/office/drawing/2014/main" id="{8F110DDA-8C40-E54E-93A6-EF9AF0D634C6}"/>
              </a:ext>
            </a:extLst>
          </p:cNvPr>
          <p:cNvGraphicFramePr>
            <a:graphicFrameLocks noGrp="1"/>
          </p:cNvGraphicFramePr>
          <p:nvPr>
            <p:extLst>
              <p:ext uri="{D42A27DB-BD31-4B8C-83A1-F6EECF244321}">
                <p14:modId xmlns:p14="http://schemas.microsoft.com/office/powerpoint/2010/main" val="1127351493"/>
              </p:ext>
            </p:extLst>
          </p:nvPr>
        </p:nvGraphicFramePr>
        <p:xfrm>
          <a:off x="175363" y="4300413"/>
          <a:ext cx="6857771" cy="1222369"/>
        </p:xfrm>
        <a:graphic>
          <a:graphicData uri="http://schemas.openxmlformats.org/drawingml/2006/table">
            <a:tbl>
              <a:tblPr firstRow="1" firstCol="1" bandRow="1">
                <a:tableStyleId>{5C22544A-7EE6-4342-B048-85BDC9FD1C3A}</a:tableStyleId>
              </a:tblPr>
              <a:tblGrid>
                <a:gridCol w="2362683">
                  <a:extLst>
                    <a:ext uri="{9D8B030D-6E8A-4147-A177-3AD203B41FA5}">
                      <a16:colId xmlns:a16="http://schemas.microsoft.com/office/drawing/2014/main" val="3705178681"/>
                    </a:ext>
                  </a:extLst>
                </a:gridCol>
                <a:gridCol w="1692067">
                  <a:extLst>
                    <a:ext uri="{9D8B030D-6E8A-4147-A177-3AD203B41FA5}">
                      <a16:colId xmlns:a16="http://schemas.microsoft.com/office/drawing/2014/main" val="1330971591"/>
                    </a:ext>
                  </a:extLst>
                </a:gridCol>
                <a:gridCol w="1452785">
                  <a:extLst>
                    <a:ext uri="{9D8B030D-6E8A-4147-A177-3AD203B41FA5}">
                      <a16:colId xmlns:a16="http://schemas.microsoft.com/office/drawing/2014/main" val="4234517269"/>
                    </a:ext>
                  </a:extLst>
                </a:gridCol>
                <a:gridCol w="1350236">
                  <a:extLst>
                    <a:ext uri="{9D8B030D-6E8A-4147-A177-3AD203B41FA5}">
                      <a16:colId xmlns:a16="http://schemas.microsoft.com/office/drawing/2014/main" val="3148976314"/>
                    </a:ext>
                  </a:extLst>
                </a:gridCol>
              </a:tblGrid>
              <a:tr h="177165">
                <a:tc>
                  <a:txBody>
                    <a:bodyPr/>
                    <a:lstStyle/>
                    <a:p>
                      <a:pPr marL="0" marR="0" algn="ctr">
                        <a:spcBef>
                          <a:spcPts val="0"/>
                        </a:spcBef>
                        <a:spcAft>
                          <a:spcPts val="0"/>
                        </a:spcAft>
                      </a:pPr>
                      <a:r>
                        <a:rPr lang="en-US" sz="1600" dirty="0">
                          <a:effectLst/>
                        </a:rPr>
                        <a:t>Construct/Condition</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t</a:t>
                      </a:r>
                      <a:r>
                        <a:rPr lang="en-US" sz="1600" baseline="-25000">
                          <a:effectLst/>
                        </a:rPr>
                        <a:t>1</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effectLst/>
                        </a:rPr>
                        <a:t>t</a:t>
                      </a:r>
                      <a:r>
                        <a:rPr lang="en-US" sz="1600" baseline="-25000" dirty="0">
                          <a:effectLst/>
                        </a:rPr>
                        <a:t>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t</a:t>
                      </a:r>
                      <a:r>
                        <a:rPr lang="en-US" sz="1600" baseline="-25000">
                          <a:effectLst/>
                        </a:rPr>
                        <a:t>3</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551158676"/>
                  </a:ext>
                </a:extLst>
              </a:tr>
              <a:tr h="184150">
                <a:tc>
                  <a:txBody>
                    <a:bodyPr/>
                    <a:lstStyle/>
                    <a:p>
                      <a:pPr marL="0" marR="0">
                        <a:spcBef>
                          <a:spcPts val="0"/>
                        </a:spcBef>
                        <a:spcAft>
                          <a:spcPts val="0"/>
                        </a:spcAft>
                      </a:pPr>
                      <a:r>
                        <a:rPr lang="en-US" sz="1600" dirty="0">
                          <a:effectLst/>
                        </a:rPr>
                        <a:t>3’-p(dT)</a:t>
                      </a:r>
                      <a:r>
                        <a:rPr lang="en-US" sz="1600" baseline="-25000" dirty="0">
                          <a:effectLst/>
                        </a:rPr>
                        <a:t>15</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FF0000"/>
                          </a:solidFill>
                          <a:effectLst/>
                        </a:rPr>
                        <a:t>2.9 µSec</a:t>
                      </a:r>
                      <a:endParaRPr lang="en-US" sz="1600" dirty="0">
                        <a:solidFill>
                          <a:srgbClr val="FF000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chemeClr val="accent4">
                              <a:lumMod val="75000"/>
                            </a:schemeClr>
                          </a:solidFill>
                          <a:effectLst/>
                        </a:rPr>
                        <a:t>82 µSec</a:t>
                      </a:r>
                      <a:endParaRPr lang="en-US" sz="1600" dirty="0">
                        <a:solidFill>
                          <a:schemeClr val="accent4">
                            <a:lumMod val="75000"/>
                          </a:schemeClr>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solidFill>
                            <a:srgbClr val="0432FF"/>
                          </a:solidFill>
                          <a:effectLst/>
                        </a:rPr>
                        <a:t>1.2 mSec</a:t>
                      </a:r>
                      <a:endParaRPr lang="en-US" sz="160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012291459"/>
                  </a:ext>
                </a:extLst>
              </a:tr>
              <a:tr h="177165">
                <a:tc>
                  <a:txBody>
                    <a:bodyPr/>
                    <a:lstStyle/>
                    <a:p>
                      <a:pPr marL="0" marR="0">
                        <a:spcBef>
                          <a:spcPts val="0"/>
                        </a:spcBef>
                        <a:spcAft>
                          <a:spcPts val="0"/>
                        </a:spcAft>
                      </a:pPr>
                      <a:r>
                        <a:rPr lang="en-US" sz="1600" dirty="0">
                          <a:effectLst/>
                        </a:rPr>
                        <a:t>3’-p(dT)</a:t>
                      </a:r>
                      <a:r>
                        <a:rPr lang="en-US" sz="1600" baseline="-25000" dirty="0">
                          <a:effectLst/>
                        </a:rPr>
                        <a:t>14</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FF0000"/>
                          </a:solidFill>
                          <a:effectLst/>
                        </a:rPr>
                        <a:t>2.7 µSec</a:t>
                      </a:r>
                      <a:endParaRPr lang="en-US" sz="1600" dirty="0">
                        <a:solidFill>
                          <a:srgbClr val="FF000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chemeClr val="accent4">
                              <a:lumMod val="75000"/>
                            </a:schemeClr>
                          </a:solidFill>
                          <a:effectLst/>
                        </a:rPr>
                        <a:t>46 µSec</a:t>
                      </a:r>
                      <a:endParaRPr lang="en-US" sz="1600" dirty="0">
                        <a:solidFill>
                          <a:schemeClr val="accent4">
                            <a:lumMod val="75000"/>
                          </a:schemeClr>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432FF"/>
                          </a:solidFill>
                          <a:effectLst/>
                        </a:rPr>
                        <a:t>1.7 mSec</a:t>
                      </a:r>
                      <a:endParaRPr lang="en-US" sz="1600" dirty="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196941727"/>
                  </a:ext>
                </a:extLst>
              </a:tr>
              <a:tr h="177165">
                <a:tc>
                  <a:txBody>
                    <a:bodyPr/>
                    <a:lstStyle/>
                    <a:p>
                      <a:pPr marL="0" marR="0">
                        <a:spcBef>
                          <a:spcPts val="0"/>
                        </a:spcBef>
                        <a:spcAft>
                          <a:spcPts val="0"/>
                        </a:spcAft>
                      </a:pPr>
                      <a:r>
                        <a:rPr lang="en-US" sz="1600" dirty="0">
                          <a:effectLst/>
                        </a:rPr>
                        <a:t>5’-p(dT)</a:t>
                      </a:r>
                      <a:r>
                        <a:rPr lang="en-US" sz="1600" baseline="-25000" dirty="0">
                          <a:effectLst/>
                        </a:rPr>
                        <a:t>15</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FF0000"/>
                          </a:solidFill>
                          <a:effectLst/>
                        </a:rPr>
                        <a:t>3.2 µSec</a:t>
                      </a:r>
                      <a:endParaRPr lang="en-US" sz="1600" dirty="0">
                        <a:solidFill>
                          <a:srgbClr val="FF000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chemeClr val="accent4">
                              <a:lumMod val="75000"/>
                            </a:schemeClr>
                          </a:solidFill>
                          <a:effectLst/>
                        </a:rPr>
                        <a:t>22 µSec</a:t>
                      </a:r>
                      <a:endParaRPr lang="en-US" sz="1600" dirty="0">
                        <a:solidFill>
                          <a:schemeClr val="accent4">
                            <a:lumMod val="75000"/>
                          </a:schemeClr>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432FF"/>
                          </a:solidFill>
                          <a:effectLst/>
                        </a:rPr>
                        <a:t>8.3 mSec</a:t>
                      </a:r>
                      <a:endParaRPr lang="en-US" sz="1600" dirty="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729611304"/>
                  </a:ext>
                </a:extLst>
              </a:tr>
              <a:tr h="247009">
                <a:tc>
                  <a:txBody>
                    <a:bodyPr/>
                    <a:lstStyle/>
                    <a:p>
                      <a:pPr marL="0" marR="0">
                        <a:spcBef>
                          <a:spcPts val="0"/>
                        </a:spcBef>
                        <a:spcAft>
                          <a:spcPts val="0"/>
                        </a:spcAft>
                      </a:pPr>
                      <a:r>
                        <a:rPr lang="en-US" sz="1600" dirty="0">
                          <a:effectLst/>
                        </a:rPr>
                        <a:t>5’-p(dT)</a:t>
                      </a:r>
                      <a:r>
                        <a:rPr lang="en-US" sz="1600" baseline="-25000" dirty="0">
                          <a:effectLst/>
                        </a:rPr>
                        <a:t>14</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FF0000"/>
                          </a:solidFill>
                          <a:effectLst/>
                        </a:rPr>
                        <a:t>3.0 µSec</a:t>
                      </a:r>
                      <a:endParaRPr lang="en-US" sz="1600" dirty="0">
                        <a:solidFill>
                          <a:srgbClr val="FF000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chemeClr val="accent4">
                              <a:lumMod val="75000"/>
                            </a:schemeClr>
                          </a:solidFill>
                          <a:effectLst/>
                        </a:rPr>
                        <a:t>36 µSec</a:t>
                      </a:r>
                      <a:endParaRPr lang="en-US" sz="1600" dirty="0">
                        <a:solidFill>
                          <a:schemeClr val="accent4">
                            <a:lumMod val="75000"/>
                          </a:schemeClr>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432FF"/>
                          </a:solidFill>
                          <a:effectLst/>
                        </a:rPr>
                        <a:t>0.77 mSec</a:t>
                      </a:r>
                      <a:endParaRPr lang="en-US" sz="1600" dirty="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433713981"/>
                  </a:ext>
                </a:extLst>
              </a:tr>
            </a:tbl>
          </a:graphicData>
        </a:graphic>
      </p:graphicFrame>
      <p:sp>
        <p:nvSpPr>
          <p:cNvPr id="9" name="Rectangle 8">
            <a:extLst>
              <a:ext uri="{FF2B5EF4-FFF2-40B4-BE49-F238E27FC236}">
                <a16:creationId xmlns:a16="http://schemas.microsoft.com/office/drawing/2014/main" id="{1B88788F-F12C-1C4C-A399-C10C8010F1D4}"/>
              </a:ext>
            </a:extLst>
          </p:cNvPr>
          <p:cNvSpPr/>
          <p:nvPr/>
        </p:nvSpPr>
        <p:spPr>
          <a:xfrm>
            <a:off x="-56827" y="415450"/>
            <a:ext cx="12305654" cy="1077218"/>
          </a:xfrm>
          <a:prstGeom prst="rect">
            <a:avLst/>
          </a:prstGeom>
        </p:spPr>
        <p:txBody>
          <a:bodyPr wrap="square">
            <a:spAutoFit/>
          </a:bodyPr>
          <a:lstStyle/>
          <a:p>
            <a:pPr marL="285750" indent="-285750">
              <a:buFont typeface="Arial" panose="020B0604020202020204" pitchFamily="34" charset="0"/>
              <a:buChar char="•"/>
            </a:pPr>
            <a:r>
              <a:rPr lang="en-US" sz="1600" b="1" dirty="0">
                <a:solidFill>
                  <a:srgbClr val="FF0000"/>
                </a:solidFill>
              </a:rPr>
              <a:t>𝜏</a:t>
            </a:r>
            <a:r>
              <a:rPr lang="en-US" sz="1600" b="1" baseline="-25000" dirty="0">
                <a:solidFill>
                  <a:srgbClr val="FF0000"/>
                </a:solidFill>
              </a:rPr>
              <a:t>1</a:t>
            </a:r>
            <a:r>
              <a:rPr lang="en-US" sz="1600" b="1" dirty="0">
                <a:solidFill>
                  <a:srgbClr val="FF0000"/>
                </a:solidFill>
              </a:rPr>
              <a:t> is the timescale of photoisomerization and triplet formation. </a:t>
            </a:r>
          </a:p>
          <a:p>
            <a:pPr marL="285750" indent="-285750">
              <a:buFont typeface="Arial" panose="020B0604020202020204" pitchFamily="34" charset="0"/>
              <a:buChar char="•"/>
            </a:pPr>
            <a:r>
              <a:rPr lang="en-US" sz="1600" b="1" dirty="0"/>
              <a:t>𝜏</a:t>
            </a:r>
            <a:r>
              <a:rPr lang="en-US" sz="1600" b="1" baseline="-25000" dirty="0"/>
              <a:t>2</a:t>
            </a:r>
            <a:r>
              <a:rPr lang="en-US" sz="1600" b="1" dirty="0"/>
              <a:t> is related to local fluctuations of ssDNA and which couple the triplet state back to the ground state. </a:t>
            </a:r>
          </a:p>
          <a:p>
            <a:pPr marL="285750" indent="-285750">
              <a:buFont typeface="Arial" panose="020B0604020202020204" pitchFamily="34" charset="0"/>
              <a:buChar char="•"/>
            </a:pPr>
            <a:r>
              <a:rPr lang="en-US" sz="1600" b="1" dirty="0">
                <a:solidFill>
                  <a:srgbClr val="0432FF"/>
                </a:solidFill>
              </a:rPr>
              <a:t>𝜏</a:t>
            </a:r>
            <a:r>
              <a:rPr lang="en-US" sz="1600" b="1" baseline="-25000" dirty="0">
                <a:solidFill>
                  <a:srgbClr val="0432FF"/>
                </a:solidFill>
              </a:rPr>
              <a:t>3</a:t>
            </a:r>
            <a:r>
              <a:rPr lang="en-US" sz="1600" b="1" dirty="0">
                <a:solidFill>
                  <a:srgbClr val="0432FF"/>
                </a:solidFill>
              </a:rPr>
              <a:t> is related to global fluctuations of the ssDNA phosphate backbone</a:t>
            </a:r>
          </a:p>
          <a:p>
            <a:pPr marL="285750" indent="-285750">
              <a:buFont typeface="Arial" panose="020B0604020202020204" pitchFamily="34" charset="0"/>
              <a:buChar char="•"/>
            </a:pPr>
            <a:r>
              <a:rPr lang="en-US" sz="1600" dirty="0">
                <a:solidFill>
                  <a:srgbClr val="00B050"/>
                </a:solidFill>
              </a:rPr>
              <a:t> </a:t>
            </a:r>
            <a:r>
              <a:rPr lang="en-US" sz="1600" b="1" dirty="0">
                <a:solidFill>
                  <a:srgbClr val="00B050"/>
                </a:solidFill>
              </a:rPr>
              <a:t>𝜏</a:t>
            </a:r>
            <a:r>
              <a:rPr lang="en-US" sz="1600" b="1" baseline="-25000" dirty="0">
                <a:solidFill>
                  <a:srgbClr val="00B050"/>
                </a:solidFill>
              </a:rPr>
              <a:t>3</a:t>
            </a:r>
            <a:r>
              <a:rPr lang="en-US" sz="1600" b="1" dirty="0">
                <a:solidFill>
                  <a:srgbClr val="00B050"/>
                </a:solidFill>
              </a:rPr>
              <a:t>, 𝜏 </a:t>
            </a:r>
            <a:r>
              <a:rPr lang="en-US" sz="1600" b="1" baseline="-25000" dirty="0">
                <a:solidFill>
                  <a:srgbClr val="00B050"/>
                </a:solidFill>
              </a:rPr>
              <a:t>4</a:t>
            </a:r>
            <a:r>
              <a:rPr lang="en-US" sz="1600" b="1" dirty="0">
                <a:solidFill>
                  <a:srgbClr val="00B050"/>
                </a:solidFill>
              </a:rPr>
              <a:t>, &amp; 𝜏 </a:t>
            </a:r>
            <a:r>
              <a:rPr lang="en-US" sz="1600" b="1" baseline="-25000" dirty="0">
                <a:solidFill>
                  <a:srgbClr val="00B050"/>
                </a:solidFill>
              </a:rPr>
              <a:t>5</a:t>
            </a:r>
            <a:r>
              <a:rPr lang="en-US" sz="1600" b="1" dirty="0">
                <a:solidFill>
                  <a:srgbClr val="00B050"/>
                </a:solidFill>
              </a:rPr>
              <a:t> are dominated by interactions with the SSB. </a:t>
            </a:r>
            <a:endParaRPr lang="en-US" sz="1600" dirty="0">
              <a:solidFill>
                <a:srgbClr val="00B050"/>
              </a:solidFill>
            </a:endParaRPr>
          </a:p>
        </p:txBody>
      </p:sp>
      <p:pic>
        <p:nvPicPr>
          <p:cNvPr id="2" name="Picture 1">
            <a:extLst>
              <a:ext uri="{FF2B5EF4-FFF2-40B4-BE49-F238E27FC236}">
                <a16:creationId xmlns:a16="http://schemas.microsoft.com/office/drawing/2014/main" id="{B4DD62DB-6565-3E49-A5C1-45B3130E5B9C}"/>
              </a:ext>
            </a:extLst>
          </p:cNvPr>
          <p:cNvPicPr>
            <a:picLocks noChangeAspect="1"/>
          </p:cNvPicPr>
          <p:nvPr/>
        </p:nvPicPr>
        <p:blipFill>
          <a:blip r:embed="rId3"/>
          <a:stretch>
            <a:fillRect/>
          </a:stretch>
        </p:blipFill>
        <p:spPr>
          <a:xfrm>
            <a:off x="634701" y="1574853"/>
            <a:ext cx="10407528" cy="2362445"/>
          </a:xfrm>
          <a:prstGeom prst="rect">
            <a:avLst/>
          </a:prstGeom>
        </p:spPr>
      </p:pic>
    </p:spTree>
    <p:extLst>
      <p:ext uri="{BB962C8B-B14F-4D97-AF65-F5344CB8AC3E}">
        <p14:creationId xmlns:p14="http://schemas.microsoft.com/office/powerpoint/2010/main" val="5247679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2AB12AB-0D03-2848-8258-B79E1999BC67}"/>
              </a:ext>
            </a:extLst>
          </p:cNvPr>
          <p:cNvSpPr/>
          <p:nvPr/>
        </p:nvSpPr>
        <p:spPr>
          <a:xfrm>
            <a:off x="0" y="0"/>
            <a:ext cx="12192000" cy="438941"/>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Conclusions: Trends in Eigen-timescales</a:t>
            </a:r>
          </a:p>
        </p:txBody>
      </p:sp>
      <p:graphicFrame>
        <p:nvGraphicFramePr>
          <p:cNvPr id="60" name="Table 59">
            <a:extLst>
              <a:ext uri="{FF2B5EF4-FFF2-40B4-BE49-F238E27FC236}">
                <a16:creationId xmlns:a16="http://schemas.microsoft.com/office/drawing/2014/main" id="{AF0D0C0E-A9E0-2546-9D70-3DB41D539426}"/>
              </a:ext>
            </a:extLst>
          </p:cNvPr>
          <p:cNvGraphicFramePr>
            <a:graphicFrameLocks noGrp="1"/>
          </p:cNvGraphicFramePr>
          <p:nvPr>
            <p:extLst>
              <p:ext uri="{D42A27DB-BD31-4B8C-83A1-F6EECF244321}">
                <p14:modId xmlns:p14="http://schemas.microsoft.com/office/powerpoint/2010/main" val="1931103568"/>
              </p:ext>
            </p:extLst>
          </p:nvPr>
        </p:nvGraphicFramePr>
        <p:xfrm>
          <a:off x="175363" y="5604968"/>
          <a:ext cx="10035762" cy="1219200"/>
        </p:xfrm>
        <a:graphic>
          <a:graphicData uri="http://schemas.openxmlformats.org/drawingml/2006/table">
            <a:tbl>
              <a:tblPr firstRow="1" firstCol="1" bandRow="1">
                <a:tableStyleId>{5C22544A-7EE6-4342-B048-85BDC9FD1C3A}</a:tableStyleId>
              </a:tblPr>
              <a:tblGrid>
                <a:gridCol w="2349641">
                  <a:extLst>
                    <a:ext uri="{9D8B030D-6E8A-4147-A177-3AD203B41FA5}">
                      <a16:colId xmlns:a16="http://schemas.microsoft.com/office/drawing/2014/main" val="1934536343"/>
                    </a:ext>
                  </a:extLst>
                </a:gridCol>
                <a:gridCol w="1703262">
                  <a:extLst>
                    <a:ext uri="{9D8B030D-6E8A-4147-A177-3AD203B41FA5}">
                      <a16:colId xmlns:a16="http://schemas.microsoft.com/office/drawing/2014/main" val="4102297399"/>
                    </a:ext>
                  </a:extLst>
                </a:gridCol>
                <a:gridCol w="1447466">
                  <a:extLst>
                    <a:ext uri="{9D8B030D-6E8A-4147-A177-3AD203B41FA5}">
                      <a16:colId xmlns:a16="http://schemas.microsoft.com/office/drawing/2014/main" val="2276614130"/>
                    </a:ext>
                  </a:extLst>
                </a:gridCol>
                <a:gridCol w="1336163">
                  <a:extLst>
                    <a:ext uri="{9D8B030D-6E8A-4147-A177-3AD203B41FA5}">
                      <a16:colId xmlns:a16="http://schemas.microsoft.com/office/drawing/2014/main" val="2289163389"/>
                    </a:ext>
                  </a:extLst>
                </a:gridCol>
                <a:gridCol w="1558769">
                  <a:extLst>
                    <a:ext uri="{9D8B030D-6E8A-4147-A177-3AD203B41FA5}">
                      <a16:colId xmlns:a16="http://schemas.microsoft.com/office/drawing/2014/main" val="274917645"/>
                    </a:ext>
                  </a:extLst>
                </a:gridCol>
                <a:gridCol w="1640461">
                  <a:extLst>
                    <a:ext uri="{9D8B030D-6E8A-4147-A177-3AD203B41FA5}">
                      <a16:colId xmlns:a16="http://schemas.microsoft.com/office/drawing/2014/main" val="364903053"/>
                    </a:ext>
                  </a:extLst>
                </a:gridCol>
              </a:tblGrid>
              <a:tr h="177165">
                <a:tc>
                  <a:txBody>
                    <a:bodyPr/>
                    <a:lstStyle/>
                    <a:p>
                      <a:pPr marL="0" marR="0" algn="ctr">
                        <a:spcBef>
                          <a:spcPts val="0"/>
                        </a:spcBef>
                        <a:spcAft>
                          <a:spcPts val="0"/>
                        </a:spcAft>
                      </a:pPr>
                      <a:r>
                        <a:rPr lang="en-US" sz="1600">
                          <a:effectLst/>
                        </a:rPr>
                        <a:t>Construct/Condition</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effectLst/>
                        </a:rPr>
                        <a:t>t</a:t>
                      </a:r>
                      <a:r>
                        <a:rPr lang="en-US" sz="1600" baseline="-25000" dirty="0">
                          <a:effectLst/>
                        </a:rPr>
                        <a:t>1</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effectLst/>
                        </a:rPr>
                        <a:t>t</a:t>
                      </a:r>
                      <a:r>
                        <a:rPr lang="en-US" sz="1600" baseline="-25000" dirty="0">
                          <a:effectLst/>
                        </a:rPr>
                        <a:t>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t</a:t>
                      </a:r>
                      <a:r>
                        <a:rPr lang="en-US" sz="1600" baseline="-25000">
                          <a:effectLst/>
                        </a:rPr>
                        <a:t>3</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t</a:t>
                      </a:r>
                      <a:r>
                        <a:rPr lang="en-US" sz="1600" baseline="-25000">
                          <a:effectLst/>
                        </a:rPr>
                        <a:t>4</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t</a:t>
                      </a:r>
                      <a:r>
                        <a:rPr lang="en-US" sz="1600" baseline="-25000">
                          <a:effectLst/>
                        </a:rPr>
                        <a:t>5</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329576829"/>
                  </a:ext>
                </a:extLst>
              </a:tr>
              <a:tr h="184150">
                <a:tc>
                  <a:txBody>
                    <a:bodyPr/>
                    <a:lstStyle/>
                    <a:p>
                      <a:pPr marL="0" marR="0">
                        <a:spcBef>
                          <a:spcPts val="0"/>
                        </a:spcBef>
                        <a:spcAft>
                          <a:spcPts val="0"/>
                        </a:spcAft>
                      </a:pPr>
                      <a:r>
                        <a:rPr lang="en-US" sz="1600">
                          <a:effectLst/>
                        </a:rPr>
                        <a:t>3’-p(dT)</a:t>
                      </a:r>
                      <a:r>
                        <a:rPr lang="en-US" sz="1600" baseline="-25000">
                          <a:effectLst/>
                        </a:rPr>
                        <a:t>15</a:t>
                      </a:r>
                      <a:r>
                        <a:rPr lang="en-US" sz="1600">
                          <a:effectLst/>
                        </a:rPr>
                        <a:t> + 0.5 µM gp32</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FF0000"/>
                          </a:solidFill>
                          <a:effectLst/>
                        </a:rPr>
                        <a:t>2.7µSec</a:t>
                      </a:r>
                      <a:endParaRPr lang="en-US" sz="1600" dirty="0">
                        <a:solidFill>
                          <a:srgbClr val="FF000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dirty="0">
                          <a:solidFill>
                            <a:srgbClr val="7030A0"/>
                          </a:solidFill>
                          <a:effectLst/>
                        </a:rPr>
                        <a:t>90 µSec</a:t>
                      </a:r>
                      <a:endParaRPr lang="en-US" sz="1600" dirty="0">
                        <a:solidFill>
                          <a:srgbClr val="7030A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dirty="0">
                          <a:solidFill>
                            <a:srgbClr val="00B050"/>
                          </a:solidFill>
                          <a:effectLst/>
                        </a:rPr>
                        <a:t>32 msec </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0B050"/>
                          </a:solidFill>
                          <a:effectLst/>
                        </a:rPr>
                        <a:t>128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0B050"/>
                          </a:solidFill>
                          <a:effectLst/>
                        </a:rPr>
                        <a:t>1758.6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962055361"/>
                  </a:ext>
                </a:extLst>
              </a:tr>
              <a:tr h="177165">
                <a:tc>
                  <a:txBody>
                    <a:bodyPr/>
                    <a:lstStyle/>
                    <a:p>
                      <a:pPr marL="0" marR="0">
                        <a:spcBef>
                          <a:spcPts val="0"/>
                        </a:spcBef>
                        <a:spcAft>
                          <a:spcPts val="0"/>
                        </a:spcAft>
                      </a:pPr>
                      <a:r>
                        <a:rPr lang="en-US" sz="1600">
                          <a:effectLst/>
                        </a:rPr>
                        <a:t>3’-p(dT)</a:t>
                      </a:r>
                      <a:r>
                        <a:rPr lang="en-US" sz="1600" baseline="-25000">
                          <a:effectLst/>
                        </a:rPr>
                        <a:t>14</a:t>
                      </a:r>
                      <a:r>
                        <a:rPr lang="en-US" sz="1600">
                          <a:effectLst/>
                        </a:rPr>
                        <a:t> + 0.5 µM gp32</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FF0000"/>
                          </a:solidFill>
                          <a:effectLst/>
                        </a:rPr>
                        <a:t>3.1 µSec</a:t>
                      </a:r>
                      <a:endParaRPr lang="en-US" sz="1600" dirty="0">
                        <a:solidFill>
                          <a:srgbClr val="FF000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dirty="0">
                          <a:solidFill>
                            <a:srgbClr val="7030A0"/>
                          </a:solidFill>
                          <a:effectLst/>
                        </a:rPr>
                        <a:t>139 µSec</a:t>
                      </a:r>
                      <a:endParaRPr lang="en-US" sz="1600" dirty="0">
                        <a:solidFill>
                          <a:srgbClr val="7030A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dirty="0">
                          <a:solidFill>
                            <a:srgbClr val="00B050"/>
                          </a:solidFill>
                          <a:effectLst/>
                        </a:rPr>
                        <a:t>11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0B050"/>
                          </a:solidFill>
                          <a:effectLst/>
                        </a:rPr>
                        <a:t>65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0B050"/>
                          </a:solidFill>
                          <a:effectLst/>
                        </a:rPr>
                        <a:t>1107.5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449818552"/>
                  </a:ext>
                </a:extLst>
              </a:tr>
              <a:tr h="177165">
                <a:tc>
                  <a:txBody>
                    <a:bodyPr/>
                    <a:lstStyle/>
                    <a:p>
                      <a:pPr marL="0" marR="0">
                        <a:spcBef>
                          <a:spcPts val="0"/>
                        </a:spcBef>
                        <a:spcAft>
                          <a:spcPts val="0"/>
                        </a:spcAft>
                      </a:pPr>
                      <a:r>
                        <a:rPr lang="en-US" sz="1600">
                          <a:effectLst/>
                        </a:rPr>
                        <a:t>5’-p(dT)</a:t>
                      </a:r>
                      <a:r>
                        <a:rPr lang="en-US" sz="1600" baseline="-25000">
                          <a:effectLst/>
                        </a:rPr>
                        <a:t>15</a:t>
                      </a:r>
                      <a:r>
                        <a:rPr lang="en-US" sz="1600">
                          <a:effectLst/>
                        </a:rPr>
                        <a:t> + 0.5 µM gp32</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FF0000"/>
                          </a:solidFill>
                          <a:effectLst/>
                        </a:rPr>
                        <a:t>3.4 µSec</a:t>
                      </a:r>
                      <a:endParaRPr lang="en-US" sz="1600" dirty="0">
                        <a:solidFill>
                          <a:srgbClr val="FF000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dirty="0">
                          <a:solidFill>
                            <a:srgbClr val="7030A0"/>
                          </a:solidFill>
                          <a:effectLst/>
                        </a:rPr>
                        <a:t>81 µSec</a:t>
                      </a:r>
                      <a:endParaRPr lang="en-US" sz="1600" dirty="0">
                        <a:solidFill>
                          <a:srgbClr val="7030A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dirty="0">
                          <a:solidFill>
                            <a:srgbClr val="00B050"/>
                          </a:solidFill>
                          <a:effectLst/>
                        </a:rPr>
                        <a:t>37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0B050"/>
                          </a:solidFill>
                          <a:effectLst/>
                        </a:rPr>
                        <a:t>94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0B050"/>
                          </a:solidFill>
                          <a:effectLst/>
                        </a:rPr>
                        <a:t>618.9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549386044"/>
                  </a:ext>
                </a:extLst>
              </a:tr>
              <a:tr h="184150">
                <a:tc>
                  <a:txBody>
                    <a:bodyPr/>
                    <a:lstStyle/>
                    <a:p>
                      <a:pPr marL="0" marR="0">
                        <a:spcBef>
                          <a:spcPts val="0"/>
                        </a:spcBef>
                        <a:spcAft>
                          <a:spcPts val="0"/>
                        </a:spcAft>
                      </a:pPr>
                      <a:r>
                        <a:rPr lang="en-US" sz="1600">
                          <a:effectLst/>
                        </a:rPr>
                        <a:t>5’-p(dT)</a:t>
                      </a:r>
                      <a:r>
                        <a:rPr lang="en-US" sz="1600" baseline="-25000">
                          <a:effectLst/>
                        </a:rPr>
                        <a:t>14</a:t>
                      </a:r>
                      <a:r>
                        <a:rPr lang="en-US" sz="1600">
                          <a:effectLst/>
                        </a:rPr>
                        <a:t> + 0.5 µM gp32</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FF0000"/>
                          </a:solidFill>
                          <a:effectLst/>
                        </a:rPr>
                        <a:t>3.0 µSec</a:t>
                      </a:r>
                      <a:endParaRPr lang="en-US" sz="1600" dirty="0">
                        <a:solidFill>
                          <a:srgbClr val="FF000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dirty="0">
                          <a:solidFill>
                            <a:srgbClr val="7030A0"/>
                          </a:solidFill>
                          <a:effectLst/>
                        </a:rPr>
                        <a:t>81 µSec</a:t>
                      </a:r>
                      <a:endParaRPr lang="en-US" sz="1600" dirty="0">
                        <a:solidFill>
                          <a:srgbClr val="7030A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dirty="0">
                          <a:solidFill>
                            <a:srgbClr val="00B050"/>
                          </a:solidFill>
                          <a:effectLst/>
                        </a:rPr>
                        <a:t>19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0B050"/>
                          </a:solidFill>
                          <a:effectLst/>
                        </a:rPr>
                        <a:t>63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0B050"/>
                          </a:solidFill>
                          <a:effectLst/>
                        </a:rPr>
                        <a:t>850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145565001"/>
                  </a:ext>
                </a:extLst>
              </a:tr>
            </a:tbl>
          </a:graphicData>
        </a:graphic>
      </p:graphicFrame>
      <p:graphicFrame>
        <p:nvGraphicFramePr>
          <p:cNvPr id="61" name="Table 60">
            <a:extLst>
              <a:ext uri="{FF2B5EF4-FFF2-40B4-BE49-F238E27FC236}">
                <a16:creationId xmlns:a16="http://schemas.microsoft.com/office/drawing/2014/main" id="{8F110DDA-8C40-E54E-93A6-EF9AF0D634C6}"/>
              </a:ext>
            </a:extLst>
          </p:cNvPr>
          <p:cNvGraphicFramePr>
            <a:graphicFrameLocks noGrp="1"/>
          </p:cNvGraphicFramePr>
          <p:nvPr>
            <p:extLst>
              <p:ext uri="{D42A27DB-BD31-4B8C-83A1-F6EECF244321}">
                <p14:modId xmlns:p14="http://schemas.microsoft.com/office/powerpoint/2010/main" val="127222145"/>
              </p:ext>
            </p:extLst>
          </p:nvPr>
        </p:nvGraphicFramePr>
        <p:xfrm>
          <a:off x="175363" y="4300413"/>
          <a:ext cx="6857771" cy="1222369"/>
        </p:xfrm>
        <a:graphic>
          <a:graphicData uri="http://schemas.openxmlformats.org/drawingml/2006/table">
            <a:tbl>
              <a:tblPr firstRow="1" firstCol="1" bandRow="1">
                <a:tableStyleId>{5C22544A-7EE6-4342-B048-85BDC9FD1C3A}</a:tableStyleId>
              </a:tblPr>
              <a:tblGrid>
                <a:gridCol w="2362683">
                  <a:extLst>
                    <a:ext uri="{9D8B030D-6E8A-4147-A177-3AD203B41FA5}">
                      <a16:colId xmlns:a16="http://schemas.microsoft.com/office/drawing/2014/main" val="3705178681"/>
                    </a:ext>
                  </a:extLst>
                </a:gridCol>
                <a:gridCol w="1692067">
                  <a:extLst>
                    <a:ext uri="{9D8B030D-6E8A-4147-A177-3AD203B41FA5}">
                      <a16:colId xmlns:a16="http://schemas.microsoft.com/office/drawing/2014/main" val="1330971591"/>
                    </a:ext>
                  </a:extLst>
                </a:gridCol>
                <a:gridCol w="1452785">
                  <a:extLst>
                    <a:ext uri="{9D8B030D-6E8A-4147-A177-3AD203B41FA5}">
                      <a16:colId xmlns:a16="http://schemas.microsoft.com/office/drawing/2014/main" val="4234517269"/>
                    </a:ext>
                  </a:extLst>
                </a:gridCol>
                <a:gridCol w="1350236">
                  <a:extLst>
                    <a:ext uri="{9D8B030D-6E8A-4147-A177-3AD203B41FA5}">
                      <a16:colId xmlns:a16="http://schemas.microsoft.com/office/drawing/2014/main" val="3148976314"/>
                    </a:ext>
                  </a:extLst>
                </a:gridCol>
              </a:tblGrid>
              <a:tr h="177165">
                <a:tc>
                  <a:txBody>
                    <a:bodyPr/>
                    <a:lstStyle/>
                    <a:p>
                      <a:pPr marL="0" marR="0" algn="ctr">
                        <a:spcBef>
                          <a:spcPts val="0"/>
                        </a:spcBef>
                        <a:spcAft>
                          <a:spcPts val="0"/>
                        </a:spcAft>
                      </a:pPr>
                      <a:r>
                        <a:rPr lang="en-US" sz="1600" dirty="0">
                          <a:effectLst/>
                        </a:rPr>
                        <a:t>Construct/Condition</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t</a:t>
                      </a:r>
                      <a:r>
                        <a:rPr lang="en-US" sz="1600" baseline="-25000">
                          <a:effectLst/>
                        </a:rPr>
                        <a:t>1</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effectLst/>
                        </a:rPr>
                        <a:t>t</a:t>
                      </a:r>
                      <a:r>
                        <a:rPr lang="en-US" sz="1600" baseline="-25000" dirty="0">
                          <a:effectLst/>
                        </a:rPr>
                        <a:t>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t</a:t>
                      </a:r>
                      <a:r>
                        <a:rPr lang="en-US" sz="1600" baseline="-25000">
                          <a:effectLst/>
                        </a:rPr>
                        <a:t>3</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551158676"/>
                  </a:ext>
                </a:extLst>
              </a:tr>
              <a:tr h="184150">
                <a:tc>
                  <a:txBody>
                    <a:bodyPr/>
                    <a:lstStyle/>
                    <a:p>
                      <a:pPr marL="0" marR="0">
                        <a:spcBef>
                          <a:spcPts val="0"/>
                        </a:spcBef>
                        <a:spcAft>
                          <a:spcPts val="0"/>
                        </a:spcAft>
                      </a:pPr>
                      <a:r>
                        <a:rPr lang="en-US" sz="1600" dirty="0">
                          <a:effectLst/>
                        </a:rPr>
                        <a:t>3’-p(dT)</a:t>
                      </a:r>
                      <a:r>
                        <a:rPr lang="en-US" sz="1600" baseline="-25000" dirty="0">
                          <a:effectLst/>
                        </a:rPr>
                        <a:t>15</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FF0000"/>
                          </a:solidFill>
                          <a:effectLst/>
                        </a:rPr>
                        <a:t>2.9 µSec</a:t>
                      </a:r>
                      <a:endParaRPr lang="en-US" sz="1600" dirty="0">
                        <a:solidFill>
                          <a:srgbClr val="FF000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chemeClr val="accent4">
                              <a:lumMod val="75000"/>
                            </a:schemeClr>
                          </a:solidFill>
                          <a:effectLst/>
                        </a:rPr>
                        <a:t>82 µSec</a:t>
                      </a:r>
                      <a:endParaRPr lang="en-US" sz="1600" dirty="0">
                        <a:solidFill>
                          <a:schemeClr val="accent4">
                            <a:lumMod val="75000"/>
                          </a:schemeClr>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solidFill>
                            <a:srgbClr val="0432FF"/>
                          </a:solidFill>
                          <a:effectLst/>
                        </a:rPr>
                        <a:t>1.2 mSec</a:t>
                      </a:r>
                      <a:endParaRPr lang="en-US" sz="160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012291459"/>
                  </a:ext>
                </a:extLst>
              </a:tr>
              <a:tr h="177165">
                <a:tc>
                  <a:txBody>
                    <a:bodyPr/>
                    <a:lstStyle/>
                    <a:p>
                      <a:pPr marL="0" marR="0">
                        <a:spcBef>
                          <a:spcPts val="0"/>
                        </a:spcBef>
                        <a:spcAft>
                          <a:spcPts val="0"/>
                        </a:spcAft>
                      </a:pPr>
                      <a:r>
                        <a:rPr lang="en-US" sz="1600" dirty="0">
                          <a:effectLst/>
                        </a:rPr>
                        <a:t>3’-p(dT)</a:t>
                      </a:r>
                      <a:r>
                        <a:rPr lang="en-US" sz="1600" baseline="-25000" dirty="0">
                          <a:effectLst/>
                        </a:rPr>
                        <a:t>14</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FF0000"/>
                          </a:solidFill>
                          <a:effectLst/>
                        </a:rPr>
                        <a:t>2.7 µSec</a:t>
                      </a:r>
                      <a:endParaRPr lang="en-US" sz="1600" dirty="0">
                        <a:solidFill>
                          <a:srgbClr val="FF000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chemeClr val="accent4">
                              <a:lumMod val="75000"/>
                            </a:schemeClr>
                          </a:solidFill>
                          <a:effectLst/>
                        </a:rPr>
                        <a:t>46 µSec</a:t>
                      </a:r>
                      <a:endParaRPr lang="en-US" sz="1600" dirty="0">
                        <a:solidFill>
                          <a:schemeClr val="accent4">
                            <a:lumMod val="75000"/>
                          </a:schemeClr>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432FF"/>
                          </a:solidFill>
                          <a:effectLst/>
                        </a:rPr>
                        <a:t>1.7 mSec</a:t>
                      </a:r>
                      <a:endParaRPr lang="en-US" sz="1600" dirty="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196941727"/>
                  </a:ext>
                </a:extLst>
              </a:tr>
              <a:tr h="177165">
                <a:tc>
                  <a:txBody>
                    <a:bodyPr/>
                    <a:lstStyle/>
                    <a:p>
                      <a:pPr marL="0" marR="0">
                        <a:spcBef>
                          <a:spcPts val="0"/>
                        </a:spcBef>
                        <a:spcAft>
                          <a:spcPts val="0"/>
                        </a:spcAft>
                      </a:pPr>
                      <a:r>
                        <a:rPr lang="en-US" sz="1600">
                          <a:effectLst/>
                        </a:rPr>
                        <a:t>5’-p(dT)</a:t>
                      </a:r>
                      <a:r>
                        <a:rPr lang="en-US" sz="1600" baseline="-25000">
                          <a:effectLst/>
                        </a:rPr>
                        <a:t>15</a:t>
                      </a:r>
                      <a:r>
                        <a:rPr lang="en-US" sz="1600">
                          <a:effectLst/>
                        </a:rPr>
                        <a:t> + 0.0 µM gp32</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FF0000"/>
                          </a:solidFill>
                          <a:effectLst/>
                        </a:rPr>
                        <a:t>3.2 µSec</a:t>
                      </a:r>
                      <a:endParaRPr lang="en-US" sz="1600" dirty="0">
                        <a:solidFill>
                          <a:srgbClr val="FF000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chemeClr val="accent4">
                              <a:lumMod val="75000"/>
                            </a:schemeClr>
                          </a:solidFill>
                          <a:effectLst/>
                        </a:rPr>
                        <a:t>22 µSec</a:t>
                      </a:r>
                      <a:endParaRPr lang="en-US" sz="1600" dirty="0">
                        <a:solidFill>
                          <a:schemeClr val="accent4">
                            <a:lumMod val="75000"/>
                          </a:schemeClr>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432FF"/>
                          </a:solidFill>
                          <a:effectLst/>
                        </a:rPr>
                        <a:t>8.3 mSec</a:t>
                      </a:r>
                      <a:endParaRPr lang="en-US" sz="1600" dirty="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729611304"/>
                  </a:ext>
                </a:extLst>
              </a:tr>
              <a:tr h="247009">
                <a:tc>
                  <a:txBody>
                    <a:bodyPr/>
                    <a:lstStyle/>
                    <a:p>
                      <a:pPr marL="0" marR="0">
                        <a:spcBef>
                          <a:spcPts val="0"/>
                        </a:spcBef>
                        <a:spcAft>
                          <a:spcPts val="0"/>
                        </a:spcAft>
                      </a:pPr>
                      <a:r>
                        <a:rPr lang="en-US" sz="1600" dirty="0">
                          <a:effectLst/>
                        </a:rPr>
                        <a:t>5’-p(dT)</a:t>
                      </a:r>
                      <a:r>
                        <a:rPr lang="en-US" sz="1600" baseline="-25000" dirty="0">
                          <a:effectLst/>
                        </a:rPr>
                        <a:t>14</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FF0000"/>
                          </a:solidFill>
                          <a:effectLst/>
                        </a:rPr>
                        <a:t>3.0 µSec</a:t>
                      </a:r>
                      <a:endParaRPr lang="en-US" sz="1600" dirty="0">
                        <a:solidFill>
                          <a:srgbClr val="FF000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chemeClr val="accent4">
                              <a:lumMod val="75000"/>
                            </a:schemeClr>
                          </a:solidFill>
                          <a:effectLst/>
                        </a:rPr>
                        <a:t>36 µSec</a:t>
                      </a:r>
                      <a:endParaRPr lang="en-US" sz="1600" dirty="0">
                        <a:solidFill>
                          <a:schemeClr val="accent4">
                            <a:lumMod val="75000"/>
                          </a:schemeClr>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432FF"/>
                          </a:solidFill>
                          <a:effectLst/>
                        </a:rPr>
                        <a:t>0.77 mSec</a:t>
                      </a:r>
                      <a:endParaRPr lang="en-US" sz="1600" dirty="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433713981"/>
                  </a:ext>
                </a:extLst>
              </a:tr>
            </a:tbl>
          </a:graphicData>
        </a:graphic>
      </p:graphicFrame>
      <p:sp>
        <p:nvSpPr>
          <p:cNvPr id="9" name="Rectangle 8">
            <a:extLst>
              <a:ext uri="{FF2B5EF4-FFF2-40B4-BE49-F238E27FC236}">
                <a16:creationId xmlns:a16="http://schemas.microsoft.com/office/drawing/2014/main" id="{1B88788F-F12C-1C4C-A399-C10C8010F1D4}"/>
              </a:ext>
            </a:extLst>
          </p:cNvPr>
          <p:cNvSpPr/>
          <p:nvPr/>
        </p:nvSpPr>
        <p:spPr>
          <a:xfrm>
            <a:off x="-56827" y="415450"/>
            <a:ext cx="12305654" cy="3293209"/>
          </a:xfrm>
          <a:prstGeom prst="rect">
            <a:avLst/>
          </a:prstGeom>
        </p:spPr>
        <p:txBody>
          <a:bodyPr wrap="square">
            <a:spAutoFit/>
          </a:bodyPr>
          <a:lstStyle/>
          <a:p>
            <a:pPr marL="285750" indent="-285750">
              <a:buFont typeface="Arial" panose="020B0604020202020204" pitchFamily="34" charset="0"/>
              <a:buChar char="•"/>
            </a:pPr>
            <a:r>
              <a:rPr lang="en-US" sz="1600" b="1" dirty="0">
                <a:solidFill>
                  <a:srgbClr val="FF0000"/>
                </a:solidFill>
              </a:rPr>
              <a:t>𝜏</a:t>
            </a:r>
            <a:r>
              <a:rPr lang="en-US" sz="1600" b="1" baseline="-25000" dirty="0">
                <a:solidFill>
                  <a:srgbClr val="FF0000"/>
                </a:solidFill>
              </a:rPr>
              <a:t>1</a:t>
            </a:r>
            <a:r>
              <a:rPr lang="en-US" sz="1600" b="1" dirty="0">
                <a:solidFill>
                  <a:srgbClr val="FF0000"/>
                </a:solidFill>
              </a:rPr>
              <a:t> is the timescale of photoisomerization and triplet formation. </a:t>
            </a:r>
            <a:r>
              <a:rPr lang="en-US" sz="1600" dirty="0">
                <a:solidFill>
                  <a:srgbClr val="FF0000"/>
                </a:solidFill>
              </a:rPr>
              <a:t>This is a purely photophysical process not affected by ssDNA length or polarity. The constructs’ first eigenmode was nominally affected by gp32. If gp32 marginally stabilizes the trans configuration ground state, this could inhibit the creation of the triplet state.</a:t>
            </a:r>
          </a:p>
          <a:p>
            <a:pPr marL="285750" indent="-285750">
              <a:buFont typeface="Arial" panose="020B0604020202020204" pitchFamily="34" charset="0"/>
              <a:buChar char="•"/>
            </a:pPr>
            <a:r>
              <a:rPr lang="en-US" sz="1600" b="1" dirty="0"/>
              <a:t>𝜏</a:t>
            </a:r>
            <a:r>
              <a:rPr lang="en-US" sz="1600" b="1" baseline="-25000" dirty="0"/>
              <a:t>2</a:t>
            </a:r>
            <a:r>
              <a:rPr lang="en-US" sz="1600" b="1" dirty="0"/>
              <a:t> is related to local fluctuations of ssDNA and which couple the triplet state back to the ground state. </a:t>
            </a:r>
            <a:r>
              <a:rPr lang="en-US" sz="1600" dirty="0"/>
              <a:t>The microenvironment around the probe is known to affect this process</a:t>
            </a:r>
            <a:r>
              <a:rPr lang="en-US" sz="1600" dirty="0">
                <a:solidFill>
                  <a:schemeClr val="accent4">
                    <a:lumMod val="75000"/>
                  </a:schemeClr>
                </a:solidFill>
              </a:rPr>
              <a:t>. With only DNA present the trend is that the 3` constructs have eigenfrequencies which last longer than 5` constructs. </a:t>
            </a:r>
            <a:r>
              <a:rPr lang="en-US" sz="1600" dirty="0">
                <a:solidFill>
                  <a:srgbClr val="7030A0"/>
                </a:solidFill>
              </a:rPr>
              <a:t>When gp32 is added, there is a noticeable increase in time of the second eigenmode. Biggest differences are between the polarities now rather than length. </a:t>
            </a:r>
          </a:p>
          <a:p>
            <a:pPr marL="285750" indent="-285750">
              <a:buFont typeface="Arial" panose="020B0604020202020204" pitchFamily="34" charset="0"/>
              <a:buChar char="•"/>
            </a:pPr>
            <a:r>
              <a:rPr lang="en-US" sz="1600" b="1" dirty="0">
                <a:solidFill>
                  <a:srgbClr val="0432FF"/>
                </a:solidFill>
              </a:rPr>
              <a:t>𝜏</a:t>
            </a:r>
            <a:r>
              <a:rPr lang="en-US" sz="1600" b="1" baseline="-25000" dirty="0">
                <a:solidFill>
                  <a:srgbClr val="0432FF"/>
                </a:solidFill>
              </a:rPr>
              <a:t>3</a:t>
            </a:r>
            <a:r>
              <a:rPr lang="en-US" sz="1600" b="1" dirty="0">
                <a:solidFill>
                  <a:srgbClr val="0432FF"/>
                </a:solidFill>
              </a:rPr>
              <a:t> is related to global fluctuations of the ssDNA phosphate backbone. </a:t>
            </a:r>
            <a:r>
              <a:rPr lang="en-US" sz="1600" dirty="0">
                <a:solidFill>
                  <a:srgbClr val="0432FF"/>
                </a:solidFill>
              </a:rPr>
              <a:t>One construct is an outlier. the timescale of fluctuations are uncorrelated to ssDNA length or ssDNA polarity. </a:t>
            </a:r>
          </a:p>
          <a:p>
            <a:pPr marL="285750" indent="-285750">
              <a:buFont typeface="Arial" panose="020B0604020202020204" pitchFamily="34" charset="0"/>
              <a:buChar char="•"/>
            </a:pPr>
            <a:r>
              <a:rPr lang="en-US" sz="1600" dirty="0">
                <a:solidFill>
                  <a:srgbClr val="00B050"/>
                </a:solidFill>
              </a:rPr>
              <a:t> </a:t>
            </a:r>
            <a:r>
              <a:rPr lang="en-US" sz="1600" b="1" dirty="0">
                <a:solidFill>
                  <a:srgbClr val="00B050"/>
                </a:solidFill>
              </a:rPr>
              <a:t>𝜏</a:t>
            </a:r>
            <a:r>
              <a:rPr lang="en-US" sz="1600" b="1" baseline="-25000" dirty="0">
                <a:solidFill>
                  <a:srgbClr val="00B050"/>
                </a:solidFill>
              </a:rPr>
              <a:t>3</a:t>
            </a:r>
            <a:r>
              <a:rPr lang="en-US" sz="1600" b="1" dirty="0">
                <a:solidFill>
                  <a:srgbClr val="00B050"/>
                </a:solidFill>
              </a:rPr>
              <a:t>, 𝜏 </a:t>
            </a:r>
            <a:r>
              <a:rPr lang="en-US" sz="1600" b="1" baseline="-25000" dirty="0">
                <a:solidFill>
                  <a:srgbClr val="00B050"/>
                </a:solidFill>
              </a:rPr>
              <a:t>4</a:t>
            </a:r>
            <a:r>
              <a:rPr lang="en-US" sz="1600" b="1" dirty="0">
                <a:solidFill>
                  <a:srgbClr val="00B050"/>
                </a:solidFill>
              </a:rPr>
              <a:t>, &amp; 𝜏 </a:t>
            </a:r>
            <a:r>
              <a:rPr lang="en-US" sz="1600" b="1" baseline="-25000" dirty="0">
                <a:solidFill>
                  <a:srgbClr val="00B050"/>
                </a:solidFill>
              </a:rPr>
              <a:t>5</a:t>
            </a:r>
            <a:r>
              <a:rPr lang="en-US" sz="1600" b="1" dirty="0">
                <a:solidFill>
                  <a:srgbClr val="00B050"/>
                </a:solidFill>
              </a:rPr>
              <a:t> are dominated by interactions with the SSB. </a:t>
            </a:r>
            <a:r>
              <a:rPr lang="en-US" sz="1600" dirty="0">
                <a:solidFill>
                  <a:srgbClr val="00B050"/>
                </a:solidFill>
              </a:rPr>
              <a:t>Gp32 binds to the ssDNA and slows down its fluctuations. In association cases (</a:t>
            </a:r>
            <a:r>
              <a:rPr lang="en-US" sz="1600" b="1" dirty="0">
                <a:solidFill>
                  <a:srgbClr val="00B050"/>
                </a:solidFill>
              </a:rPr>
              <a:t>𝜏</a:t>
            </a:r>
            <a:r>
              <a:rPr lang="en-US" sz="1600" b="1" baseline="-25000" dirty="0">
                <a:solidFill>
                  <a:srgbClr val="00B050"/>
                </a:solidFill>
              </a:rPr>
              <a:t>3</a:t>
            </a:r>
            <a:r>
              <a:rPr lang="en-US" sz="1600" b="1" dirty="0">
                <a:solidFill>
                  <a:srgbClr val="00B050"/>
                </a:solidFill>
              </a:rPr>
              <a:t>, 𝜏</a:t>
            </a:r>
            <a:r>
              <a:rPr lang="en-US" sz="1600" b="1" baseline="-25000" dirty="0">
                <a:solidFill>
                  <a:srgbClr val="00B050"/>
                </a:solidFill>
              </a:rPr>
              <a:t>4</a:t>
            </a:r>
            <a:r>
              <a:rPr lang="en-US" sz="1600" b="1" dirty="0">
                <a:solidFill>
                  <a:srgbClr val="00B050"/>
                </a:solidFill>
              </a:rPr>
              <a:t>) </a:t>
            </a:r>
            <a:r>
              <a:rPr lang="en-US" sz="1600" dirty="0">
                <a:solidFill>
                  <a:srgbClr val="00B050"/>
                </a:solidFill>
              </a:rPr>
              <a:t>the 15mers are more affected than their 14mer counterparts. The first rate which isn’t dominated by length differences is the slowest mode </a:t>
            </a:r>
            <a:r>
              <a:rPr lang="en-US" sz="1600" b="1" dirty="0">
                <a:solidFill>
                  <a:srgbClr val="00B050"/>
                </a:solidFill>
              </a:rPr>
              <a:t>𝜏</a:t>
            </a:r>
            <a:r>
              <a:rPr lang="en-US" sz="1600" b="1" baseline="-25000" dirty="0">
                <a:solidFill>
                  <a:srgbClr val="00B050"/>
                </a:solidFill>
              </a:rPr>
              <a:t>5</a:t>
            </a:r>
            <a:r>
              <a:rPr lang="en-US" sz="1600" dirty="0">
                <a:solidFill>
                  <a:srgbClr val="00B050"/>
                </a:solidFill>
              </a:rPr>
              <a:t>. The fifth Eigenmode is likely dominated by the dissociation of the dimer. If the dimer prefers the 5` end, then the dimer at the terminal end on the 5` constructs would have the shorter time constants.</a:t>
            </a:r>
          </a:p>
        </p:txBody>
      </p:sp>
      <p:pic>
        <p:nvPicPr>
          <p:cNvPr id="2" name="Picture 1">
            <a:extLst>
              <a:ext uri="{FF2B5EF4-FFF2-40B4-BE49-F238E27FC236}">
                <a16:creationId xmlns:a16="http://schemas.microsoft.com/office/drawing/2014/main" id="{B4DD62DB-6565-3E49-A5C1-45B3130E5B9C}"/>
              </a:ext>
            </a:extLst>
          </p:cNvPr>
          <p:cNvPicPr>
            <a:picLocks noChangeAspect="1"/>
          </p:cNvPicPr>
          <p:nvPr/>
        </p:nvPicPr>
        <p:blipFill>
          <a:blip r:embed="rId3"/>
          <a:stretch>
            <a:fillRect/>
          </a:stretch>
        </p:blipFill>
        <p:spPr>
          <a:xfrm>
            <a:off x="7125660" y="4300413"/>
            <a:ext cx="4815994" cy="1093201"/>
          </a:xfrm>
          <a:prstGeom prst="rect">
            <a:avLst/>
          </a:prstGeom>
        </p:spPr>
      </p:pic>
    </p:spTree>
    <p:extLst>
      <p:ext uri="{BB962C8B-B14F-4D97-AF65-F5344CB8AC3E}">
        <p14:creationId xmlns:p14="http://schemas.microsoft.com/office/powerpoint/2010/main" val="28519979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D5A2EE3-6FBA-6643-A2E6-9D3C6879E5E5}"/>
              </a:ext>
            </a:extLst>
          </p:cNvPr>
          <p:cNvSpPr>
            <a:spLocks/>
          </p:cNvSpPr>
          <p:nvPr/>
        </p:nvSpPr>
        <p:spPr bwMode="auto">
          <a:xfrm>
            <a:off x="2042927" y="4693167"/>
            <a:ext cx="65" cy="161453"/>
          </a:xfrm>
          <a:prstGeom prst="rect">
            <a:avLst/>
          </a:prstGeom>
          <a:noFill/>
          <a:ln>
            <a:noFill/>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 uri="{91240B29-F687-4f45-9708-019B960494DF}">
              <a14:hiddenLine xmlns:mc="http://schemas.openxmlformats.org/markup-compatibility/2006" xmlns:mv="urn:schemas-microsoft-com:mac:vml"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1049" dirty="0">
              <a:solidFill>
                <a:schemeClr val="tx1"/>
              </a:solidFill>
              <a:cs typeface="Gill Sans" charset="0"/>
            </a:endParaRPr>
          </a:p>
        </p:txBody>
      </p:sp>
      <p:sp>
        <p:nvSpPr>
          <p:cNvPr id="36" name="Rectangle 35">
            <a:extLst>
              <a:ext uri="{FF2B5EF4-FFF2-40B4-BE49-F238E27FC236}">
                <a16:creationId xmlns:a16="http://schemas.microsoft.com/office/drawing/2014/main" id="{26BC8E39-E35B-2945-93BA-E16B37E1629A}"/>
              </a:ext>
            </a:extLst>
          </p:cNvPr>
          <p:cNvSpPr/>
          <p:nvPr/>
        </p:nvSpPr>
        <p:spPr>
          <a:xfrm>
            <a:off x="0" y="0"/>
            <a:ext cx="12192000" cy="416794"/>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Hierarchy of possible fluctuations in DNA</a:t>
            </a:r>
          </a:p>
        </p:txBody>
      </p:sp>
      <p:grpSp>
        <p:nvGrpSpPr>
          <p:cNvPr id="9" name="Group 8">
            <a:extLst>
              <a:ext uri="{FF2B5EF4-FFF2-40B4-BE49-F238E27FC236}">
                <a16:creationId xmlns:a16="http://schemas.microsoft.com/office/drawing/2014/main" id="{27FC1BEA-26BC-CE46-9CF3-71FF2AC599B5}"/>
              </a:ext>
            </a:extLst>
          </p:cNvPr>
          <p:cNvGrpSpPr/>
          <p:nvPr/>
        </p:nvGrpSpPr>
        <p:grpSpPr>
          <a:xfrm>
            <a:off x="726992" y="670803"/>
            <a:ext cx="1674324" cy="3772817"/>
            <a:chOff x="726992" y="670803"/>
            <a:chExt cx="1674324" cy="3772817"/>
          </a:xfrm>
        </p:grpSpPr>
        <p:sp>
          <p:nvSpPr>
            <p:cNvPr id="3" name="Line 1">
              <a:extLst>
                <a:ext uri="{FF2B5EF4-FFF2-40B4-BE49-F238E27FC236}">
                  <a16:creationId xmlns:a16="http://schemas.microsoft.com/office/drawing/2014/main" id="{50E47E1B-0822-2544-8219-DF3E77339240}"/>
                </a:ext>
              </a:extLst>
            </p:cNvPr>
            <p:cNvSpPr>
              <a:spLocks noChangeShapeType="1"/>
            </p:cNvSpPr>
            <p:nvPr/>
          </p:nvSpPr>
          <p:spPr bwMode="auto">
            <a:xfrm flipH="1">
              <a:off x="1270752" y="3325308"/>
              <a:ext cx="5613" cy="1118312"/>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4" name="Line 5">
              <a:extLst>
                <a:ext uri="{FF2B5EF4-FFF2-40B4-BE49-F238E27FC236}">
                  <a16:creationId xmlns:a16="http://schemas.microsoft.com/office/drawing/2014/main" id="{3534323F-59A3-5343-AFA1-578F0AFA5845}"/>
                </a:ext>
              </a:extLst>
            </p:cNvPr>
            <p:cNvSpPr>
              <a:spLocks noChangeShapeType="1"/>
            </p:cNvSpPr>
            <p:nvPr/>
          </p:nvSpPr>
          <p:spPr bwMode="auto">
            <a:xfrm flipH="1">
              <a:off x="1926926" y="3919928"/>
              <a:ext cx="10889" cy="52369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649" dirty="0"/>
            </a:p>
          </p:txBody>
        </p:sp>
        <p:sp>
          <p:nvSpPr>
            <p:cNvPr id="6" name="Oval 5">
              <a:extLst>
                <a:ext uri="{FF2B5EF4-FFF2-40B4-BE49-F238E27FC236}">
                  <a16:creationId xmlns:a16="http://schemas.microsoft.com/office/drawing/2014/main" id="{71E16914-30F6-9D48-97AE-67E273C8F7D2}"/>
                </a:ext>
              </a:extLst>
            </p:cNvPr>
            <p:cNvSpPr>
              <a:spLocks/>
            </p:cNvSpPr>
            <p:nvPr/>
          </p:nvSpPr>
          <p:spPr bwMode="auto">
            <a:xfrm rot="7309360">
              <a:off x="2048932" y="3032163"/>
              <a:ext cx="474514" cy="230254"/>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dirty="0">
                  <a:solidFill>
                    <a:srgbClr val="FFFFFF"/>
                  </a:solidFill>
                  <a:effectLst>
                    <a:outerShdw blurRad="38100" dist="38100" dir="2700000" algn="tl">
                      <a:srgbClr val="000000"/>
                    </a:outerShdw>
                  </a:effectLst>
                  <a:ea typeface="Gill Sans" charset="0"/>
                  <a:cs typeface="Gill Sans" charset="0"/>
                </a:rPr>
                <a:t>Cy5</a:t>
              </a:r>
            </a:p>
          </p:txBody>
        </p:sp>
        <p:sp>
          <p:nvSpPr>
            <p:cNvPr id="7" name="Line 13">
              <a:extLst>
                <a:ext uri="{FF2B5EF4-FFF2-40B4-BE49-F238E27FC236}">
                  <a16:creationId xmlns:a16="http://schemas.microsoft.com/office/drawing/2014/main" id="{66F5C4CC-5CC4-2E4C-9AF3-FFE695DAC3DA}"/>
                </a:ext>
              </a:extLst>
            </p:cNvPr>
            <p:cNvSpPr>
              <a:spLocks noChangeShapeType="1"/>
            </p:cNvSpPr>
            <p:nvPr/>
          </p:nvSpPr>
          <p:spPr bwMode="auto">
            <a:xfrm>
              <a:off x="1281322" y="4292967"/>
              <a:ext cx="2879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grpSp>
          <p:nvGrpSpPr>
            <p:cNvPr id="8" name="Group 7">
              <a:extLst>
                <a:ext uri="{FF2B5EF4-FFF2-40B4-BE49-F238E27FC236}">
                  <a16:creationId xmlns:a16="http://schemas.microsoft.com/office/drawing/2014/main" id="{DB493958-4D6F-3347-9996-7D9266DB93D4}"/>
                </a:ext>
              </a:extLst>
            </p:cNvPr>
            <p:cNvGrpSpPr/>
            <p:nvPr/>
          </p:nvGrpSpPr>
          <p:grpSpPr>
            <a:xfrm flipH="1">
              <a:off x="726992" y="670803"/>
              <a:ext cx="1307402" cy="2662505"/>
              <a:chOff x="36153167" y="16820364"/>
              <a:chExt cx="934093" cy="992785"/>
            </a:xfrm>
          </p:grpSpPr>
          <p:sp>
            <p:nvSpPr>
              <p:cNvPr id="18" name="Freeform 17">
                <a:extLst>
                  <a:ext uri="{FF2B5EF4-FFF2-40B4-BE49-F238E27FC236}">
                    <a16:creationId xmlns:a16="http://schemas.microsoft.com/office/drawing/2014/main" id="{3CA5CAA7-F989-874A-8D7C-CCEF593B14E5}"/>
                  </a:ext>
                </a:extLst>
              </p:cNvPr>
              <p:cNvSpPr/>
              <p:nvPr/>
            </p:nvSpPr>
            <p:spPr>
              <a:xfrm>
                <a:off x="36379520" y="16990862"/>
                <a:ext cx="609195" cy="822287"/>
              </a:xfrm>
              <a:custGeom>
                <a:avLst/>
                <a:gdLst>
                  <a:gd name="connsiteX0" fmla="*/ 447472 w 867254"/>
                  <a:gd name="connsiteY0" fmla="*/ 1478604 h 1478604"/>
                  <a:gd name="connsiteX1" fmla="*/ 321013 w 867254"/>
                  <a:gd name="connsiteY1" fmla="*/ 865762 h 1478604"/>
                  <a:gd name="connsiteX2" fmla="*/ 865762 w 867254"/>
                  <a:gd name="connsiteY2" fmla="*/ 612843 h 1478604"/>
                  <a:gd name="connsiteX3" fmla="*/ 466928 w 867254"/>
                  <a:gd name="connsiteY3" fmla="*/ 165370 h 1478604"/>
                  <a:gd name="connsiteX4" fmla="*/ 0 w 867254"/>
                  <a:gd name="connsiteY4" fmla="*/ 0 h 1478604"/>
                  <a:gd name="connsiteX5" fmla="*/ 0 w 867254"/>
                  <a:gd name="connsiteY5" fmla="*/ 0 h 147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254" h="1478604">
                    <a:moveTo>
                      <a:pt x="447472" y="1478604"/>
                    </a:moveTo>
                    <a:cubicBezTo>
                      <a:pt x="349385" y="1244329"/>
                      <a:pt x="251298" y="1010055"/>
                      <a:pt x="321013" y="865762"/>
                    </a:cubicBezTo>
                    <a:cubicBezTo>
                      <a:pt x="390728" y="721469"/>
                      <a:pt x="841443" y="729575"/>
                      <a:pt x="865762" y="612843"/>
                    </a:cubicBezTo>
                    <a:cubicBezTo>
                      <a:pt x="890081" y="496111"/>
                      <a:pt x="611222" y="267510"/>
                      <a:pt x="466928" y="165370"/>
                    </a:cubicBezTo>
                    <a:cubicBezTo>
                      <a:pt x="322634" y="63230"/>
                      <a:pt x="0" y="0"/>
                      <a:pt x="0" y="0"/>
                    </a:cubicBez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9" dirty="0"/>
              </a:p>
            </p:txBody>
          </p:sp>
          <p:sp>
            <p:nvSpPr>
              <p:cNvPr id="19" name="Line 28">
                <a:extLst>
                  <a:ext uri="{FF2B5EF4-FFF2-40B4-BE49-F238E27FC236}">
                    <a16:creationId xmlns:a16="http://schemas.microsoft.com/office/drawing/2014/main" id="{ECFB8665-F4EC-D543-B5D6-A9F622012A0A}"/>
                  </a:ext>
                </a:extLst>
              </p:cNvPr>
              <p:cNvSpPr>
                <a:spLocks noChangeShapeType="1"/>
              </p:cNvSpPr>
              <p:nvPr/>
            </p:nvSpPr>
            <p:spPr bwMode="auto">
              <a:xfrm>
                <a:off x="36550492" y="17755081"/>
                <a:ext cx="143013" cy="5002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0" name="Line 28">
                <a:extLst>
                  <a:ext uri="{FF2B5EF4-FFF2-40B4-BE49-F238E27FC236}">
                    <a16:creationId xmlns:a16="http://schemas.microsoft.com/office/drawing/2014/main" id="{889069CA-3814-834F-8506-CC1950B4821B}"/>
                  </a:ext>
                </a:extLst>
              </p:cNvPr>
              <p:cNvSpPr>
                <a:spLocks noChangeShapeType="1"/>
              </p:cNvSpPr>
              <p:nvPr/>
            </p:nvSpPr>
            <p:spPr bwMode="auto">
              <a:xfrm>
                <a:off x="36522718" y="17618793"/>
                <a:ext cx="113064" cy="8653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1" name="Line 28">
                <a:extLst>
                  <a:ext uri="{FF2B5EF4-FFF2-40B4-BE49-F238E27FC236}">
                    <a16:creationId xmlns:a16="http://schemas.microsoft.com/office/drawing/2014/main" id="{9CC6DA5A-32EA-984A-91DA-CE66D1ED4626}"/>
                  </a:ext>
                </a:extLst>
              </p:cNvPr>
              <p:cNvSpPr>
                <a:spLocks noChangeShapeType="1"/>
              </p:cNvSpPr>
              <p:nvPr/>
            </p:nvSpPr>
            <p:spPr bwMode="auto">
              <a:xfrm flipH="1">
                <a:off x="36598895" y="17512431"/>
                <a:ext cx="121230" cy="55793"/>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2" name="Line 28">
                <a:extLst>
                  <a:ext uri="{FF2B5EF4-FFF2-40B4-BE49-F238E27FC236}">
                    <a16:creationId xmlns:a16="http://schemas.microsoft.com/office/drawing/2014/main" id="{F82E7465-3C83-7843-A379-56C4862416E6}"/>
                  </a:ext>
                </a:extLst>
              </p:cNvPr>
              <p:cNvSpPr>
                <a:spLocks noChangeShapeType="1"/>
              </p:cNvSpPr>
              <p:nvPr/>
            </p:nvSpPr>
            <p:spPr bwMode="auto">
              <a:xfrm>
                <a:off x="36522718" y="17339108"/>
                <a:ext cx="94339" cy="11441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3" name="Line 28">
                <a:extLst>
                  <a:ext uri="{FF2B5EF4-FFF2-40B4-BE49-F238E27FC236}">
                    <a16:creationId xmlns:a16="http://schemas.microsoft.com/office/drawing/2014/main" id="{036C40C5-A1C0-914A-99F1-415439F6D8DE}"/>
                  </a:ext>
                </a:extLst>
              </p:cNvPr>
              <p:cNvSpPr>
                <a:spLocks noChangeShapeType="1"/>
              </p:cNvSpPr>
              <p:nvPr/>
            </p:nvSpPr>
            <p:spPr bwMode="auto">
              <a:xfrm>
                <a:off x="36693505" y="17292998"/>
                <a:ext cx="16522" cy="12258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4" name="Line 28">
                <a:extLst>
                  <a:ext uri="{FF2B5EF4-FFF2-40B4-BE49-F238E27FC236}">
                    <a16:creationId xmlns:a16="http://schemas.microsoft.com/office/drawing/2014/main" id="{B64B3B1C-0DDA-1348-B1E5-CF061F3B97E5}"/>
                  </a:ext>
                </a:extLst>
              </p:cNvPr>
              <p:cNvSpPr>
                <a:spLocks noChangeShapeType="1"/>
              </p:cNvSpPr>
              <p:nvPr/>
            </p:nvSpPr>
            <p:spPr bwMode="auto">
              <a:xfrm flipH="1" flipV="1">
                <a:off x="36817101" y="17394946"/>
                <a:ext cx="147190" cy="46635"/>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5" name="Line 28">
                <a:extLst>
                  <a:ext uri="{FF2B5EF4-FFF2-40B4-BE49-F238E27FC236}">
                    <a16:creationId xmlns:a16="http://schemas.microsoft.com/office/drawing/2014/main" id="{E5417761-74B9-264D-955C-A3DE36011B47}"/>
                  </a:ext>
                </a:extLst>
              </p:cNvPr>
              <p:cNvSpPr>
                <a:spLocks noChangeShapeType="1"/>
              </p:cNvSpPr>
              <p:nvPr/>
            </p:nvSpPr>
            <p:spPr bwMode="auto">
              <a:xfrm>
                <a:off x="36873269" y="17291784"/>
                <a:ext cx="113590" cy="2146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6" name="Line 28">
                <a:extLst>
                  <a:ext uri="{FF2B5EF4-FFF2-40B4-BE49-F238E27FC236}">
                    <a16:creationId xmlns:a16="http://schemas.microsoft.com/office/drawing/2014/main" id="{525B8287-1BE6-C643-9352-6A29FB769DEB}"/>
                  </a:ext>
                </a:extLst>
              </p:cNvPr>
              <p:cNvSpPr>
                <a:spLocks noChangeShapeType="1"/>
              </p:cNvSpPr>
              <p:nvPr/>
            </p:nvSpPr>
            <p:spPr bwMode="auto">
              <a:xfrm flipH="1">
                <a:off x="36964290" y="17184612"/>
                <a:ext cx="75227" cy="8163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7" name="Line 28">
                <a:extLst>
                  <a:ext uri="{FF2B5EF4-FFF2-40B4-BE49-F238E27FC236}">
                    <a16:creationId xmlns:a16="http://schemas.microsoft.com/office/drawing/2014/main" id="{FCB650AE-92ED-D946-9BA7-08573399FCD1}"/>
                  </a:ext>
                </a:extLst>
              </p:cNvPr>
              <p:cNvSpPr>
                <a:spLocks noChangeShapeType="1"/>
              </p:cNvSpPr>
              <p:nvPr/>
            </p:nvSpPr>
            <p:spPr bwMode="auto">
              <a:xfrm>
                <a:off x="36646146" y="17148490"/>
                <a:ext cx="173446" cy="444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8" name="Line 28">
                <a:extLst>
                  <a:ext uri="{FF2B5EF4-FFF2-40B4-BE49-F238E27FC236}">
                    <a16:creationId xmlns:a16="http://schemas.microsoft.com/office/drawing/2014/main" id="{558C9D8B-EEB2-BB4B-AF52-FBD26A5A9882}"/>
                  </a:ext>
                </a:extLst>
              </p:cNvPr>
              <p:cNvSpPr>
                <a:spLocks noChangeShapeType="1"/>
              </p:cNvSpPr>
              <p:nvPr/>
            </p:nvSpPr>
            <p:spPr bwMode="auto">
              <a:xfrm>
                <a:off x="36512481" y="17076332"/>
                <a:ext cx="206112" cy="1719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9" name="Line 28">
                <a:extLst>
                  <a:ext uri="{FF2B5EF4-FFF2-40B4-BE49-F238E27FC236}">
                    <a16:creationId xmlns:a16="http://schemas.microsoft.com/office/drawing/2014/main" id="{88DCF201-AB54-BA4A-AAE4-1BA16D229861}"/>
                  </a:ext>
                </a:extLst>
              </p:cNvPr>
              <p:cNvSpPr>
                <a:spLocks noChangeShapeType="1"/>
              </p:cNvSpPr>
              <p:nvPr/>
            </p:nvSpPr>
            <p:spPr bwMode="auto">
              <a:xfrm flipH="1" flipV="1">
                <a:off x="36470513" y="16914585"/>
                <a:ext cx="44032" cy="10284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0" name="Line 28">
                <a:extLst>
                  <a:ext uri="{FF2B5EF4-FFF2-40B4-BE49-F238E27FC236}">
                    <a16:creationId xmlns:a16="http://schemas.microsoft.com/office/drawing/2014/main" id="{2B757F46-3F7F-924D-95A6-B300FB8E0183}"/>
                  </a:ext>
                </a:extLst>
              </p:cNvPr>
              <p:cNvSpPr>
                <a:spLocks noChangeShapeType="1"/>
              </p:cNvSpPr>
              <p:nvPr/>
            </p:nvSpPr>
            <p:spPr bwMode="auto">
              <a:xfrm flipH="1">
                <a:off x="36371969" y="16997601"/>
                <a:ext cx="36644" cy="69602"/>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1" name="Line 28">
                <a:extLst>
                  <a:ext uri="{FF2B5EF4-FFF2-40B4-BE49-F238E27FC236}">
                    <a16:creationId xmlns:a16="http://schemas.microsoft.com/office/drawing/2014/main" id="{24640091-C42E-D449-8DB7-2AB6C2B77462}"/>
                  </a:ext>
                </a:extLst>
              </p:cNvPr>
              <p:cNvSpPr>
                <a:spLocks noChangeShapeType="1"/>
              </p:cNvSpPr>
              <p:nvPr/>
            </p:nvSpPr>
            <p:spPr bwMode="auto">
              <a:xfrm>
                <a:off x="36598894" y="16971230"/>
                <a:ext cx="12096" cy="7147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2" name="Line 28">
                <a:extLst>
                  <a:ext uri="{FF2B5EF4-FFF2-40B4-BE49-F238E27FC236}">
                    <a16:creationId xmlns:a16="http://schemas.microsoft.com/office/drawing/2014/main" id="{261EC7ED-E1B1-2B4B-AD34-000DBA5F499B}"/>
                  </a:ext>
                </a:extLst>
              </p:cNvPr>
              <p:cNvSpPr>
                <a:spLocks noChangeShapeType="1"/>
              </p:cNvSpPr>
              <p:nvPr/>
            </p:nvSpPr>
            <p:spPr bwMode="auto">
              <a:xfrm flipH="1">
                <a:off x="36918364" y="17331373"/>
                <a:ext cx="168896" cy="4508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3" name="Line 28">
                <a:extLst>
                  <a:ext uri="{FF2B5EF4-FFF2-40B4-BE49-F238E27FC236}">
                    <a16:creationId xmlns:a16="http://schemas.microsoft.com/office/drawing/2014/main" id="{19955EBA-BF1E-0440-A13A-E2358A05EE5F}"/>
                  </a:ext>
                </a:extLst>
              </p:cNvPr>
              <p:cNvSpPr>
                <a:spLocks noChangeShapeType="1"/>
              </p:cNvSpPr>
              <p:nvPr/>
            </p:nvSpPr>
            <p:spPr bwMode="auto">
              <a:xfrm>
                <a:off x="36893202" y="17094420"/>
                <a:ext cx="25423" cy="13629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5" name="Oval 34">
                <a:extLst>
                  <a:ext uri="{FF2B5EF4-FFF2-40B4-BE49-F238E27FC236}">
                    <a16:creationId xmlns:a16="http://schemas.microsoft.com/office/drawing/2014/main" id="{2EAA1EA1-EF70-4E4B-A63D-636D521ED69F}"/>
                  </a:ext>
                </a:extLst>
              </p:cNvPr>
              <p:cNvSpPr>
                <a:spLocks/>
              </p:cNvSpPr>
              <p:nvPr/>
            </p:nvSpPr>
            <p:spPr bwMode="auto">
              <a:xfrm rot="2811128">
                <a:off x="36146181" y="16827350"/>
                <a:ext cx="199656" cy="185683"/>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dirty="0">
                    <a:solidFill>
                      <a:srgbClr val="FFFFFF"/>
                    </a:solidFill>
                    <a:effectLst>
                      <a:outerShdw blurRad="38100" dist="38100" dir="2700000" algn="tl">
                        <a:srgbClr val="000000"/>
                      </a:outerShdw>
                    </a:effectLst>
                    <a:ea typeface="Gill Sans" charset="0"/>
                    <a:cs typeface="Gill Sans" charset="0"/>
                  </a:rPr>
                  <a:t>Cy3</a:t>
                </a:r>
              </a:p>
            </p:txBody>
          </p:sp>
        </p:grpSp>
        <p:sp>
          <p:nvSpPr>
            <p:cNvPr id="10" name="Line 13">
              <a:extLst>
                <a:ext uri="{FF2B5EF4-FFF2-40B4-BE49-F238E27FC236}">
                  <a16:creationId xmlns:a16="http://schemas.microsoft.com/office/drawing/2014/main" id="{17149E63-0B65-8F40-B2A5-CFE49967D194}"/>
                </a:ext>
              </a:extLst>
            </p:cNvPr>
            <p:cNvSpPr>
              <a:spLocks noChangeShapeType="1"/>
            </p:cNvSpPr>
            <p:nvPr/>
          </p:nvSpPr>
          <p:spPr bwMode="auto">
            <a:xfrm>
              <a:off x="1298139" y="4031135"/>
              <a:ext cx="2879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11" name="Line 13">
              <a:extLst>
                <a:ext uri="{FF2B5EF4-FFF2-40B4-BE49-F238E27FC236}">
                  <a16:creationId xmlns:a16="http://schemas.microsoft.com/office/drawing/2014/main" id="{44A122E6-FAE4-8048-BB6B-B22207CBAD38}"/>
                </a:ext>
              </a:extLst>
            </p:cNvPr>
            <p:cNvSpPr>
              <a:spLocks noChangeShapeType="1"/>
            </p:cNvSpPr>
            <p:nvPr/>
          </p:nvSpPr>
          <p:spPr bwMode="auto">
            <a:xfrm>
              <a:off x="1298139" y="3750146"/>
              <a:ext cx="2879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12" name="Line 13">
              <a:extLst>
                <a:ext uri="{FF2B5EF4-FFF2-40B4-BE49-F238E27FC236}">
                  <a16:creationId xmlns:a16="http://schemas.microsoft.com/office/drawing/2014/main" id="{9C773B2C-E5A3-9D41-9F1E-A2AF53452599}"/>
                </a:ext>
              </a:extLst>
            </p:cNvPr>
            <p:cNvSpPr>
              <a:spLocks noChangeShapeType="1"/>
            </p:cNvSpPr>
            <p:nvPr/>
          </p:nvSpPr>
          <p:spPr bwMode="auto">
            <a:xfrm>
              <a:off x="1281322" y="3483599"/>
              <a:ext cx="2879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3" name="Line 13">
              <a:extLst>
                <a:ext uri="{FF2B5EF4-FFF2-40B4-BE49-F238E27FC236}">
                  <a16:creationId xmlns:a16="http://schemas.microsoft.com/office/drawing/2014/main" id="{F9CD1846-FF90-6F49-9ECF-206D7A016000}"/>
                </a:ext>
              </a:extLst>
            </p:cNvPr>
            <p:cNvSpPr>
              <a:spLocks noChangeShapeType="1"/>
            </p:cNvSpPr>
            <p:nvPr/>
          </p:nvSpPr>
          <p:spPr bwMode="auto">
            <a:xfrm>
              <a:off x="1608340" y="4292967"/>
              <a:ext cx="312029"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14" name="Line 13">
              <a:extLst>
                <a:ext uri="{FF2B5EF4-FFF2-40B4-BE49-F238E27FC236}">
                  <a16:creationId xmlns:a16="http://schemas.microsoft.com/office/drawing/2014/main" id="{D24C87AE-7CC9-504A-9C1F-DBA0A6FD9678}"/>
                </a:ext>
              </a:extLst>
            </p:cNvPr>
            <p:cNvSpPr>
              <a:spLocks noChangeShapeType="1"/>
            </p:cNvSpPr>
            <p:nvPr/>
          </p:nvSpPr>
          <p:spPr bwMode="auto">
            <a:xfrm>
              <a:off x="1628083" y="4043211"/>
              <a:ext cx="312029"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5" name="Line 13">
              <a:extLst>
                <a:ext uri="{FF2B5EF4-FFF2-40B4-BE49-F238E27FC236}">
                  <a16:creationId xmlns:a16="http://schemas.microsoft.com/office/drawing/2014/main" id="{FECF7CB9-BCFE-6542-803B-88C115226868}"/>
                </a:ext>
              </a:extLst>
            </p:cNvPr>
            <p:cNvSpPr>
              <a:spLocks noChangeShapeType="1"/>
            </p:cNvSpPr>
            <p:nvPr/>
          </p:nvSpPr>
          <p:spPr bwMode="auto">
            <a:xfrm>
              <a:off x="1756473" y="3648593"/>
              <a:ext cx="232415" cy="9695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6" name="Line 13">
              <a:extLst>
                <a:ext uri="{FF2B5EF4-FFF2-40B4-BE49-F238E27FC236}">
                  <a16:creationId xmlns:a16="http://schemas.microsoft.com/office/drawing/2014/main" id="{F45A97C3-F45A-DF4A-88F7-E4C6304664C0}"/>
                </a:ext>
              </a:extLst>
            </p:cNvPr>
            <p:cNvSpPr>
              <a:spLocks noChangeShapeType="1"/>
            </p:cNvSpPr>
            <p:nvPr/>
          </p:nvSpPr>
          <p:spPr bwMode="auto">
            <a:xfrm>
              <a:off x="1862214" y="3369231"/>
              <a:ext cx="239200" cy="133859"/>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42" name="Line 5">
              <a:extLst>
                <a:ext uri="{FF2B5EF4-FFF2-40B4-BE49-F238E27FC236}">
                  <a16:creationId xmlns:a16="http://schemas.microsoft.com/office/drawing/2014/main" id="{1F50F1E0-45BC-E64E-A72E-FD9F380083FA}"/>
                </a:ext>
              </a:extLst>
            </p:cNvPr>
            <p:cNvSpPr>
              <a:spLocks noChangeShapeType="1"/>
            </p:cNvSpPr>
            <p:nvPr/>
          </p:nvSpPr>
          <p:spPr bwMode="auto">
            <a:xfrm flipH="1">
              <a:off x="2032590" y="3307672"/>
              <a:ext cx="114739" cy="427115"/>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649" dirty="0"/>
            </a:p>
          </p:txBody>
        </p:sp>
        <p:sp>
          <p:nvSpPr>
            <p:cNvPr id="43" name="Line 5">
              <a:extLst>
                <a:ext uri="{FF2B5EF4-FFF2-40B4-BE49-F238E27FC236}">
                  <a16:creationId xmlns:a16="http://schemas.microsoft.com/office/drawing/2014/main" id="{479B46ED-DEE8-0347-A529-F16D06EBD3DF}"/>
                </a:ext>
              </a:extLst>
            </p:cNvPr>
            <p:cNvSpPr>
              <a:spLocks noChangeShapeType="1"/>
            </p:cNvSpPr>
            <p:nvPr/>
          </p:nvSpPr>
          <p:spPr bwMode="auto">
            <a:xfrm flipH="1">
              <a:off x="1949882" y="3745544"/>
              <a:ext cx="82707" cy="281235"/>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649" dirty="0"/>
            </a:p>
          </p:txBody>
        </p:sp>
      </p:grpSp>
      <p:graphicFrame>
        <p:nvGraphicFramePr>
          <p:cNvPr id="49" name="Chart 48">
            <a:extLst>
              <a:ext uri="{FF2B5EF4-FFF2-40B4-BE49-F238E27FC236}">
                <a16:creationId xmlns:a16="http://schemas.microsoft.com/office/drawing/2014/main" id="{36F79E15-3DB7-4045-B5FA-C9A4B2B09B0E}"/>
              </a:ext>
            </a:extLst>
          </p:cNvPr>
          <p:cNvGraphicFramePr>
            <a:graphicFrameLocks/>
          </p:cNvGraphicFramePr>
          <p:nvPr>
            <p:extLst>
              <p:ext uri="{D42A27DB-BD31-4B8C-83A1-F6EECF244321}">
                <p14:modId xmlns:p14="http://schemas.microsoft.com/office/powerpoint/2010/main" val="3153112521"/>
              </p:ext>
            </p:extLst>
          </p:nvPr>
        </p:nvGraphicFramePr>
        <p:xfrm>
          <a:off x="3016080" y="714856"/>
          <a:ext cx="6250628"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8" name="Chart 37">
            <a:extLst>
              <a:ext uri="{FF2B5EF4-FFF2-40B4-BE49-F238E27FC236}">
                <a16:creationId xmlns:a16="http://schemas.microsoft.com/office/drawing/2014/main" id="{5A2876E9-87A9-B247-B702-6364B162B6EE}"/>
              </a:ext>
            </a:extLst>
          </p:cNvPr>
          <p:cNvGraphicFramePr>
            <a:graphicFrameLocks/>
          </p:cNvGraphicFramePr>
          <p:nvPr>
            <p:extLst>
              <p:ext uri="{D42A27DB-BD31-4B8C-83A1-F6EECF244321}">
                <p14:modId xmlns:p14="http://schemas.microsoft.com/office/powerpoint/2010/main" val="452924409"/>
              </p:ext>
            </p:extLst>
          </p:nvPr>
        </p:nvGraphicFramePr>
        <p:xfrm>
          <a:off x="2788814" y="3545235"/>
          <a:ext cx="8966200" cy="2743200"/>
        </p:xfrm>
        <a:graphic>
          <a:graphicData uri="http://schemas.openxmlformats.org/drawingml/2006/chart">
            <c:chart xmlns:c="http://schemas.openxmlformats.org/drawingml/2006/chart" xmlns:r="http://schemas.openxmlformats.org/officeDocument/2006/relationships" r:id="rId4"/>
          </a:graphicData>
        </a:graphic>
      </p:graphicFrame>
      <p:pic>
        <p:nvPicPr>
          <p:cNvPr id="41" name="Picture 40">
            <a:extLst>
              <a:ext uri="{FF2B5EF4-FFF2-40B4-BE49-F238E27FC236}">
                <a16:creationId xmlns:a16="http://schemas.microsoft.com/office/drawing/2014/main" id="{E76654BF-73F1-844F-9C57-0E7C4A0AEE0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8826561" flipH="1">
            <a:off x="314072" y="987203"/>
            <a:ext cx="1074424" cy="796284"/>
          </a:xfrm>
          <a:prstGeom prst="rect">
            <a:avLst/>
          </a:prstGeom>
        </p:spPr>
      </p:pic>
      <p:sp>
        <p:nvSpPr>
          <p:cNvPr id="44" name="Rectangle 43">
            <a:extLst>
              <a:ext uri="{FF2B5EF4-FFF2-40B4-BE49-F238E27FC236}">
                <a16:creationId xmlns:a16="http://schemas.microsoft.com/office/drawing/2014/main" id="{099E4E0A-AF9B-1744-8151-E6E34AA2B8B4}"/>
              </a:ext>
            </a:extLst>
          </p:cNvPr>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Fluctuations at the DNA primer-template junction</a:t>
            </a:r>
          </a:p>
        </p:txBody>
      </p:sp>
    </p:spTree>
    <p:extLst>
      <p:ext uri="{BB962C8B-B14F-4D97-AF65-F5344CB8AC3E}">
        <p14:creationId xmlns:p14="http://schemas.microsoft.com/office/powerpoint/2010/main" val="935919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autoRev="1" fill="hold" nodeType="clickEffect">
                                  <p:stCondLst>
                                    <p:cond delay="0"/>
                                  </p:stCondLst>
                                  <p:childTnLst>
                                    <p:animMotion origin="layout" path="M -1.66667E-6 -1.85185E-6 L 0.01198 0.06736 L -0.04375 0.03889 L -0.02786 0.11343 L -0.01002 0.00718 L 0.02188 0.06019 L 0.0737 -0.01759 L 0.0836 0.04607 L 0.08568 0.03889 " pathEditMode="relative" rAng="0" ptsTypes="AAAAAAAAA">
                                      <p:cBhvr>
                                        <p:cTn id="6" dur="1250" fill="hold"/>
                                        <p:tgtEl>
                                          <p:spTgt spid="41"/>
                                        </p:tgtEl>
                                        <p:attrNameLst>
                                          <p:attrName>ppt_x</p:attrName>
                                          <p:attrName>ppt_y</p:attrName>
                                        </p:attrNameLst>
                                      </p:cBhvr>
                                      <p:rCtr x="2096" y="4792"/>
                                    </p:animMotion>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41"/>
                                        </p:tgtEl>
                                      </p:cBhvr>
                                    </p:animEffect>
                                    <p:set>
                                      <p:cBhvr>
                                        <p:cTn id="11" dur="1" fill="hold">
                                          <p:stCondLst>
                                            <p:cond delay="49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EFB4F034-EA6B-C048-9E62-82DD8CA9E7BD}"/>
              </a:ext>
            </a:extLst>
          </p:cNvPr>
          <p:cNvPicPr>
            <a:picLocks noChangeAspect="1"/>
          </p:cNvPicPr>
          <p:nvPr/>
        </p:nvPicPr>
        <p:blipFill>
          <a:blip r:embed="rId3"/>
          <a:stretch>
            <a:fillRect/>
          </a:stretch>
        </p:blipFill>
        <p:spPr>
          <a:xfrm>
            <a:off x="5948983" y="152445"/>
            <a:ext cx="3196875" cy="3380168"/>
          </a:xfrm>
          <a:prstGeom prst="rect">
            <a:avLst/>
          </a:prstGeom>
        </p:spPr>
      </p:pic>
      <p:sp>
        <p:nvSpPr>
          <p:cNvPr id="4" name="Rectangle 3">
            <a:extLst>
              <a:ext uri="{FF2B5EF4-FFF2-40B4-BE49-F238E27FC236}">
                <a16:creationId xmlns:a16="http://schemas.microsoft.com/office/drawing/2014/main" id="{6602E7FB-8AF4-5E41-8ABA-A7BF7FDF87A9}"/>
              </a:ext>
            </a:extLst>
          </p:cNvPr>
          <p:cNvSpPr/>
          <p:nvPr/>
        </p:nvSpPr>
        <p:spPr>
          <a:xfrm>
            <a:off x="0" y="6530029"/>
            <a:ext cx="12192000" cy="339239"/>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dirty="0"/>
              <a:t>3`-p(dT)</a:t>
            </a:r>
            <a:r>
              <a:rPr lang="en-US" baseline="-25000" dirty="0"/>
              <a:t>15</a:t>
            </a:r>
            <a:r>
              <a:rPr lang="en-US" dirty="0"/>
              <a:t> + 0.5 uM gp32</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E22971A2-7395-D84C-B4C4-C30BECB5EFD2}"/>
                  </a:ext>
                </a:extLst>
              </p:cNvPr>
              <p:cNvSpPr/>
              <p:nvPr/>
            </p:nvSpPr>
            <p:spPr>
              <a:xfrm>
                <a:off x="0" y="0"/>
                <a:ext cx="12192000" cy="438941"/>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Flow: Calculating </a:t>
                </a:r>
                <a14:m>
                  <m:oMath xmlns:m="http://schemas.openxmlformats.org/officeDocument/2006/math">
                    <m:sSup>
                      <m:sSupPr>
                        <m:ctrlPr>
                          <a:rPr lang="en-US" sz="2200" b="1" i="1" smtClean="0">
                            <a:latin typeface="Cambria Math" panose="02040503050406030204" pitchFamily="18" charset="0"/>
                            <a:cs typeface="Arial" panose="020B0604020202020204" pitchFamily="34" charset="0"/>
                          </a:rPr>
                        </m:ctrlPr>
                      </m:sSupPr>
                      <m:e>
                        <m:acc>
                          <m:accPr>
                            <m:chr m:val="̅"/>
                            <m:ctrlPr>
                              <a:rPr lang="en-US" sz="2200" b="1" i="1" smtClean="0">
                                <a:latin typeface="Cambria Math" panose="02040503050406030204" pitchFamily="18" charset="0"/>
                                <a:cs typeface="Arial" panose="020B0604020202020204" pitchFamily="34" charset="0"/>
                              </a:rPr>
                            </m:ctrlPr>
                          </m:accPr>
                          <m:e>
                            <m:r>
                              <a:rPr lang="en-US" sz="2200" b="1" i="1" smtClean="0">
                                <a:latin typeface="Cambria Math" panose="02040503050406030204" pitchFamily="18" charset="0"/>
                                <a:cs typeface="Arial" panose="020B0604020202020204" pitchFamily="34" charset="0"/>
                              </a:rPr>
                              <m:t>𝑫</m:t>
                            </m:r>
                          </m:e>
                        </m:acc>
                      </m:e>
                      <m:sup>
                        <m:r>
                          <a:rPr lang="en-US" sz="2200" b="1" i="1" smtClean="0">
                            <a:latin typeface="Cambria Math" panose="02040503050406030204" pitchFamily="18" charset="0"/>
                            <a:cs typeface="Arial" panose="020B0604020202020204" pitchFamily="34" charset="0"/>
                          </a:rPr>
                          <m:t>(</m:t>
                        </m:r>
                        <m:r>
                          <a:rPr lang="en-US" sz="2200" b="1" i="1" smtClean="0">
                            <a:latin typeface="Cambria Math" panose="02040503050406030204" pitchFamily="18" charset="0"/>
                            <a:cs typeface="Arial" panose="020B0604020202020204" pitchFamily="34" charset="0"/>
                          </a:rPr>
                          <m:t>𝟒</m:t>
                        </m:r>
                        <m:r>
                          <a:rPr lang="en-US" sz="2200" b="1" i="1" smtClean="0">
                            <a:latin typeface="Cambria Math" panose="02040503050406030204" pitchFamily="18" charset="0"/>
                            <a:cs typeface="Arial" panose="020B0604020202020204" pitchFamily="34" charset="0"/>
                          </a:rPr>
                          <m:t>)</m:t>
                        </m:r>
                      </m:sup>
                    </m:sSup>
                  </m:oMath>
                </a14:m>
                <a:r>
                  <a:rPr lang="en-US" sz="2200" b="1" dirty="0">
                    <a:latin typeface="Arial" panose="020B0604020202020204" pitchFamily="34" charset="0"/>
                    <a:cs typeface="Arial" panose="020B0604020202020204" pitchFamily="34" charset="0"/>
                  </a:rPr>
                  <a:t> for the 3`-p(dT)</a:t>
                </a:r>
                <a:r>
                  <a:rPr lang="en-US" sz="2200" b="1" baseline="-25000" dirty="0">
                    <a:latin typeface="Arial" panose="020B0604020202020204" pitchFamily="34" charset="0"/>
                    <a:cs typeface="Arial" panose="020B0604020202020204" pitchFamily="34" charset="0"/>
                  </a:rPr>
                  <a:t>15</a:t>
                </a:r>
                <a:r>
                  <a:rPr lang="en-US" sz="2200" b="1" dirty="0">
                    <a:latin typeface="Arial" panose="020B0604020202020204" pitchFamily="34" charset="0"/>
                    <a:cs typeface="Arial" panose="020B0604020202020204" pitchFamily="34" charset="0"/>
                  </a:rPr>
                  <a:t> DNA + 0.5 µM gp32</a:t>
                </a:r>
              </a:p>
            </p:txBody>
          </p:sp>
        </mc:Choice>
        <mc:Fallback xmlns="">
          <p:sp>
            <p:nvSpPr>
              <p:cNvPr id="9" name="Rectangle 8">
                <a:extLst>
                  <a:ext uri="{FF2B5EF4-FFF2-40B4-BE49-F238E27FC236}">
                    <a16:creationId xmlns:a16="http://schemas.microsoft.com/office/drawing/2014/main" id="{E22971A2-7395-D84C-B4C4-C30BECB5EFD2}"/>
                  </a:ext>
                </a:extLst>
              </p:cNvPr>
              <p:cNvSpPr>
                <a:spLocks noRot="1" noChangeAspect="1" noMove="1" noResize="1" noEditPoints="1" noAdjustHandles="1" noChangeArrowheads="1" noChangeShapeType="1" noTextEdit="1"/>
              </p:cNvSpPr>
              <p:nvPr/>
            </p:nvSpPr>
            <p:spPr>
              <a:xfrm>
                <a:off x="0" y="0"/>
                <a:ext cx="12192000" cy="438941"/>
              </a:xfrm>
              <a:prstGeom prst="rect">
                <a:avLst/>
              </a:prstGeom>
              <a:blipFill>
                <a:blip r:embed="rId4"/>
                <a:stretch>
                  <a:fillRect t="-2857" b="-25714"/>
                </a:stretch>
              </a:blipFill>
              <a:ln>
                <a:noFill/>
              </a:ln>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D78B43D6-2398-794F-BBFC-D2C31BFA7EC1}"/>
              </a:ext>
            </a:extLst>
          </p:cNvPr>
          <p:cNvGrpSpPr/>
          <p:nvPr/>
        </p:nvGrpSpPr>
        <p:grpSpPr>
          <a:xfrm>
            <a:off x="58696" y="490343"/>
            <a:ext cx="5748041" cy="2839082"/>
            <a:chOff x="-722873" y="1612807"/>
            <a:chExt cx="7576070" cy="3741985"/>
          </a:xfrm>
        </p:grpSpPr>
        <p:pic>
          <p:nvPicPr>
            <p:cNvPr id="15" name="Picture 14">
              <a:extLst>
                <a:ext uri="{FF2B5EF4-FFF2-40B4-BE49-F238E27FC236}">
                  <a16:creationId xmlns:a16="http://schemas.microsoft.com/office/drawing/2014/main" id="{A5DCCF15-ED06-2747-B302-ECC23015F1D9}"/>
                </a:ext>
              </a:extLst>
            </p:cNvPr>
            <p:cNvPicPr>
              <a:picLocks noChangeAspect="1"/>
            </p:cNvPicPr>
            <p:nvPr/>
          </p:nvPicPr>
          <p:blipFill>
            <a:blip r:embed="rId5"/>
            <a:stretch>
              <a:fillRect/>
            </a:stretch>
          </p:blipFill>
          <p:spPr>
            <a:xfrm>
              <a:off x="-722873" y="1612807"/>
              <a:ext cx="3960631" cy="3741985"/>
            </a:xfrm>
            <a:prstGeom prst="rect">
              <a:avLst/>
            </a:prstGeom>
          </p:spPr>
        </p:pic>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686C68E1-6B82-9F4F-A5CB-5C2D83103F6A}"/>
                    </a:ext>
                  </a:extLst>
                </p:cNvPr>
                <p:cNvSpPr/>
                <p:nvPr/>
              </p:nvSpPr>
              <p:spPr>
                <a:xfrm>
                  <a:off x="3078563" y="2092140"/>
                  <a:ext cx="3774634" cy="573415"/>
                </a:xfrm>
                <a:prstGeom prst="rect">
                  <a:avLst/>
                </a:prstGeom>
              </p:spPr>
              <p:txBody>
                <a:bodyPr wrap="square">
                  <a:spAutoFit/>
                </a:bodyPr>
                <a:lstStyle/>
                <a:p>
                  <a14:m>
                    <m:oMath xmlns:m="http://schemas.openxmlformats.org/officeDocument/2006/math">
                      <m:sSubSup>
                        <m:sSubSupPr>
                          <m:ctrlPr>
                            <a:rPr lang="en-US" i="1" smtClean="0">
                              <a:solidFill>
                                <a:srgbClr val="3014FF"/>
                              </a:solidFill>
                              <a:latin typeface="Cambria Math" panose="02040503050406030204" pitchFamily="18" charset="0"/>
                            </a:rPr>
                          </m:ctrlPr>
                        </m:sSubSupPr>
                        <m:e>
                          <m:acc>
                            <m:accPr>
                              <m:chr m:val="̅"/>
                              <m:ctrlPr>
                                <a:rPr lang="en-US" i="1" smtClean="0">
                                  <a:solidFill>
                                    <a:srgbClr val="3014FF"/>
                                  </a:solidFill>
                                  <a:latin typeface="Cambria Math" panose="02040503050406030204" pitchFamily="18" charset="0"/>
                                </a:rPr>
                              </m:ctrlPr>
                            </m:accPr>
                            <m:e>
                              <m:r>
                                <a:rPr lang="en-US" i="1">
                                  <a:solidFill>
                                    <a:srgbClr val="3014FF"/>
                                  </a:solidFill>
                                  <a:latin typeface="Cambria Math" panose="02040503050406030204" pitchFamily="18" charset="0"/>
                                </a:rPr>
                                <m:t>𝐶</m:t>
                              </m:r>
                            </m:e>
                          </m:acc>
                        </m:e>
                        <m:sub>
                          <m:r>
                            <a:rPr lang="en-US" i="1">
                              <a:solidFill>
                                <a:srgbClr val="3014FF"/>
                              </a:solidFill>
                              <a:latin typeface="Cambria Math" panose="02040503050406030204" pitchFamily="18" charset="0"/>
                            </a:rPr>
                            <m:t>𝐸</m:t>
                          </m:r>
                        </m:sub>
                        <m:sup>
                          <m:d>
                            <m:dPr>
                              <m:ctrlPr>
                                <a:rPr lang="en-US" i="1">
                                  <a:solidFill>
                                    <a:srgbClr val="3014FF"/>
                                  </a:solidFill>
                                  <a:latin typeface="Cambria Math" panose="02040503050406030204" pitchFamily="18" charset="0"/>
                                </a:rPr>
                              </m:ctrlPr>
                            </m:dPr>
                            <m:e>
                              <m:r>
                                <a:rPr lang="en-US" i="1">
                                  <a:solidFill>
                                    <a:srgbClr val="3014FF"/>
                                  </a:solidFill>
                                  <a:latin typeface="Cambria Math" panose="02040503050406030204" pitchFamily="18" charset="0"/>
                                </a:rPr>
                                <m:t>2</m:t>
                              </m:r>
                            </m:e>
                          </m:d>
                        </m:sup>
                      </m:sSubSup>
                      <m:r>
                        <a:rPr lang="en-US" b="0" i="1" smtClean="0">
                          <a:solidFill>
                            <a:srgbClr val="3014FF"/>
                          </a:solidFill>
                          <a:latin typeface="Cambria Math" panose="02040503050406030204" pitchFamily="18" charset="0"/>
                        </a:rPr>
                        <m:t>(</m:t>
                      </m:r>
                      <m:r>
                        <a:rPr lang="en-US" b="0" i="1" smtClean="0">
                          <a:solidFill>
                            <a:srgbClr val="3014FF"/>
                          </a:solidFill>
                          <a:latin typeface="Cambria Math" panose="02040503050406030204" pitchFamily="18" charset="0"/>
                        </a:rPr>
                        <m:t>𝜏</m:t>
                      </m:r>
                      <m:r>
                        <a:rPr lang="en-US" b="0" i="1" smtClean="0">
                          <a:solidFill>
                            <a:srgbClr val="3014FF"/>
                          </a:solidFill>
                          <a:latin typeface="Cambria Math" panose="02040503050406030204" pitchFamily="18" charset="0"/>
                        </a:rPr>
                        <m:t>)</m:t>
                      </m:r>
                    </m:oMath>
                  </a14:m>
                  <a:r>
                    <a:rPr lang="en-US" dirty="0">
                      <a:solidFill>
                        <a:srgbClr val="3014FF"/>
                      </a:solidFill>
                    </a:rPr>
                    <a:t>= </a:t>
                  </a:r>
                  <a14:m>
                    <m:oMath xmlns:m="http://schemas.openxmlformats.org/officeDocument/2006/math">
                      <m:d>
                        <m:dPr>
                          <m:begChr m:val="⟨"/>
                          <m:endChr m:val=""/>
                          <m:ctrlPr>
                            <a:rPr lang="en-US" i="1">
                              <a:solidFill>
                                <a:srgbClr val="3014FF"/>
                              </a:solidFill>
                              <a:latin typeface="Cambria Math" panose="02040503050406030204" pitchFamily="18" charset="0"/>
                            </a:rPr>
                          </m:ctrlPr>
                        </m:dPr>
                        <m:e>
                          <m:r>
                            <a:rPr lang="en-US" i="1" smtClean="0">
                              <a:solidFill>
                                <a:srgbClr val="3014FF"/>
                              </a:solidFill>
                              <a:latin typeface="Cambria Math" panose="02040503050406030204" pitchFamily="18" charset="0"/>
                            </a:rPr>
                            <m:t>𝛿</m:t>
                          </m:r>
                          <m:r>
                            <a:rPr lang="en-US" i="1">
                              <a:solidFill>
                                <a:srgbClr val="3014FF"/>
                              </a:solidFill>
                              <a:latin typeface="Cambria Math" panose="02040503050406030204" pitchFamily="18" charset="0"/>
                            </a:rPr>
                            <m:t>𝐸</m:t>
                          </m:r>
                          <m:d>
                            <m:dPr>
                              <m:ctrlPr>
                                <a:rPr lang="en-US" i="1">
                                  <a:solidFill>
                                    <a:srgbClr val="3014FF"/>
                                  </a:solidFill>
                                  <a:latin typeface="Cambria Math" panose="02040503050406030204" pitchFamily="18" charset="0"/>
                                </a:rPr>
                              </m:ctrlPr>
                            </m:dPr>
                            <m:e>
                              <m:r>
                                <a:rPr lang="en-US" i="1">
                                  <a:solidFill>
                                    <a:srgbClr val="3014FF"/>
                                  </a:solidFill>
                                  <a:latin typeface="Cambria Math" panose="02040503050406030204" pitchFamily="18" charset="0"/>
                                </a:rPr>
                                <m:t>𝑡</m:t>
                              </m:r>
                            </m:e>
                          </m:d>
                          <m:r>
                            <a:rPr lang="en-US" i="1">
                              <a:solidFill>
                                <a:srgbClr val="3014FF"/>
                              </a:solidFill>
                              <a:latin typeface="Cambria Math" panose="02040503050406030204" pitchFamily="18" charset="0"/>
                            </a:rPr>
                            <m:t>𝛿</m:t>
                          </m:r>
                          <m:d>
                            <m:dPr>
                              <m:begChr m:val=""/>
                              <m:endChr m:val="⟩"/>
                              <m:ctrlPr>
                                <a:rPr lang="en-US" i="1">
                                  <a:solidFill>
                                    <a:srgbClr val="3014FF"/>
                                  </a:solidFill>
                                  <a:latin typeface="Cambria Math" panose="02040503050406030204" pitchFamily="18" charset="0"/>
                                </a:rPr>
                              </m:ctrlPr>
                            </m:dPr>
                            <m:e>
                              <m:r>
                                <a:rPr lang="en-US" i="1">
                                  <a:solidFill>
                                    <a:srgbClr val="3014FF"/>
                                  </a:solidFill>
                                  <a:latin typeface="Cambria Math" panose="02040503050406030204" pitchFamily="18" charset="0"/>
                                </a:rPr>
                                <m:t>𝐸</m:t>
                              </m:r>
                              <m:d>
                                <m:dPr>
                                  <m:ctrlPr>
                                    <a:rPr lang="en-US" i="1">
                                      <a:solidFill>
                                        <a:srgbClr val="3014FF"/>
                                      </a:solidFill>
                                      <a:latin typeface="Cambria Math" panose="02040503050406030204" pitchFamily="18" charset="0"/>
                                    </a:rPr>
                                  </m:ctrlPr>
                                </m:dPr>
                                <m:e>
                                  <m:r>
                                    <a:rPr lang="en-US" i="1">
                                      <a:solidFill>
                                        <a:srgbClr val="3014FF"/>
                                      </a:solidFill>
                                      <a:latin typeface="Cambria Math" panose="02040503050406030204" pitchFamily="18" charset="0"/>
                                    </a:rPr>
                                    <m:t>𝑡</m:t>
                                  </m:r>
                                  <m:r>
                                    <a:rPr lang="en-US" i="1">
                                      <a:solidFill>
                                        <a:srgbClr val="3014FF"/>
                                      </a:solidFill>
                                      <a:latin typeface="Cambria Math" panose="02040503050406030204" pitchFamily="18" charset="0"/>
                                    </a:rPr>
                                    <m:t>+</m:t>
                                  </m:r>
                                  <m:r>
                                    <a:rPr lang="en-US" i="1">
                                      <a:solidFill>
                                        <a:srgbClr val="3014FF"/>
                                      </a:solidFill>
                                      <a:latin typeface="Cambria Math" panose="02040503050406030204" pitchFamily="18" charset="0"/>
                                    </a:rPr>
                                    <m:t>𝜏</m:t>
                                  </m:r>
                                </m:e>
                              </m:d>
                            </m:e>
                          </m:d>
                          <m:r>
                            <a:rPr lang="en-US" b="1" i="1" smtClean="0">
                              <a:solidFill>
                                <a:srgbClr val="3014FF"/>
                              </a:solidFill>
                              <a:latin typeface="Cambria Math" panose="02040503050406030204" pitchFamily="18" charset="0"/>
                            </a:rPr>
                            <m:t> </m:t>
                          </m:r>
                        </m:e>
                      </m:d>
                    </m:oMath>
                  </a14:m>
                  <a:endParaRPr lang="en-US" dirty="0">
                    <a:solidFill>
                      <a:srgbClr val="3014FF"/>
                    </a:solidFill>
                  </a:endParaRPr>
                </a:p>
              </p:txBody>
            </p:sp>
          </mc:Choice>
          <mc:Fallback xmlns="">
            <p:sp>
              <p:nvSpPr>
                <p:cNvPr id="19" name="Rectangle 18">
                  <a:extLst>
                    <a:ext uri="{FF2B5EF4-FFF2-40B4-BE49-F238E27FC236}">
                      <a16:creationId xmlns:a16="http://schemas.microsoft.com/office/drawing/2014/main" id="{686C68E1-6B82-9F4F-A5CB-5C2D83103F6A}"/>
                    </a:ext>
                  </a:extLst>
                </p:cNvPr>
                <p:cNvSpPr>
                  <a:spLocks noRot="1" noChangeAspect="1" noMove="1" noResize="1" noEditPoints="1" noAdjustHandles="1" noChangeArrowheads="1" noChangeShapeType="1" noTextEdit="1"/>
                </p:cNvSpPr>
                <p:nvPr/>
              </p:nvSpPr>
              <p:spPr>
                <a:xfrm>
                  <a:off x="3078563" y="2092140"/>
                  <a:ext cx="3774634" cy="573415"/>
                </a:xfrm>
                <a:prstGeom prst="rect">
                  <a:avLst/>
                </a:prstGeom>
                <a:blipFill>
                  <a:blip r:embed="rId6"/>
                  <a:stretch>
                    <a:fillRect t="-77778" r="-3097" b="-136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CB2196B6-F225-AC45-8589-A460D92F802A}"/>
                    </a:ext>
                  </a:extLst>
                </p:cNvPr>
                <p:cNvSpPr/>
                <p:nvPr/>
              </p:nvSpPr>
              <p:spPr>
                <a:xfrm>
                  <a:off x="-374766" y="4023794"/>
                  <a:ext cx="3148748" cy="10077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smtClean="0">
                                <a:solidFill>
                                  <a:srgbClr val="FF0000"/>
                                </a:solidFill>
                                <a:latin typeface="Cambria Math" panose="02040503050406030204" pitchFamily="18" charset="0"/>
                              </a:rPr>
                            </m:ctrlPr>
                          </m:sSupPr>
                          <m:e>
                            <m:acc>
                              <m:accPr>
                                <m:chr m:val="̅"/>
                                <m:ctrlPr>
                                  <a:rPr lang="en-US" i="1">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𝐶</m:t>
                                </m:r>
                              </m:e>
                            </m:acc>
                          </m:e>
                          <m:sup>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2</m:t>
                                </m:r>
                              </m:e>
                            </m:d>
                          </m:sup>
                        </m:sSup>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ea typeface="Cambria Math" panose="02040503050406030204" pitchFamily="18" charset="0"/>
                              </a:rPr>
                              <m:t>𝜏</m:t>
                            </m:r>
                          </m:e>
                        </m:d>
                        <m:r>
                          <a:rPr lang="en-US" b="0" i="1" smtClean="0">
                            <a:solidFill>
                              <a:srgbClr val="FF0000"/>
                            </a:solidFill>
                            <a:latin typeface="Cambria Math" panose="02040503050406030204" pitchFamily="18" charset="0"/>
                            <a:ea typeface="Cambria Math" panose="02040503050406030204" pitchFamily="18" charset="0"/>
                          </a:rPr>
                          <m:t>=</m:t>
                        </m:r>
                        <m:nary>
                          <m:naryPr>
                            <m:chr m:val="∑"/>
                            <m:supHide m:val="on"/>
                            <m:ctrlPr>
                              <a:rPr lang="en-US" i="1" dirty="0">
                                <a:solidFill>
                                  <a:srgbClr val="FF0000"/>
                                </a:solidFill>
                                <a:latin typeface="Cambria Math" panose="02040503050406030204" pitchFamily="18" charset="0"/>
                              </a:rPr>
                            </m:ctrlPr>
                          </m:naryPr>
                          <m:sub>
                            <m:r>
                              <m:rPr>
                                <m:brk m:alnAt="7"/>
                              </m:rPr>
                              <a:rPr lang="en-US" i="1" dirty="0">
                                <a:solidFill>
                                  <a:srgbClr val="FF0000"/>
                                </a:solidFill>
                                <a:latin typeface="Cambria Math" panose="02040503050406030204" pitchFamily="18" charset="0"/>
                              </a:rPr>
                              <m:t>𝑖</m:t>
                            </m:r>
                          </m:sub>
                          <m:sup/>
                          <m:e>
                            <m:sSup>
                              <m:sSupPr>
                                <m:ctrlPr>
                                  <a:rPr lang="en-US" i="1" dirty="0">
                                    <a:solidFill>
                                      <a:srgbClr val="FF0000"/>
                                    </a:solidFill>
                                    <a:latin typeface="Cambria Math" panose="02040503050406030204" pitchFamily="18" charset="0"/>
                                    <a:ea typeface="Cambria Math" panose="02040503050406030204" pitchFamily="18" charset="0"/>
                                  </a:rPr>
                                </m:ctrlPr>
                              </m:sSupPr>
                              <m:e>
                                <m:sSub>
                                  <m:sSubPr>
                                    <m:ctrlPr>
                                      <a:rPr lang="en-US" i="1">
                                        <a:solidFill>
                                          <a:srgbClr val="FF0000"/>
                                        </a:solidFill>
                                        <a:latin typeface="Cambria Math" panose="02040503050406030204" pitchFamily="18" charset="0"/>
                                        <a:ea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𝐴</m:t>
                                    </m:r>
                                  </m:e>
                                  <m:sub>
                                    <m:r>
                                      <a:rPr lang="en-US" i="1">
                                        <a:solidFill>
                                          <a:srgbClr val="FF0000"/>
                                        </a:solidFill>
                                        <a:latin typeface="Cambria Math" panose="02040503050406030204" pitchFamily="18" charset="0"/>
                                        <a:ea typeface="Cambria Math" panose="02040503050406030204" pitchFamily="18" charset="0"/>
                                      </a:rPr>
                                      <m:t>𝑖</m:t>
                                    </m:r>
                                  </m:sub>
                                </m:sSub>
                                <m:r>
                                  <a:rPr lang="en-US" i="1" dirty="0">
                                    <a:solidFill>
                                      <a:srgbClr val="FF0000"/>
                                    </a:solidFill>
                                    <a:latin typeface="Cambria Math" panose="02040503050406030204" pitchFamily="18" charset="0"/>
                                    <a:ea typeface="Cambria Math" panose="02040503050406030204" pitchFamily="18" charset="0"/>
                                  </a:rPr>
                                  <m:t>𝑒</m:t>
                                </m:r>
                              </m:e>
                              <m:sup>
                                <m:r>
                                  <a:rPr lang="en-US" i="1" dirty="0">
                                    <a:solidFill>
                                      <a:srgbClr val="FF0000"/>
                                    </a:solidFill>
                                    <a:latin typeface="Cambria Math" panose="02040503050406030204" pitchFamily="18" charset="0"/>
                                    <a:ea typeface="Cambria Math" panose="02040503050406030204" pitchFamily="18" charset="0"/>
                                  </a:rPr>
                                  <m:t>−</m:t>
                                </m:r>
                                <m:sSub>
                                  <m:sSubPr>
                                    <m:ctrlPr>
                                      <a:rPr lang="en-US" b="1" i="1" dirty="0">
                                        <a:solidFill>
                                          <a:srgbClr val="FF0000"/>
                                        </a:solidFill>
                                        <a:latin typeface="Cambria Math" panose="02040503050406030204" pitchFamily="18" charset="0"/>
                                      </a:rPr>
                                    </m:ctrlPr>
                                  </m:sSubPr>
                                  <m:e>
                                    <m:r>
                                      <a:rPr lang="en-US" b="1" i="1" dirty="0">
                                        <a:solidFill>
                                          <a:srgbClr val="FF0000"/>
                                        </a:solidFill>
                                        <a:latin typeface="Cambria Math" panose="02040503050406030204" pitchFamily="18" charset="0"/>
                                        <a:ea typeface="Cambria Math" panose="02040503050406030204" pitchFamily="18" charset="0"/>
                                      </a:rPr>
                                      <m:t>𝝀</m:t>
                                    </m:r>
                                  </m:e>
                                  <m:sub>
                                    <m:r>
                                      <a:rPr lang="en-US" b="1" i="1" dirty="0">
                                        <a:solidFill>
                                          <a:srgbClr val="FF0000"/>
                                        </a:solidFill>
                                        <a:latin typeface="Cambria Math" panose="02040503050406030204" pitchFamily="18" charset="0"/>
                                        <a:ea typeface="Cambria Math" panose="02040503050406030204" pitchFamily="18" charset="0"/>
                                      </a:rPr>
                                      <m:t>𝒊</m:t>
                                    </m:r>
                                  </m:sub>
                                </m:sSub>
                                <m:sSub>
                                  <m:sSubPr>
                                    <m:ctrlPr>
                                      <a:rPr lang="en-US" i="1" dirty="0">
                                        <a:solidFill>
                                          <a:srgbClr val="FF0000"/>
                                        </a:solidFill>
                                        <a:latin typeface="Cambria Math" panose="02040503050406030204" pitchFamily="18" charset="0"/>
                                      </a:rPr>
                                    </m:ctrlPr>
                                  </m:sSubPr>
                                  <m:e>
                                    <m:r>
                                      <a:rPr lang="en-US" i="1" dirty="0">
                                        <a:solidFill>
                                          <a:srgbClr val="FF0000"/>
                                        </a:solidFill>
                                        <a:latin typeface="Cambria Math" panose="02040503050406030204" pitchFamily="18" charset="0"/>
                                        <a:ea typeface="Cambria Math" panose="02040503050406030204" pitchFamily="18" charset="0"/>
                                      </a:rPr>
                                      <m:t>𝜏</m:t>
                                    </m:r>
                                  </m:e>
                                  <m:sub>
                                    <m:r>
                                      <a:rPr lang="en-US" i="1" dirty="0">
                                        <a:solidFill>
                                          <a:srgbClr val="FF0000"/>
                                        </a:solidFill>
                                        <a:latin typeface="Cambria Math" panose="02040503050406030204" pitchFamily="18" charset="0"/>
                                        <a:ea typeface="Cambria Math" panose="02040503050406030204" pitchFamily="18" charset="0"/>
                                      </a:rPr>
                                      <m:t>1</m:t>
                                    </m:r>
                                  </m:sub>
                                </m:sSub>
                              </m:sup>
                            </m:sSup>
                          </m:e>
                        </m:nary>
                      </m:oMath>
                    </m:oMathPara>
                  </a14:m>
                  <a:endParaRPr lang="en-US" dirty="0">
                    <a:solidFill>
                      <a:srgbClr val="FF0000"/>
                    </a:solidFill>
                  </a:endParaRPr>
                </a:p>
              </p:txBody>
            </p:sp>
          </mc:Choice>
          <mc:Fallback xmlns="">
            <p:sp>
              <p:nvSpPr>
                <p:cNvPr id="20" name="Rectangle 19">
                  <a:extLst>
                    <a:ext uri="{FF2B5EF4-FFF2-40B4-BE49-F238E27FC236}">
                      <a16:creationId xmlns:a16="http://schemas.microsoft.com/office/drawing/2014/main" id="{CB2196B6-F225-AC45-8589-A460D92F802A}"/>
                    </a:ext>
                  </a:extLst>
                </p:cNvPr>
                <p:cNvSpPr>
                  <a:spLocks noRot="1" noChangeAspect="1" noMove="1" noResize="1" noEditPoints="1" noAdjustHandles="1" noChangeArrowheads="1" noChangeShapeType="1" noTextEdit="1"/>
                </p:cNvSpPr>
                <p:nvPr/>
              </p:nvSpPr>
              <p:spPr>
                <a:xfrm>
                  <a:off x="-374766" y="4023794"/>
                  <a:ext cx="3148748" cy="1007721"/>
                </a:xfrm>
                <a:prstGeom prst="rect">
                  <a:avLst/>
                </a:prstGeom>
                <a:blipFill>
                  <a:blip r:embed="rId7"/>
                  <a:stretch>
                    <a:fillRect t="-121311" b="-168852"/>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28" name="Rectangle 27">
                <a:extLst>
                  <a:ext uri="{FF2B5EF4-FFF2-40B4-BE49-F238E27FC236}">
                    <a16:creationId xmlns:a16="http://schemas.microsoft.com/office/drawing/2014/main" id="{C3E219AB-21F8-CD4A-AC53-057B96FDE33A}"/>
                  </a:ext>
                </a:extLst>
              </p:cNvPr>
              <p:cNvSpPr/>
              <p:nvPr/>
            </p:nvSpPr>
            <p:spPr>
              <a:xfrm>
                <a:off x="7067505" y="867088"/>
                <a:ext cx="4860136" cy="460832"/>
              </a:xfrm>
              <a:prstGeom prst="rect">
                <a:avLst/>
              </a:prstGeom>
              <a:solidFill>
                <a:schemeClr val="bg1"/>
              </a:solidFill>
            </p:spPr>
            <p:txBody>
              <a:bodyPr wrap="square">
                <a:spAutoFit/>
              </a:bodyPr>
              <a:lstStyle/>
              <a:p>
                <a14:m>
                  <m:oMath xmlns:m="http://schemas.openxmlformats.org/officeDocument/2006/math">
                    <m:sSup>
                      <m:sSupPr>
                        <m:ctrlPr>
                          <a:rPr lang="en-US" sz="1600" i="1" smtClean="0">
                            <a:solidFill>
                              <a:srgbClr val="FF0000"/>
                            </a:solidFill>
                            <a:latin typeface="Cambria Math" panose="02040503050406030204" pitchFamily="18" charset="0"/>
                          </a:rPr>
                        </m:ctrlPr>
                      </m:sSupPr>
                      <m:e>
                        <m:r>
                          <a:rPr lang="en-US" sz="1600" i="1">
                            <a:solidFill>
                              <a:srgbClr val="FF0000"/>
                            </a:solidFill>
                            <a:latin typeface="Cambria Math" panose="02040503050406030204" pitchFamily="18" charset="0"/>
                          </a:rPr>
                          <m:t>𝐶</m:t>
                        </m:r>
                      </m:e>
                      <m:sup>
                        <m:r>
                          <a:rPr lang="en-US" sz="1600" i="1">
                            <a:solidFill>
                              <a:srgbClr val="FF0000"/>
                            </a:solidFill>
                            <a:latin typeface="Cambria Math" panose="02040503050406030204" pitchFamily="18" charset="0"/>
                          </a:rPr>
                          <m:t>(4)</m:t>
                        </m:r>
                      </m:sup>
                    </m:sSup>
                    <m:d>
                      <m:dPr>
                        <m:ctrlPr>
                          <a:rPr lang="en-US" sz="1600" i="1">
                            <a:solidFill>
                              <a:srgbClr val="FF0000"/>
                            </a:solidFill>
                            <a:latin typeface="Cambria Math" panose="02040503050406030204" pitchFamily="18" charset="0"/>
                          </a:rPr>
                        </m:ctrlPr>
                      </m:dPr>
                      <m:e>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ea typeface="Cambria Math" panose="02040503050406030204" pitchFamily="18" charset="0"/>
                              </a:rPr>
                              <m:t>𝜏</m:t>
                            </m:r>
                          </m:e>
                          <m:sub>
                            <m:r>
                              <a:rPr lang="en-US" sz="1600" i="1">
                                <a:solidFill>
                                  <a:srgbClr val="FF0000"/>
                                </a:solidFill>
                                <a:latin typeface="Cambria Math" panose="02040503050406030204" pitchFamily="18" charset="0"/>
                              </a:rPr>
                              <m:t>1</m:t>
                            </m:r>
                          </m:sub>
                        </m:sSub>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m:t>
                            </m:r>
                            <m:r>
                              <a:rPr lang="en-US" sz="1600" i="1">
                                <a:solidFill>
                                  <a:srgbClr val="FF0000"/>
                                </a:solidFill>
                                <a:latin typeface="Cambria Math" panose="02040503050406030204" pitchFamily="18" charset="0"/>
                                <a:ea typeface="Cambria Math" panose="02040503050406030204" pitchFamily="18" charset="0"/>
                              </a:rPr>
                              <m:t>𝜏</m:t>
                            </m:r>
                          </m:e>
                          <m:sub>
                            <m:r>
                              <a:rPr lang="en-US" sz="1600" i="1">
                                <a:solidFill>
                                  <a:srgbClr val="FF0000"/>
                                </a:solidFill>
                                <a:latin typeface="Cambria Math" panose="02040503050406030204" pitchFamily="18" charset="0"/>
                                <a:ea typeface="Cambria Math" panose="02040503050406030204" pitchFamily="18" charset="0"/>
                              </a:rPr>
                              <m:t>2</m:t>
                            </m:r>
                          </m:sub>
                        </m:sSub>
                        <m:r>
                          <a:rPr lang="en-US" sz="1600" i="1">
                            <a:solidFill>
                              <a:srgbClr val="FF0000"/>
                            </a:solidFill>
                            <a:latin typeface="Cambria Math" panose="02040503050406030204" pitchFamily="18" charset="0"/>
                          </a:rPr>
                          <m:t>,</m:t>
                        </m:r>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ea typeface="Cambria Math" panose="02040503050406030204" pitchFamily="18" charset="0"/>
                              </a:rPr>
                              <m:t>𝜏</m:t>
                            </m:r>
                          </m:e>
                          <m:sub>
                            <m:r>
                              <a:rPr lang="en-US" sz="1600" i="1">
                                <a:solidFill>
                                  <a:srgbClr val="FF0000"/>
                                </a:solidFill>
                                <a:latin typeface="Cambria Math" panose="02040503050406030204" pitchFamily="18" charset="0"/>
                                <a:ea typeface="Cambria Math" panose="02040503050406030204" pitchFamily="18" charset="0"/>
                              </a:rPr>
                              <m:t>3</m:t>
                            </m:r>
                          </m:sub>
                        </m:sSub>
                      </m:e>
                    </m:d>
                  </m:oMath>
                </a14:m>
                <a:r>
                  <a:rPr lang="en-US" sz="1600" dirty="0">
                    <a:solidFill>
                      <a:srgbClr val="FF0000"/>
                    </a:solidFill>
                  </a:rPr>
                  <a:t> = </a:t>
                </a:r>
                <a14:m>
                  <m:oMath xmlns:m="http://schemas.openxmlformats.org/officeDocument/2006/math">
                    <m:nary>
                      <m:naryPr>
                        <m:chr m:val="∑"/>
                        <m:supHide m:val="on"/>
                        <m:ctrlPr>
                          <a:rPr lang="en-US" sz="1600" i="1" dirty="0">
                            <a:solidFill>
                              <a:srgbClr val="FF0000"/>
                            </a:solidFill>
                            <a:latin typeface="Cambria Math" panose="02040503050406030204" pitchFamily="18" charset="0"/>
                          </a:rPr>
                        </m:ctrlPr>
                      </m:naryPr>
                      <m:sub>
                        <m:r>
                          <m:rPr>
                            <m:brk m:alnAt="7"/>
                          </m:rPr>
                          <a:rPr lang="en-US" sz="1600" i="1" dirty="0">
                            <a:solidFill>
                              <a:srgbClr val="FF0000"/>
                            </a:solidFill>
                            <a:latin typeface="Cambria Math" panose="02040503050406030204" pitchFamily="18" charset="0"/>
                          </a:rPr>
                          <m:t>𝑗</m:t>
                        </m:r>
                      </m:sub>
                      <m:sup/>
                      <m:e>
                        <m:nary>
                          <m:naryPr>
                            <m:chr m:val="∑"/>
                            <m:supHide m:val="on"/>
                            <m:ctrlPr>
                              <a:rPr lang="en-US" sz="1600" i="1" dirty="0">
                                <a:solidFill>
                                  <a:srgbClr val="FF0000"/>
                                </a:solidFill>
                                <a:latin typeface="Cambria Math" panose="02040503050406030204" pitchFamily="18" charset="0"/>
                              </a:rPr>
                            </m:ctrlPr>
                          </m:naryPr>
                          <m:sub>
                            <m:r>
                              <m:rPr>
                                <m:brk m:alnAt="7"/>
                              </m:rPr>
                              <a:rPr lang="en-US" sz="1600" i="1" dirty="0">
                                <a:solidFill>
                                  <a:srgbClr val="FF0000"/>
                                </a:solidFill>
                                <a:latin typeface="Cambria Math" panose="02040503050406030204" pitchFamily="18" charset="0"/>
                              </a:rPr>
                              <m:t>𝑖</m:t>
                            </m:r>
                          </m:sub>
                          <m:sup/>
                          <m:e>
                            <m:d>
                              <m:dPr>
                                <m:begChr m:val="["/>
                                <m:endChr m:val="]"/>
                                <m:ctrlPr>
                                  <a:rPr lang="en-US" sz="1600" i="1" dirty="0">
                                    <a:solidFill>
                                      <a:srgbClr val="FF0000"/>
                                    </a:solidFill>
                                    <a:latin typeface="Cambria Math" panose="02040503050406030204" pitchFamily="18" charset="0"/>
                                  </a:rPr>
                                </m:ctrlPr>
                              </m:dPr>
                              <m:e>
                                <m:d>
                                  <m:dPr>
                                    <m:ctrlPr>
                                      <a:rPr lang="en-US" sz="1600" i="1" dirty="0">
                                        <a:solidFill>
                                          <a:srgbClr val="FF0000"/>
                                        </a:solidFill>
                                        <a:latin typeface="Cambria Math" panose="02040503050406030204" pitchFamily="18" charset="0"/>
                                      </a:rPr>
                                    </m:ctrlPr>
                                  </m:dPr>
                                  <m:e>
                                    <m:sSub>
                                      <m:sSubPr>
                                        <m:ctrlPr>
                                          <a:rPr lang="en-US" sz="1600" i="1" dirty="0">
                                            <a:solidFill>
                                              <a:srgbClr val="FF0000"/>
                                            </a:solidFill>
                                            <a:latin typeface="Cambria Math" panose="02040503050406030204" pitchFamily="18" charset="0"/>
                                          </a:rPr>
                                        </m:ctrlPr>
                                      </m:sSubPr>
                                      <m:e>
                                        <m:r>
                                          <a:rPr lang="en-US" sz="1600" i="1" dirty="0">
                                            <a:solidFill>
                                              <a:srgbClr val="FF0000"/>
                                            </a:solidFill>
                                            <a:latin typeface="Cambria Math" panose="02040503050406030204" pitchFamily="18" charset="0"/>
                                          </a:rPr>
                                          <m:t>𝐴</m:t>
                                        </m:r>
                                      </m:e>
                                      <m:sub>
                                        <m:r>
                                          <a:rPr lang="en-US" sz="1600" i="1" dirty="0">
                                            <a:solidFill>
                                              <a:srgbClr val="FF0000"/>
                                            </a:solidFill>
                                            <a:latin typeface="Cambria Math" panose="02040503050406030204" pitchFamily="18" charset="0"/>
                                          </a:rPr>
                                          <m:t>𝑖</m:t>
                                        </m:r>
                                      </m:sub>
                                    </m:sSub>
                                    <m:sSub>
                                      <m:sSubPr>
                                        <m:ctrlPr>
                                          <a:rPr lang="en-US" sz="1600" i="1" dirty="0">
                                            <a:solidFill>
                                              <a:srgbClr val="FF0000"/>
                                            </a:solidFill>
                                            <a:latin typeface="Cambria Math" panose="02040503050406030204" pitchFamily="18" charset="0"/>
                                          </a:rPr>
                                        </m:ctrlPr>
                                      </m:sSubPr>
                                      <m:e>
                                        <m:r>
                                          <a:rPr lang="en-US" sz="1600" i="1" dirty="0">
                                            <a:solidFill>
                                              <a:srgbClr val="FF0000"/>
                                            </a:solidFill>
                                            <a:latin typeface="Cambria Math" panose="02040503050406030204" pitchFamily="18" charset="0"/>
                                          </a:rPr>
                                          <m:t>𝐴</m:t>
                                        </m:r>
                                      </m:e>
                                      <m:sub>
                                        <m:r>
                                          <a:rPr lang="en-US" sz="1600" i="1" dirty="0">
                                            <a:solidFill>
                                              <a:srgbClr val="FF0000"/>
                                            </a:solidFill>
                                            <a:latin typeface="Cambria Math" panose="02040503050406030204" pitchFamily="18" charset="0"/>
                                          </a:rPr>
                                          <m:t>𝑗</m:t>
                                        </m:r>
                                      </m:sub>
                                    </m:sSub>
                                    <m:r>
                                      <a:rPr lang="en-US" sz="1600" i="1" dirty="0">
                                        <a:solidFill>
                                          <a:srgbClr val="FF0000"/>
                                        </a:solidFill>
                                        <a:latin typeface="Cambria Math" panose="02040503050406030204" pitchFamily="18" charset="0"/>
                                      </a:rPr>
                                      <m:t>+</m:t>
                                    </m:r>
                                    <m:sSub>
                                      <m:sSubPr>
                                        <m:ctrlPr>
                                          <a:rPr lang="en-US" sz="1600" b="1" i="1" dirty="0" smtClean="0">
                                            <a:solidFill>
                                              <a:srgbClr val="FF0000"/>
                                            </a:solidFill>
                                            <a:latin typeface="Cambria Math" panose="02040503050406030204" pitchFamily="18" charset="0"/>
                                          </a:rPr>
                                        </m:ctrlPr>
                                      </m:sSubPr>
                                      <m:e>
                                        <m:r>
                                          <a:rPr lang="en-US" sz="1600" b="1" i="1" dirty="0">
                                            <a:solidFill>
                                              <a:srgbClr val="FF0000"/>
                                            </a:solidFill>
                                            <a:latin typeface="Cambria Math" panose="02040503050406030204" pitchFamily="18" charset="0"/>
                                          </a:rPr>
                                          <m:t>𝑨</m:t>
                                        </m:r>
                                      </m:e>
                                      <m:sub>
                                        <m:r>
                                          <a:rPr lang="en-US" sz="1600" b="1" i="1" dirty="0">
                                            <a:solidFill>
                                              <a:srgbClr val="FF0000"/>
                                            </a:solidFill>
                                            <a:latin typeface="Cambria Math" panose="02040503050406030204" pitchFamily="18" charset="0"/>
                                          </a:rPr>
                                          <m:t>𝒊𝒋</m:t>
                                        </m:r>
                                      </m:sub>
                                    </m:sSub>
                                    <m:d>
                                      <m:dPr>
                                        <m:ctrlPr>
                                          <a:rPr lang="en-US" sz="1600" b="1" i="1" dirty="0">
                                            <a:solidFill>
                                              <a:srgbClr val="FF0000"/>
                                            </a:solidFill>
                                            <a:latin typeface="Cambria Math" panose="02040503050406030204" pitchFamily="18" charset="0"/>
                                          </a:rPr>
                                        </m:ctrlPr>
                                      </m:dPr>
                                      <m:e>
                                        <m:sSub>
                                          <m:sSubPr>
                                            <m:ctrlPr>
                                              <a:rPr lang="en-US" sz="1600" b="1" i="1" dirty="0">
                                                <a:solidFill>
                                                  <a:srgbClr val="FF0000"/>
                                                </a:solidFill>
                                                <a:latin typeface="Cambria Math" panose="02040503050406030204" pitchFamily="18" charset="0"/>
                                              </a:rPr>
                                            </m:ctrlPr>
                                          </m:sSubPr>
                                          <m:e>
                                            <m:r>
                                              <a:rPr lang="en-US" sz="1600" b="1" i="1" dirty="0">
                                                <a:solidFill>
                                                  <a:srgbClr val="FF0000"/>
                                                </a:solidFill>
                                                <a:latin typeface="Cambria Math" panose="02040503050406030204" pitchFamily="18" charset="0"/>
                                                <a:ea typeface="Cambria Math" panose="02040503050406030204" pitchFamily="18" charset="0"/>
                                              </a:rPr>
                                              <m:t>𝝉</m:t>
                                            </m:r>
                                          </m:e>
                                          <m:sub>
                                            <m:r>
                                              <a:rPr lang="en-US" sz="1600" b="1" i="1" dirty="0">
                                                <a:solidFill>
                                                  <a:srgbClr val="FF0000"/>
                                                </a:solidFill>
                                                <a:latin typeface="Cambria Math" panose="02040503050406030204" pitchFamily="18" charset="0"/>
                                                <a:ea typeface="Cambria Math" panose="02040503050406030204" pitchFamily="18" charset="0"/>
                                              </a:rPr>
                                              <m:t>𝟐</m:t>
                                            </m:r>
                                          </m:sub>
                                        </m:sSub>
                                      </m:e>
                                    </m:d>
                                  </m:e>
                                </m:d>
                                <m:sSup>
                                  <m:sSupPr>
                                    <m:ctrlPr>
                                      <a:rPr lang="en-US" sz="1600" i="1" dirty="0">
                                        <a:solidFill>
                                          <a:srgbClr val="FF0000"/>
                                        </a:solidFill>
                                        <a:latin typeface="Cambria Math" panose="02040503050406030204" pitchFamily="18" charset="0"/>
                                        <a:ea typeface="Cambria Math" panose="02040503050406030204" pitchFamily="18" charset="0"/>
                                      </a:rPr>
                                    </m:ctrlPr>
                                  </m:sSupPr>
                                  <m:e>
                                    <m:r>
                                      <a:rPr lang="en-US" sz="1600" i="1" dirty="0">
                                        <a:solidFill>
                                          <a:srgbClr val="FF0000"/>
                                        </a:solidFill>
                                        <a:latin typeface="Cambria Math" panose="02040503050406030204" pitchFamily="18" charset="0"/>
                                        <a:ea typeface="Cambria Math" panose="02040503050406030204" pitchFamily="18" charset="0"/>
                                      </a:rPr>
                                      <m:t>𝑒</m:t>
                                    </m:r>
                                  </m:e>
                                  <m:sup>
                                    <m:r>
                                      <a:rPr lang="en-US" sz="1600" i="1" dirty="0">
                                        <a:solidFill>
                                          <a:srgbClr val="FF0000"/>
                                        </a:solidFill>
                                        <a:latin typeface="Cambria Math" panose="02040503050406030204" pitchFamily="18" charset="0"/>
                                        <a:ea typeface="Cambria Math" panose="02040503050406030204" pitchFamily="18" charset="0"/>
                                      </a:rPr>
                                      <m:t>−</m:t>
                                    </m:r>
                                    <m:sSub>
                                      <m:sSubPr>
                                        <m:ctrlPr>
                                          <a:rPr lang="en-US" sz="1600" i="1" dirty="0">
                                            <a:solidFill>
                                              <a:srgbClr val="FF0000"/>
                                            </a:solidFill>
                                            <a:latin typeface="Cambria Math" panose="02040503050406030204" pitchFamily="18" charset="0"/>
                                          </a:rPr>
                                        </m:ctrlPr>
                                      </m:sSubPr>
                                      <m:e>
                                        <m:r>
                                          <a:rPr lang="en-US" sz="1600" i="1" dirty="0">
                                            <a:solidFill>
                                              <a:srgbClr val="FF0000"/>
                                            </a:solidFill>
                                            <a:latin typeface="Cambria Math" panose="02040503050406030204" pitchFamily="18" charset="0"/>
                                            <a:ea typeface="Cambria Math" panose="02040503050406030204" pitchFamily="18" charset="0"/>
                                          </a:rPr>
                                          <m:t>𝜆</m:t>
                                        </m:r>
                                      </m:e>
                                      <m:sub>
                                        <m:r>
                                          <a:rPr lang="en-US" sz="1600" i="1" dirty="0">
                                            <a:solidFill>
                                              <a:srgbClr val="FF0000"/>
                                            </a:solidFill>
                                            <a:latin typeface="Cambria Math" panose="02040503050406030204" pitchFamily="18" charset="0"/>
                                            <a:ea typeface="Cambria Math" panose="02040503050406030204" pitchFamily="18" charset="0"/>
                                          </a:rPr>
                                          <m:t>𝑖</m:t>
                                        </m:r>
                                      </m:sub>
                                    </m:sSub>
                                    <m:sSub>
                                      <m:sSubPr>
                                        <m:ctrlPr>
                                          <a:rPr lang="en-US" sz="1600" i="1" dirty="0">
                                            <a:solidFill>
                                              <a:srgbClr val="FF0000"/>
                                            </a:solidFill>
                                            <a:latin typeface="Cambria Math" panose="02040503050406030204" pitchFamily="18" charset="0"/>
                                          </a:rPr>
                                        </m:ctrlPr>
                                      </m:sSubPr>
                                      <m:e>
                                        <m:r>
                                          <a:rPr lang="en-US" sz="1600" i="1" dirty="0">
                                            <a:solidFill>
                                              <a:srgbClr val="FF0000"/>
                                            </a:solidFill>
                                            <a:latin typeface="Cambria Math" panose="02040503050406030204" pitchFamily="18" charset="0"/>
                                            <a:ea typeface="Cambria Math" panose="02040503050406030204" pitchFamily="18" charset="0"/>
                                          </a:rPr>
                                          <m:t>𝜏</m:t>
                                        </m:r>
                                      </m:e>
                                      <m:sub>
                                        <m:r>
                                          <a:rPr lang="en-US" sz="1600" i="1" dirty="0">
                                            <a:solidFill>
                                              <a:srgbClr val="FF0000"/>
                                            </a:solidFill>
                                            <a:latin typeface="Cambria Math" panose="02040503050406030204" pitchFamily="18" charset="0"/>
                                            <a:ea typeface="Cambria Math" panose="02040503050406030204" pitchFamily="18" charset="0"/>
                                          </a:rPr>
                                          <m:t>1</m:t>
                                        </m:r>
                                      </m:sub>
                                    </m:sSub>
                                  </m:sup>
                                </m:sSup>
                                <m:sSup>
                                  <m:sSupPr>
                                    <m:ctrlPr>
                                      <a:rPr lang="en-US" sz="1600" i="1" dirty="0">
                                        <a:solidFill>
                                          <a:srgbClr val="FF0000"/>
                                        </a:solidFill>
                                        <a:latin typeface="Cambria Math" panose="02040503050406030204" pitchFamily="18" charset="0"/>
                                        <a:ea typeface="Cambria Math" panose="02040503050406030204" pitchFamily="18" charset="0"/>
                                      </a:rPr>
                                    </m:ctrlPr>
                                  </m:sSupPr>
                                  <m:e>
                                    <m:r>
                                      <a:rPr lang="en-US" sz="1600" i="1" dirty="0">
                                        <a:solidFill>
                                          <a:srgbClr val="FF0000"/>
                                        </a:solidFill>
                                        <a:latin typeface="Cambria Math" panose="02040503050406030204" pitchFamily="18" charset="0"/>
                                        <a:ea typeface="Cambria Math" panose="02040503050406030204" pitchFamily="18" charset="0"/>
                                      </a:rPr>
                                      <m:t>𝑒</m:t>
                                    </m:r>
                                  </m:e>
                                  <m:sup>
                                    <m:r>
                                      <a:rPr lang="en-US" sz="1600" i="1" dirty="0">
                                        <a:solidFill>
                                          <a:srgbClr val="FF0000"/>
                                        </a:solidFill>
                                        <a:latin typeface="Cambria Math" panose="02040503050406030204" pitchFamily="18" charset="0"/>
                                        <a:ea typeface="Cambria Math" panose="02040503050406030204" pitchFamily="18" charset="0"/>
                                      </a:rPr>
                                      <m:t>−</m:t>
                                    </m:r>
                                    <m:sSub>
                                      <m:sSubPr>
                                        <m:ctrlPr>
                                          <a:rPr lang="en-US" sz="1600" i="1" dirty="0">
                                            <a:solidFill>
                                              <a:srgbClr val="FF0000"/>
                                            </a:solidFill>
                                            <a:latin typeface="Cambria Math" panose="02040503050406030204" pitchFamily="18" charset="0"/>
                                          </a:rPr>
                                        </m:ctrlPr>
                                      </m:sSubPr>
                                      <m:e>
                                        <m:r>
                                          <a:rPr lang="en-US" sz="1600" i="1" dirty="0">
                                            <a:solidFill>
                                              <a:srgbClr val="FF0000"/>
                                            </a:solidFill>
                                            <a:latin typeface="Cambria Math" panose="02040503050406030204" pitchFamily="18" charset="0"/>
                                            <a:ea typeface="Cambria Math" panose="02040503050406030204" pitchFamily="18" charset="0"/>
                                          </a:rPr>
                                          <m:t>𝜆</m:t>
                                        </m:r>
                                      </m:e>
                                      <m:sub>
                                        <m:r>
                                          <a:rPr lang="en-US" sz="1600" i="1" dirty="0">
                                            <a:solidFill>
                                              <a:srgbClr val="FF0000"/>
                                            </a:solidFill>
                                            <a:latin typeface="Cambria Math" panose="02040503050406030204" pitchFamily="18" charset="0"/>
                                            <a:ea typeface="Cambria Math" panose="02040503050406030204" pitchFamily="18" charset="0"/>
                                          </a:rPr>
                                          <m:t>𝑗</m:t>
                                        </m:r>
                                      </m:sub>
                                    </m:sSub>
                                    <m:sSub>
                                      <m:sSubPr>
                                        <m:ctrlPr>
                                          <a:rPr lang="en-US" sz="1600" i="1" dirty="0">
                                            <a:solidFill>
                                              <a:srgbClr val="FF0000"/>
                                            </a:solidFill>
                                            <a:latin typeface="Cambria Math" panose="02040503050406030204" pitchFamily="18" charset="0"/>
                                          </a:rPr>
                                        </m:ctrlPr>
                                      </m:sSubPr>
                                      <m:e>
                                        <m:r>
                                          <a:rPr lang="en-US" sz="1600" i="1" dirty="0">
                                            <a:solidFill>
                                              <a:srgbClr val="FF0000"/>
                                            </a:solidFill>
                                            <a:latin typeface="Cambria Math" panose="02040503050406030204" pitchFamily="18" charset="0"/>
                                            <a:ea typeface="Cambria Math" panose="02040503050406030204" pitchFamily="18" charset="0"/>
                                          </a:rPr>
                                          <m:t>𝜏</m:t>
                                        </m:r>
                                      </m:e>
                                      <m:sub>
                                        <m:r>
                                          <a:rPr lang="en-US" sz="1600" i="1" dirty="0">
                                            <a:solidFill>
                                              <a:srgbClr val="FF0000"/>
                                            </a:solidFill>
                                            <a:latin typeface="Cambria Math" panose="02040503050406030204" pitchFamily="18" charset="0"/>
                                            <a:ea typeface="Cambria Math" panose="02040503050406030204" pitchFamily="18" charset="0"/>
                                          </a:rPr>
                                          <m:t>3</m:t>
                                        </m:r>
                                      </m:sub>
                                    </m:sSub>
                                  </m:sup>
                                </m:sSup>
                              </m:e>
                            </m:d>
                          </m:e>
                        </m:nary>
                      </m:e>
                    </m:nary>
                  </m:oMath>
                </a14:m>
                <a:endParaRPr lang="en-US" sz="1600" dirty="0">
                  <a:solidFill>
                    <a:srgbClr val="FF0000"/>
                  </a:solidFill>
                </a:endParaRPr>
              </a:p>
            </p:txBody>
          </p:sp>
        </mc:Choice>
        <mc:Fallback>
          <p:sp>
            <p:nvSpPr>
              <p:cNvPr id="28" name="Rectangle 27">
                <a:extLst>
                  <a:ext uri="{FF2B5EF4-FFF2-40B4-BE49-F238E27FC236}">
                    <a16:creationId xmlns:a16="http://schemas.microsoft.com/office/drawing/2014/main" id="{C3E219AB-21F8-CD4A-AC53-057B96FDE33A}"/>
                  </a:ext>
                </a:extLst>
              </p:cNvPr>
              <p:cNvSpPr>
                <a:spLocks noRot="1" noChangeAspect="1" noMove="1" noResize="1" noEditPoints="1" noAdjustHandles="1" noChangeArrowheads="1" noChangeShapeType="1" noTextEdit="1"/>
              </p:cNvSpPr>
              <p:nvPr/>
            </p:nvSpPr>
            <p:spPr>
              <a:xfrm>
                <a:off x="7067505" y="867088"/>
                <a:ext cx="4860136" cy="460832"/>
              </a:xfrm>
              <a:prstGeom prst="rect">
                <a:avLst/>
              </a:prstGeom>
              <a:blipFill>
                <a:blip r:embed="rId8"/>
                <a:stretch>
                  <a:fillRect t="-63158" b="-113158"/>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1AD44F88-71EF-E84D-8CAA-A0C0F2B598E6}"/>
              </a:ext>
            </a:extLst>
          </p:cNvPr>
          <p:cNvSpPr txBox="1"/>
          <p:nvPr/>
        </p:nvSpPr>
        <p:spPr>
          <a:xfrm>
            <a:off x="9116425" y="1365476"/>
            <a:ext cx="3074234" cy="954107"/>
          </a:xfrm>
          <a:prstGeom prst="rect">
            <a:avLst/>
          </a:prstGeom>
          <a:noFill/>
        </p:spPr>
        <p:txBody>
          <a:bodyPr wrap="square" rtlCol="0">
            <a:spAutoFit/>
          </a:bodyPr>
          <a:lstStyle/>
          <a:p>
            <a:r>
              <a:rPr lang="en-US" sz="1400" b="1" dirty="0"/>
              <a:t>Fig 2. </a:t>
            </a:r>
            <a:r>
              <a:rPr lang="en-US" sz="1400" dirty="0"/>
              <a:t>Fit to the fourth-order time correlation function indicates the extent and nature of mode-mode correlation.</a:t>
            </a:r>
          </a:p>
        </p:txBody>
      </p:sp>
      <p:sp>
        <p:nvSpPr>
          <p:cNvPr id="30" name="TextBox 29">
            <a:extLst>
              <a:ext uri="{FF2B5EF4-FFF2-40B4-BE49-F238E27FC236}">
                <a16:creationId xmlns:a16="http://schemas.microsoft.com/office/drawing/2014/main" id="{9D3663E3-F41B-8144-A501-D813F8FDB709}"/>
              </a:ext>
            </a:extLst>
          </p:cNvPr>
          <p:cNvSpPr txBox="1"/>
          <p:nvPr/>
        </p:nvSpPr>
        <p:spPr>
          <a:xfrm>
            <a:off x="2983329" y="1432831"/>
            <a:ext cx="2529849" cy="954107"/>
          </a:xfrm>
          <a:prstGeom prst="rect">
            <a:avLst/>
          </a:prstGeom>
          <a:noFill/>
        </p:spPr>
        <p:txBody>
          <a:bodyPr wrap="square" rtlCol="0">
            <a:spAutoFit/>
          </a:bodyPr>
          <a:lstStyle/>
          <a:p>
            <a:r>
              <a:rPr lang="en-US" sz="1400" b="1" dirty="0"/>
              <a:t>Fig 1. </a:t>
            </a:r>
            <a:r>
              <a:rPr lang="en-US" sz="1400" dirty="0"/>
              <a:t>The second-order time correlation function reveals the timescales of conformational change and Photophysics.</a:t>
            </a:r>
          </a:p>
        </p:txBody>
      </p: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7217D910-01B8-A848-871A-F4813C9BF282}"/>
                  </a:ext>
                </a:extLst>
              </p:cNvPr>
              <p:cNvSpPr/>
              <p:nvPr/>
            </p:nvSpPr>
            <p:spPr>
              <a:xfrm>
                <a:off x="9116425" y="3894424"/>
                <a:ext cx="3074234" cy="518988"/>
              </a:xfrm>
              <a:prstGeom prst="rect">
                <a:avLst/>
              </a:prstGeom>
              <a:ln w="28575">
                <a:noFill/>
              </a:ln>
            </p:spPr>
            <p:txBody>
              <a:bodyPr wrap="square">
                <a:spAutoFit/>
              </a:bodyPr>
              <a:lstStyle/>
              <a:p>
                <a14:m>
                  <m:oMath xmlns:m="http://schemas.openxmlformats.org/officeDocument/2006/math">
                    <m:sSup>
                      <m:sSupPr>
                        <m:ctrlPr>
                          <a:rPr lang="en-US" sz="1600" i="1" smtClean="0">
                            <a:solidFill>
                              <a:srgbClr val="0432FF"/>
                            </a:solidFill>
                            <a:latin typeface="Cambria Math" panose="02040503050406030204" pitchFamily="18" charset="0"/>
                          </a:rPr>
                        </m:ctrlPr>
                      </m:sSupPr>
                      <m:e>
                        <m:acc>
                          <m:accPr>
                            <m:chr m:val="̅"/>
                            <m:ctrlPr>
                              <a:rPr lang="en-US" sz="1600" i="1">
                                <a:solidFill>
                                  <a:srgbClr val="0432FF"/>
                                </a:solidFill>
                                <a:latin typeface="Cambria Math" panose="02040503050406030204" pitchFamily="18" charset="0"/>
                              </a:rPr>
                            </m:ctrlPr>
                          </m:accPr>
                          <m:e>
                            <m:r>
                              <a:rPr lang="en-US" sz="1600" i="1">
                                <a:solidFill>
                                  <a:srgbClr val="0432FF"/>
                                </a:solidFill>
                                <a:latin typeface="Cambria Math" panose="02040503050406030204" pitchFamily="18" charset="0"/>
                              </a:rPr>
                              <m:t> </m:t>
                            </m:r>
                            <m:r>
                              <a:rPr lang="en-US" sz="1600" i="1">
                                <a:solidFill>
                                  <a:srgbClr val="0432FF"/>
                                </a:solidFill>
                                <a:latin typeface="Cambria Math" panose="02040503050406030204" pitchFamily="18" charset="0"/>
                              </a:rPr>
                              <m:t>𝐷</m:t>
                            </m:r>
                          </m:e>
                        </m:acc>
                      </m:e>
                      <m:sup>
                        <m:r>
                          <a:rPr lang="en-US" sz="1600" i="1">
                            <a:solidFill>
                              <a:srgbClr val="0432FF"/>
                            </a:solidFill>
                            <a:latin typeface="Cambria Math" panose="02040503050406030204" pitchFamily="18" charset="0"/>
                          </a:rPr>
                          <m:t>(4)</m:t>
                        </m:r>
                      </m:sup>
                    </m:sSup>
                    <m:d>
                      <m:dPr>
                        <m:ctrlPr>
                          <a:rPr lang="en-US" sz="1600" i="1">
                            <a:solidFill>
                              <a:srgbClr val="0432FF"/>
                            </a:solidFill>
                            <a:latin typeface="Cambria Math" panose="02040503050406030204" pitchFamily="18" charset="0"/>
                          </a:rPr>
                        </m:ctrlPr>
                      </m:dPr>
                      <m:e>
                        <m:sSub>
                          <m:sSubPr>
                            <m:ctrlPr>
                              <a:rPr lang="en-US" sz="1600" i="1">
                                <a:solidFill>
                                  <a:srgbClr val="0432FF"/>
                                </a:solidFill>
                                <a:latin typeface="Cambria Math" panose="02040503050406030204" pitchFamily="18" charset="0"/>
                              </a:rPr>
                            </m:ctrlPr>
                          </m:sSubPr>
                          <m:e>
                            <m:r>
                              <a:rPr lang="en-US" sz="1600" i="1">
                                <a:solidFill>
                                  <a:srgbClr val="0432FF"/>
                                </a:solidFill>
                                <a:latin typeface="Cambria Math" panose="02040503050406030204" pitchFamily="18" charset="0"/>
                                <a:ea typeface="Cambria Math" panose="02040503050406030204" pitchFamily="18" charset="0"/>
                              </a:rPr>
                              <m:t>𝜏</m:t>
                            </m:r>
                          </m:e>
                          <m:sub>
                            <m:r>
                              <a:rPr lang="en-US" sz="1600" i="1">
                                <a:solidFill>
                                  <a:srgbClr val="0432FF"/>
                                </a:solidFill>
                                <a:latin typeface="Cambria Math" panose="02040503050406030204" pitchFamily="18" charset="0"/>
                              </a:rPr>
                              <m:t>1</m:t>
                            </m:r>
                          </m:sub>
                        </m:sSub>
                        <m:sSub>
                          <m:sSubPr>
                            <m:ctrlPr>
                              <a:rPr lang="en-US" sz="1600" i="1">
                                <a:solidFill>
                                  <a:srgbClr val="0432FF"/>
                                </a:solidFill>
                                <a:latin typeface="Cambria Math" panose="02040503050406030204" pitchFamily="18" charset="0"/>
                              </a:rPr>
                            </m:ctrlPr>
                          </m:sSubPr>
                          <m:e>
                            <m:r>
                              <a:rPr lang="en-US" sz="1600" i="1">
                                <a:solidFill>
                                  <a:srgbClr val="0432FF"/>
                                </a:solidFill>
                                <a:latin typeface="Cambria Math" panose="02040503050406030204" pitchFamily="18" charset="0"/>
                              </a:rPr>
                              <m:t>,</m:t>
                            </m:r>
                            <m:r>
                              <a:rPr lang="en-US" sz="1600" i="1">
                                <a:solidFill>
                                  <a:srgbClr val="0432FF"/>
                                </a:solidFill>
                                <a:latin typeface="Cambria Math" panose="02040503050406030204" pitchFamily="18" charset="0"/>
                                <a:ea typeface="Cambria Math" panose="02040503050406030204" pitchFamily="18" charset="0"/>
                              </a:rPr>
                              <m:t>𝜏</m:t>
                            </m:r>
                          </m:e>
                          <m:sub>
                            <m:r>
                              <a:rPr lang="en-US" sz="1600" i="1">
                                <a:solidFill>
                                  <a:srgbClr val="0432FF"/>
                                </a:solidFill>
                                <a:latin typeface="Cambria Math" panose="02040503050406030204" pitchFamily="18" charset="0"/>
                                <a:ea typeface="Cambria Math" panose="02040503050406030204" pitchFamily="18" charset="0"/>
                              </a:rPr>
                              <m:t>2</m:t>
                            </m:r>
                          </m:sub>
                        </m:sSub>
                        <m:r>
                          <a:rPr lang="en-US" sz="1600" i="1">
                            <a:solidFill>
                              <a:srgbClr val="0432FF"/>
                            </a:solidFill>
                            <a:latin typeface="Cambria Math" panose="02040503050406030204" pitchFamily="18" charset="0"/>
                          </a:rPr>
                          <m:t>,</m:t>
                        </m:r>
                        <m:sSub>
                          <m:sSubPr>
                            <m:ctrlPr>
                              <a:rPr lang="en-US" sz="1600" i="1">
                                <a:solidFill>
                                  <a:srgbClr val="0432FF"/>
                                </a:solidFill>
                                <a:latin typeface="Cambria Math" panose="02040503050406030204" pitchFamily="18" charset="0"/>
                              </a:rPr>
                            </m:ctrlPr>
                          </m:sSubPr>
                          <m:e>
                            <m:r>
                              <a:rPr lang="en-US" sz="1600" i="1">
                                <a:solidFill>
                                  <a:srgbClr val="0432FF"/>
                                </a:solidFill>
                                <a:latin typeface="Cambria Math" panose="02040503050406030204" pitchFamily="18" charset="0"/>
                                <a:ea typeface="Cambria Math" panose="02040503050406030204" pitchFamily="18" charset="0"/>
                              </a:rPr>
                              <m:t>𝜏</m:t>
                            </m:r>
                          </m:e>
                          <m:sub>
                            <m:r>
                              <a:rPr lang="en-US" sz="1600" i="1">
                                <a:solidFill>
                                  <a:srgbClr val="0432FF"/>
                                </a:solidFill>
                                <a:latin typeface="Cambria Math" panose="02040503050406030204" pitchFamily="18" charset="0"/>
                                <a:ea typeface="Cambria Math" panose="02040503050406030204" pitchFamily="18" charset="0"/>
                              </a:rPr>
                              <m:t>3</m:t>
                            </m:r>
                          </m:sub>
                        </m:sSub>
                      </m:e>
                    </m:d>
                  </m:oMath>
                </a14:m>
                <a:r>
                  <a:rPr lang="en-US" sz="1600" i="1" dirty="0">
                    <a:solidFill>
                      <a:srgbClr val="0432FF"/>
                    </a:solidFill>
                  </a:rPr>
                  <a:t> = </a:t>
                </a:r>
                <a14:m>
                  <m:oMath xmlns:m="http://schemas.openxmlformats.org/officeDocument/2006/math">
                    <m:f>
                      <m:fPr>
                        <m:ctrlPr>
                          <a:rPr lang="en-US" sz="1600" i="1" smtClean="0">
                            <a:solidFill>
                              <a:srgbClr val="0432FF"/>
                            </a:solidFill>
                            <a:latin typeface="Cambria Math" panose="02040503050406030204" pitchFamily="18" charset="0"/>
                          </a:rPr>
                        </m:ctrlPr>
                      </m:fPr>
                      <m:num>
                        <m:sSup>
                          <m:sSupPr>
                            <m:ctrlPr>
                              <a:rPr lang="en-US" sz="1600" i="1" smtClean="0">
                                <a:solidFill>
                                  <a:srgbClr val="0432FF"/>
                                </a:solidFill>
                                <a:latin typeface="Cambria Math" panose="02040503050406030204" pitchFamily="18" charset="0"/>
                              </a:rPr>
                            </m:ctrlPr>
                          </m:sSupPr>
                          <m:e>
                            <m:r>
                              <a:rPr lang="en-US" sz="1600" i="1">
                                <a:solidFill>
                                  <a:srgbClr val="0432FF"/>
                                </a:solidFill>
                                <a:latin typeface="Cambria Math" panose="02040503050406030204" pitchFamily="18" charset="0"/>
                              </a:rPr>
                              <m:t>𝜕</m:t>
                            </m:r>
                          </m:e>
                          <m:sup>
                            <m:r>
                              <a:rPr lang="en-US" sz="1600" b="0" i="1" smtClean="0">
                                <a:solidFill>
                                  <a:srgbClr val="0432FF"/>
                                </a:solidFill>
                                <a:latin typeface="Cambria Math" panose="02040503050406030204" pitchFamily="18" charset="0"/>
                              </a:rPr>
                              <m:t>2</m:t>
                            </m:r>
                          </m:sup>
                        </m:sSup>
                        <m:sSup>
                          <m:sSupPr>
                            <m:ctrlPr>
                              <a:rPr lang="en-US" sz="1600" i="1">
                                <a:solidFill>
                                  <a:srgbClr val="0432FF"/>
                                </a:solidFill>
                                <a:latin typeface="Cambria Math" panose="02040503050406030204" pitchFamily="18" charset="0"/>
                              </a:rPr>
                            </m:ctrlPr>
                          </m:sSupPr>
                          <m:e>
                            <m:acc>
                              <m:accPr>
                                <m:chr m:val="̅"/>
                                <m:ctrlPr>
                                  <a:rPr lang="en-US" sz="1600" i="1">
                                    <a:solidFill>
                                      <a:srgbClr val="0432FF"/>
                                    </a:solidFill>
                                    <a:latin typeface="Cambria Math" panose="02040503050406030204" pitchFamily="18" charset="0"/>
                                  </a:rPr>
                                </m:ctrlPr>
                              </m:accPr>
                              <m:e>
                                <m:r>
                                  <a:rPr lang="en-US" sz="1600" i="1">
                                    <a:solidFill>
                                      <a:srgbClr val="0432FF"/>
                                    </a:solidFill>
                                    <a:latin typeface="Cambria Math" panose="02040503050406030204" pitchFamily="18" charset="0"/>
                                  </a:rPr>
                                  <m:t> </m:t>
                                </m:r>
                                <m:r>
                                  <a:rPr lang="en-US" sz="1600" b="0" i="1" smtClean="0">
                                    <a:solidFill>
                                      <a:srgbClr val="0432FF"/>
                                    </a:solidFill>
                                    <a:latin typeface="Cambria Math" panose="02040503050406030204" pitchFamily="18" charset="0"/>
                                  </a:rPr>
                                  <m:t>𝐶</m:t>
                                </m:r>
                              </m:e>
                            </m:acc>
                          </m:e>
                          <m:sup>
                            <m:r>
                              <a:rPr lang="en-US" sz="1600" i="1">
                                <a:solidFill>
                                  <a:srgbClr val="0432FF"/>
                                </a:solidFill>
                                <a:latin typeface="Cambria Math" panose="02040503050406030204" pitchFamily="18" charset="0"/>
                              </a:rPr>
                              <m:t>(4)</m:t>
                            </m:r>
                          </m:sup>
                        </m:sSup>
                        <m:d>
                          <m:dPr>
                            <m:ctrlPr>
                              <a:rPr lang="en-US" sz="1600" i="1">
                                <a:solidFill>
                                  <a:srgbClr val="0432FF"/>
                                </a:solidFill>
                                <a:latin typeface="Cambria Math" panose="02040503050406030204" pitchFamily="18" charset="0"/>
                              </a:rPr>
                            </m:ctrlPr>
                          </m:dPr>
                          <m:e>
                            <m:sSub>
                              <m:sSubPr>
                                <m:ctrlPr>
                                  <a:rPr lang="en-US" sz="1600" i="1">
                                    <a:solidFill>
                                      <a:srgbClr val="0432FF"/>
                                    </a:solidFill>
                                    <a:latin typeface="Cambria Math" panose="02040503050406030204" pitchFamily="18" charset="0"/>
                                  </a:rPr>
                                </m:ctrlPr>
                              </m:sSubPr>
                              <m:e>
                                <m:r>
                                  <a:rPr lang="en-US" sz="1600" i="1">
                                    <a:solidFill>
                                      <a:srgbClr val="0432FF"/>
                                    </a:solidFill>
                                    <a:latin typeface="Cambria Math" panose="02040503050406030204" pitchFamily="18" charset="0"/>
                                    <a:ea typeface="Cambria Math" panose="02040503050406030204" pitchFamily="18" charset="0"/>
                                  </a:rPr>
                                  <m:t>𝜏</m:t>
                                </m:r>
                              </m:e>
                              <m:sub>
                                <m:r>
                                  <a:rPr lang="en-US" sz="1600" i="1">
                                    <a:solidFill>
                                      <a:srgbClr val="0432FF"/>
                                    </a:solidFill>
                                    <a:latin typeface="Cambria Math" panose="02040503050406030204" pitchFamily="18" charset="0"/>
                                  </a:rPr>
                                  <m:t>1</m:t>
                                </m:r>
                              </m:sub>
                            </m:sSub>
                            <m:sSub>
                              <m:sSubPr>
                                <m:ctrlPr>
                                  <a:rPr lang="en-US" sz="1600" i="1">
                                    <a:solidFill>
                                      <a:srgbClr val="0432FF"/>
                                    </a:solidFill>
                                    <a:latin typeface="Cambria Math" panose="02040503050406030204" pitchFamily="18" charset="0"/>
                                  </a:rPr>
                                </m:ctrlPr>
                              </m:sSubPr>
                              <m:e>
                                <m:r>
                                  <a:rPr lang="en-US" sz="1600" i="1">
                                    <a:solidFill>
                                      <a:srgbClr val="0432FF"/>
                                    </a:solidFill>
                                    <a:latin typeface="Cambria Math" panose="02040503050406030204" pitchFamily="18" charset="0"/>
                                  </a:rPr>
                                  <m:t>,</m:t>
                                </m:r>
                                <m:r>
                                  <a:rPr lang="en-US" sz="1600" i="1">
                                    <a:solidFill>
                                      <a:srgbClr val="0432FF"/>
                                    </a:solidFill>
                                    <a:latin typeface="Cambria Math" panose="02040503050406030204" pitchFamily="18" charset="0"/>
                                    <a:ea typeface="Cambria Math" panose="02040503050406030204" pitchFamily="18" charset="0"/>
                                  </a:rPr>
                                  <m:t>𝜏</m:t>
                                </m:r>
                              </m:e>
                              <m:sub>
                                <m:r>
                                  <a:rPr lang="en-US" sz="1600" i="1">
                                    <a:solidFill>
                                      <a:srgbClr val="0432FF"/>
                                    </a:solidFill>
                                    <a:latin typeface="Cambria Math" panose="02040503050406030204" pitchFamily="18" charset="0"/>
                                    <a:ea typeface="Cambria Math" panose="02040503050406030204" pitchFamily="18" charset="0"/>
                                  </a:rPr>
                                  <m:t>2</m:t>
                                </m:r>
                              </m:sub>
                            </m:sSub>
                            <m:r>
                              <a:rPr lang="en-US" sz="1600" i="1">
                                <a:solidFill>
                                  <a:srgbClr val="0432FF"/>
                                </a:solidFill>
                                <a:latin typeface="Cambria Math" panose="02040503050406030204" pitchFamily="18" charset="0"/>
                              </a:rPr>
                              <m:t>,</m:t>
                            </m:r>
                            <m:sSub>
                              <m:sSubPr>
                                <m:ctrlPr>
                                  <a:rPr lang="en-US" sz="1600" i="1">
                                    <a:solidFill>
                                      <a:srgbClr val="0432FF"/>
                                    </a:solidFill>
                                    <a:latin typeface="Cambria Math" panose="02040503050406030204" pitchFamily="18" charset="0"/>
                                  </a:rPr>
                                </m:ctrlPr>
                              </m:sSubPr>
                              <m:e>
                                <m:r>
                                  <a:rPr lang="en-US" sz="1600" i="1">
                                    <a:solidFill>
                                      <a:srgbClr val="0432FF"/>
                                    </a:solidFill>
                                    <a:latin typeface="Cambria Math" panose="02040503050406030204" pitchFamily="18" charset="0"/>
                                    <a:ea typeface="Cambria Math" panose="02040503050406030204" pitchFamily="18" charset="0"/>
                                  </a:rPr>
                                  <m:t>𝜏</m:t>
                                </m:r>
                              </m:e>
                              <m:sub>
                                <m:r>
                                  <a:rPr lang="en-US" sz="1600" i="1">
                                    <a:solidFill>
                                      <a:srgbClr val="0432FF"/>
                                    </a:solidFill>
                                    <a:latin typeface="Cambria Math" panose="02040503050406030204" pitchFamily="18" charset="0"/>
                                    <a:ea typeface="Cambria Math" panose="02040503050406030204" pitchFamily="18" charset="0"/>
                                  </a:rPr>
                                  <m:t>3</m:t>
                                </m:r>
                              </m:sub>
                            </m:sSub>
                          </m:e>
                        </m:d>
                      </m:num>
                      <m:den>
                        <m:r>
                          <a:rPr lang="en-US" sz="1600" i="1" smtClean="0">
                            <a:solidFill>
                              <a:srgbClr val="0432FF"/>
                            </a:solidFill>
                            <a:latin typeface="Cambria Math" panose="02040503050406030204" pitchFamily="18" charset="0"/>
                          </a:rPr>
                          <m:t>𝜕</m:t>
                        </m:r>
                        <m:func>
                          <m:funcPr>
                            <m:ctrlPr>
                              <a:rPr lang="en-US" sz="1600" i="1">
                                <a:solidFill>
                                  <a:srgbClr val="0432FF"/>
                                </a:solidFill>
                                <a:latin typeface="Cambria Math" panose="02040503050406030204" pitchFamily="18" charset="0"/>
                              </a:rPr>
                            </m:ctrlPr>
                          </m:funcPr>
                          <m:fName>
                            <m:r>
                              <a:rPr lang="en-US" sz="1600" i="1">
                                <a:solidFill>
                                  <a:srgbClr val="0432FF"/>
                                </a:solidFill>
                                <a:latin typeface="Cambria Math" panose="02040503050406030204" pitchFamily="18" charset="0"/>
                              </a:rPr>
                              <m:t>𝑙𝑜𝑔</m:t>
                            </m:r>
                          </m:fName>
                          <m:e>
                            <m:sSub>
                              <m:sSubPr>
                                <m:ctrlPr>
                                  <a:rPr lang="en-US" sz="1600" i="1">
                                    <a:solidFill>
                                      <a:srgbClr val="0432FF"/>
                                    </a:solidFill>
                                    <a:latin typeface="Cambria Math" panose="02040503050406030204" pitchFamily="18" charset="0"/>
                                  </a:rPr>
                                </m:ctrlPr>
                              </m:sSubPr>
                              <m:e>
                                <m:r>
                                  <a:rPr lang="en-US" sz="1600" i="1">
                                    <a:solidFill>
                                      <a:srgbClr val="0432FF"/>
                                    </a:solidFill>
                                    <a:latin typeface="Cambria Math" panose="02040503050406030204" pitchFamily="18" charset="0"/>
                                    <a:ea typeface="Cambria Math" panose="02040503050406030204" pitchFamily="18" charset="0"/>
                                  </a:rPr>
                                  <m:t>𝜏</m:t>
                                </m:r>
                              </m:e>
                              <m:sub>
                                <m:r>
                                  <a:rPr lang="en-US" sz="1600" i="1">
                                    <a:solidFill>
                                      <a:srgbClr val="0432FF"/>
                                    </a:solidFill>
                                    <a:latin typeface="Cambria Math" panose="02040503050406030204" pitchFamily="18" charset="0"/>
                                  </a:rPr>
                                  <m:t>1</m:t>
                                </m:r>
                              </m:sub>
                            </m:sSub>
                          </m:e>
                        </m:func>
                        <m:r>
                          <a:rPr lang="en-US" sz="1600" i="1">
                            <a:solidFill>
                              <a:srgbClr val="0432FF"/>
                            </a:solidFill>
                            <a:latin typeface="Cambria Math" panose="02040503050406030204" pitchFamily="18" charset="0"/>
                          </a:rPr>
                          <m:t>𝜕</m:t>
                        </m:r>
                        <m:func>
                          <m:funcPr>
                            <m:ctrlPr>
                              <a:rPr lang="en-US" sz="1600" i="1">
                                <a:solidFill>
                                  <a:srgbClr val="0432FF"/>
                                </a:solidFill>
                                <a:latin typeface="Cambria Math" panose="02040503050406030204" pitchFamily="18" charset="0"/>
                              </a:rPr>
                            </m:ctrlPr>
                          </m:funcPr>
                          <m:fName>
                            <m:r>
                              <a:rPr lang="en-US" sz="1600" i="1">
                                <a:solidFill>
                                  <a:srgbClr val="0432FF"/>
                                </a:solidFill>
                                <a:latin typeface="Cambria Math" panose="02040503050406030204" pitchFamily="18" charset="0"/>
                              </a:rPr>
                              <m:t>𝑙𝑜𝑔</m:t>
                            </m:r>
                          </m:fName>
                          <m:e>
                            <m:sSub>
                              <m:sSubPr>
                                <m:ctrlPr>
                                  <a:rPr lang="en-US" sz="1600" i="1">
                                    <a:solidFill>
                                      <a:srgbClr val="0432FF"/>
                                    </a:solidFill>
                                    <a:latin typeface="Cambria Math" panose="02040503050406030204" pitchFamily="18" charset="0"/>
                                  </a:rPr>
                                </m:ctrlPr>
                              </m:sSubPr>
                              <m:e>
                                <m:r>
                                  <a:rPr lang="en-US" sz="1600" i="1">
                                    <a:solidFill>
                                      <a:srgbClr val="0432FF"/>
                                    </a:solidFill>
                                    <a:latin typeface="Cambria Math" panose="02040503050406030204" pitchFamily="18" charset="0"/>
                                    <a:ea typeface="Cambria Math" panose="02040503050406030204" pitchFamily="18" charset="0"/>
                                  </a:rPr>
                                  <m:t>𝜏</m:t>
                                </m:r>
                              </m:e>
                              <m:sub>
                                <m:r>
                                  <a:rPr lang="en-US" sz="1600" b="0" i="1" smtClean="0">
                                    <a:solidFill>
                                      <a:srgbClr val="0432FF"/>
                                    </a:solidFill>
                                    <a:latin typeface="Cambria Math" panose="02040503050406030204" pitchFamily="18" charset="0"/>
                                  </a:rPr>
                                  <m:t>3</m:t>
                                </m:r>
                              </m:sub>
                            </m:sSub>
                          </m:e>
                        </m:func>
                      </m:den>
                    </m:f>
                  </m:oMath>
                </a14:m>
                <a:r>
                  <a:rPr lang="en-US" sz="1600" i="1" dirty="0">
                    <a:solidFill>
                      <a:srgbClr val="0432FF"/>
                    </a:solidFill>
                  </a:rPr>
                  <a:t> </a:t>
                </a:r>
              </a:p>
            </p:txBody>
          </p:sp>
        </mc:Choice>
        <mc:Fallback xmlns="">
          <p:sp>
            <p:nvSpPr>
              <p:cNvPr id="31" name="Rectangle 30">
                <a:extLst>
                  <a:ext uri="{FF2B5EF4-FFF2-40B4-BE49-F238E27FC236}">
                    <a16:creationId xmlns:a16="http://schemas.microsoft.com/office/drawing/2014/main" id="{7217D910-01B8-A848-871A-F4813C9BF282}"/>
                  </a:ext>
                </a:extLst>
              </p:cNvPr>
              <p:cNvSpPr>
                <a:spLocks noRot="1" noChangeAspect="1" noMove="1" noResize="1" noEditPoints="1" noAdjustHandles="1" noChangeArrowheads="1" noChangeShapeType="1" noTextEdit="1"/>
              </p:cNvSpPr>
              <p:nvPr/>
            </p:nvSpPr>
            <p:spPr>
              <a:xfrm>
                <a:off x="9116425" y="3894424"/>
                <a:ext cx="3074234" cy="518988"/>
              </a:xfrm>
              <a:prstGeom prst="rect">
                <a:avLst/>
              </a:prstGeom>
              <a:blipFill>
                <a:blip r:embed="rId9"/>
                <a:stretch>
                  <a:fillRect l="-412"/>
                </a:stretch>
              </a:blipFill>
              <a:ln w="28575">
                <a:noFill/>
              </a:ln>
            </p:spPr>
            <p:txBody>
              <a:bodyPr/>
              <a:lstStyle/>
              <a:p>
                <a:r>
                  <a:rPr lang="en-US">
                    <a:noFill/>
                  </a:rPr>
                  <a:t> </a:t>
                </a:r>
              </a:p>
            </p:txBody>
          </p:sp>
        </mc:Fallback>
      </mc:AlternateContent>
      <p:pic>
        <p:nvPicPr>
          <p:cNvPr id="32" name="Picture 31">
            <a:extLst>
              <a:ext uri="{FF2B5EF4-FFF2-40B4-BE49-F238E27FC236}">
                <a16:creationId xmlns:a16="http://schemas.microsoft.com/office/drawing/2014/main" id="{9AE41017-C314-6D4E-8EE4-965C58570521}"/>
              </a:ext>
            </a:extLst>
          </p:cNvPr>
          <p:cNvPicPr>
            <a:picLocks noChangeAspect="1"/>
          </p:cNvPicPr>
          <p:nvPr/>
        </p:nvPicPr>
        <p:blipFill>
          <a:blip r:embed="rId10"/>
          <a:stretch>
            <a:fillRect/>
          </a:stretch>
        </p:blipFill>
        <p:spPr>
          <a:xfrm>
            <a:off x="5897740" y="3487590"/>
            <a:ext cx="3045813" cy="2972624"/>
          </a:xfrm>
          <a:prstGeom prst="rect">
            <a:avLst/>
          </a:prstGeom>
        </p:spPr>
      </p:pic>
      <p:pic>
        <p:nvPicPr>
          <p:cNvPr id="33" name="Picture 32">
            <a:extLst>
              <a:ext uri="{FF2B5EF4-FFF2-40B4-BE49-F238E27FC236}">
                <a16:creationId xmlns:a16="http://schemas.microsoft.com/office/drawing/2014/main" id="{2B1016A5-F8FB-C44C-B337-7341D53C3086}"/>
              </a:ext>
            </a:extLst>
          </p:cNvPr>
          <p:cNvPicPr>
            <a:picLocks noChangeAspect="1"/>
          </p:cNvPicPr>
          <p:nvPr/>
        </p:nvPicPr>
        <p:blipFill>
          <a:blip r:embed="rId11"/>
          <a:stretch>
            <a:fillRect/>
          </a:stretch>
        </p:blipFill>
        <p:spPr>
          <a:xfrm>
            <a:off x="120774" y="3467823"/>
            <a:ext cx="2896153" cy="3062206"/>
          </a:xfrm>
          <a:prstGeom prst="rect">
            <a:avLst/>
          </a:prstGeom>
        </p:spPr>
      </p:pic>
      <mc:AlternateContent xmlns:mc="http://schemas.openxmlformats.org/markup-compatibility/2006">
        <mc:Choice xmlns:a14="http://schemas.microsoft.com/office/drawing/2010/main" Requires="a14">
          <p:sp>
            <p:nvSpPr>
              <p:cNvPr id="34" name="Rectangle 33">
                <a:extLst>
                  <a:ext uri="{FF2B5EF4-FFF2-40B4-BE49-F238E27FC236}">
                    <a16:creationId xmlns:a16="http://schemas.microsoft.com/office/drawing/2014/main" id="{B9244B17-ACC4-5C4C-B537-84480A49EE22}"/>
                  </a:ext>
                </a:extLst>
              </p:cNvPr>
              <p:cNvSpPr/>
              <p:nvPr/>
            </p:nvSpPr>
            <p:spPr>
              <a:xfrm>
                <a:off x="3206698" y="3963513"/>
                <a:ext cx="2208618" cy="380810"/>
              </a:xfrm>
              <a:prstGeom prst="rect">
                <a:avLst/>
              </a:prstGeom>
            </p:spPr>
            <p:txBody>
              <a:bodyPr wrap="none">
                <a:spAutoFit/>
              </a:bodyPr>
              <a:lstStyle/>
              <a:p>
                <a14:m>
                  <m:oMath xmlns:m="http://schemas.openxmlformats.org/officeDocument/2006/math">
                    <m:sSup>
                      <m:sSupPr>
                        <m:ctrlPr>
                          <a:rPr lang="en-US" b="0" i="1" smtClean="0">
                            <a:solidFill>
                              <a:srgbClr val="3014FF"/>
                            </a:solidFill>
                            <a:latin typeface="Cambria Math" panose="02040503050406030204" pitchFamily="18" charset="0"/>
                            <a:ea typeface="Cambria Math" panose="02040503050406030204" pitchFamily="18" charset="0"/>
                          </a:rPr>
                        </m:ctrlPr>
                      </m:sSupPr>
                      <m:e>
                        <m:acc>
                          <m:accPr>
                            <m:chr m:val="̅"/>
                            <m:ctrlPr>
                              <a:rPr lang="en-US" i="1" smtClean="0">
                                <a:solidFill>
                                  <a:srgbClr val="3014FF"/>
                                </a:solidFill>
                                <a:latin typeface="Cambria Math" panose="02040503050406030204" pitchFamily="18" charset="0"/>
                                <a:ea typeface="Cambria Math" panose="02040503050406030204" pitchFamily="18" charset="0"/>
                              </a:rPr>
                            </m:ctrlPr>
                          </m:accPr>
                          <m:e>
                            <m:r>
                              <a:rPr lang="en-US" b="0" i="1" smtClean="0">
                                <a:solidFill>
                                  <a:srgbClr val="3014FF"/>
                                </a:solidFill>
                                <a:latin typeface="Cambria Math" panose="02040503050406030204" pitchFamily="18" charset="0"/>
                                <a:ea typeface="Cambria Math" panose="02040503050406030204" pitchFamily="18" charset="0"/>
                              </a:rPr>
                              <m:t>𝐶</m:t>
                            </m:r>
                          </m:e>
                        </m:acc>
                      </m:e>
                      <m:sup>
                        <m:r>
                          <a:rPr lang="en-US" b="0" i="1" smtClean="0">
                            <a:solidFill>
                              <a:srgbClr val="3014FF"/>
                            </a:solidFill>
                            <a:latin typeface="Cambria Math" panose="02040503050406030204" pitchFamily="18" charset="0"/>
                          </a:rPr>
                          <m:t>(4)</m:t>
                        </m:r>
                      </m:sup>
                    </m:sSup>
                    <m:r>
                      <a:rPr lang="en-US" b="0" i="1" smtClean="0">
                        <a:solidFill>
                          <a:srgbClr val="3014FF"/>
                        </a:solidFill>
                        <a:latin typeface="Cambria Math" panose="02040503050406030204" pitchFamily="18" charset="0"/>
                      </a:rPr>
                      <m:t>=</m:t>
                    </m:r>
                    <m:sSup>
                      <m:sSupPr>
                        <m:ctrlPr>
                          <a:rPr lang="en-US" i="1">
                            <a:solidFill>
                              <a:srgbClr val="3014FF"/>
                            </a:solidFill>
                            <a:latin typeface="Cambria Math" panose="02040503050406030204" pitchFamily="18" charset="0"/>
                          </a:rPr>
                        </m:ctrlPr>
                      </m:sSupPr>
                      <m:e>
                        <m:r>
                          <a:rPr lang="en-US" i="1">
                            <a:solidFill>
                              <a:srgbClr val="3014FF"/>
                            </a:solidFill>
                            <a:latin typeface="Cambria Math" panose="02040503050406030204" pitchFamily="18" charset="0"/>
                          </a:rPr>
                          <m:t>𝐶</m:t>
                        </m:r>
                      </m:e>
                      <m:sup>
                        <m:r>
                          <a:rPr lang="en-US" i="1">
                            <a:solidFill>
                              <a:srgbClr val="3014FF"/>
                            </a:solidFill>
                            <a:latin typeface="Cambria Math" panose="02040503050406030204" pitchFamily="18" charset="0"/>
                          </a:rPr>
                          <m:t>(4)</m:t>
                        </m:r>
                      </m:sup>
                    </m:sSup>
                  </m:oMath>
                </a14:m>
                <a:r>
                  <a:rPr lang="en-US" dirty="0"/>
                  <a:t>-</a:t>
                </a:r>
                <a:r>
                  <a:rPr lang="en-US" dirty="0">
                    <a:solidFill>
                      <a:srgbClr val="3014FF"/>
                    </a:solidFill>
                  </a:rPr>
                  <a:t> </a:t>
                </a:r>
                <a14:m>
                  <m:oMath xmlns:m="http://schemas.openxmlformats.org/officeDocument/2006/math">
                    <m:sSup>
                      <m:sSupPr>
                        <m:ctrlPr>
                          <a:rPr lang="en-US" i="1">
                            <a:solidFill>
                              <a:srgbClr val="3014FF"/>
                            </a:solidFill>
                            <a:latin typeface="Cambria Math" panose="02040503050406030204" pitchFamily="18" charset="0"/>
                          </a:rPr>
                        </m:ctrlPr>
                      </m:sSupPr>
                      <m:e>
                        <m:acc>
                          <m:accPr>
                            <m:chr m:val="̅"/>
                            <m:ctrlPr>
                              <a:rPr lang="en-US" i="1">
                                <a:solidFill>
                                  <a:srgbClr val="3014FF"/>
                                </a:solidFill>
                                <a:latin typeface="Cambria Math" panose="02040503050406030204" pitchFamily="18" charset="0"/>
                                <a:ea typeface="Cambria Math" panose="02040503050406030204" pitchFamily="18" charset="0"/>
                              </a:rPr>
                            </m:ctrlPr>
                          </m:accPr>
                          <m:e>
                            <m:r>
                              <a:rPr lang="en-US" i="1">
                                <a:solidFill>
                                  <a:srgbClr val="3014FF"/>
                                </a:solidFill>
                                <a:latin typeface="Cambria Math" panose="02040503050406030204" pitchFamily="18" charset="0"/>
                                <a:ea typeface="Cambria Math" panose="02040503050406030204" pitchFamily="18" charset="0"/>
                              </a:rPr>
                              <m:t>𝐶</m:t>
                            </m:r>
                          </m:e>
                        </m:acc>
                      </m:e>
                      <m:sup>
                        <m:r>
                          <a:rPr lang="en-US" i="1">
                            <a:solidFill>
                              <a:srgbClr val="3014FF"/>
                            </a:solidFill>
                            <a:latin typeface="Cambria Math" panose="02040503050406030204" pitchFamily="18" charset="0"/>
                          </a:rPr>
                          <m:t>(</m:t>
                        </m:r>
                        <m:r>
                          <a:rPr lang="en-US" b="0" i="1" smtClean="0">
                            <a:solidFill>
                              <a:srgbClr val="3014FF"/>
                            </a:solidFill>
                            <a:latin typeface="Cambria Math" panose="02040503050406030204" pitchFamily="18" charset="0"/>
                          </a:rPr>
                          <m:t>2</m:t>
                        </m:r>
                        <m:r>
                          <a:rPr lang="en-US" i="1">
                            <a:solidFill>
                              <a:srgbClr val="3014FF"/>
                            </a:solidFill>
                            <a:latin typeface="Cambria Math" panose="02040503050406030204" pitchFamily="18" charset="0"/>
                          </a:rPr>
                          <m:t>)</m:t>
                        </m:r>
                      </m:sup>
                    </m:sSup>
                    <m:sSup>
                      <m:sSupPr>
                        <m:ctrlPr>
                          <a:rPr lang="en-US" b="0" i="1" smtClean="0">
                            <a:solidFill>
                              <a:srgbClr val="3014FF"/>
                            </a:solidFill>
                            <a:latin typeface="Cambria Math" panose="02040503050406030204" pitchFamily="18" charset="0"/>
                          </a:rPr>
                        </m:ctrlPr>
                      </m:sSupPr>
                      <m:e>
                        <m:acc>
                          <m:accPr>
                            <m:chr m:val="̅"/>
                            <m:ctrlPr>
                              <a:rPr lang="en-US" i="1">
                                <a:solidFill>
                                  <a:srgbClr val="3014FF"/>
                                </a:solidFill>
                                <a:latin typeface="Cambria Math" panose="02040503050406030204" pitchFamily="18" charset="0"/>
                                <a:ea typeface="Cambria Math" panose="02040503050406030204" pitchFamily="18" charset="0"/>
                              </a:rPr>
                            </m:ctrlPr>
                          </m:accPr>
                          <m:e>
                            <m:r>
                              <a:rPr lang="en-US" i="1">
                                <a:solidFill>
                                  <a:srgbClr val="3014FF"/>
                                </a:solidFill>
                                <a:latin typeface="Cambria Math" panose="02040503050406030204" pitchFamily="18" charset="0"/>
                                <a:ea typeface="Cambria Math" panose="02040503050406030204" pitchFamily="18" charset="0"/>
                              </a:rPr>
                              <m:t>𝐶</m:t>
                            </m:r>
                          </m:e>
                        </m:acc>
                      </m:e>
                      <m:sup>
                        <m:r>
                          <a:rPr lang="en-US" b="0" i="1" smtClean="0">
                            <a:solidFill>
                              <a:srgbClr val="3014FF"/>
                            </a:solidFill>
                            <a:latin typeface="Cambria Math" panose="02040503050406030204" pitchFamily="18" charset="0"/>
                          </a:rPr>
                          <m:t>(2)</m:t>
                        </m:r>
                      </m:sup>
                    </m:sSup>
                  </m:oMath>
                </a14:m>
                <a:endParaRPr lang="en-US" dirty="0"/>
              </a:p>
            </p:txBody>
          </p:sp>
        </mc:Choice>
        <mc:Fallback>
          <p:sp>
            <p:nvSpPr>
              <p:cNvPr id="34" name="Rectangle 33">
                <a:extLst>
                  <a:ext uri="{FF2B5EF4-FFF2-40B4-BE49-F238E27FC236}">
                    <a16:creationId xmlns:a16="http://schemas.microsoft.com/office/drawing/2014/main" id="{B9244B17-ACC4-5C4C-B537-84480A49EE22}"/>
                  </a:ext>
                </a:extLst>
              </p:cNvPr>
              <p:cNvSpPr>
                <a:spLocks noRot="1" noChangeAspect="1" noMove="1" noResize="1" noEditPoints="1" noAdjustHandles="1" noChangeArrowheads="1" noChangeShapeType="1" noTextEdit="1"/>
              </p:cNvSpPr>
              <p:nvPr/>
            </p:nvSpPr>
            <p:spPr>
              <a:xfrm>
                <a:off x="3206698" y="3963513"/>
                <a:ext cx="2208618" cy="380810"/>
              </a:xfrm>
              <a:prstGeom prst="rect">
                <a:avLst/>
              </a:prstGeom>
              <a:blipFill>
                <a:blip r:embed="rId12"/>
                <a:stretch>
                  <a:fillRect t="-3333" b="-2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312E2C2B-2B08-4349-AC66-A9A26C604C7D}"/>
                  </a:ext>
                </a:extLst>
              </p:cNvPr>
              <p:cNvSpPr txBox="1"/>
              <p:nvPr/>
            </p:nvSpPr>
            <p:spPr>
              <a:xfrm>
                <a:off x="9228450" y="4427111"/>
                <a:ext cx="2699191" cy="971933"/>
              </a:xfrm>
              <a:prstGeom prst="rect">
                <a:avLst/>
              </a:prstGeom>
              <a:noFill/>
            </p:spPr>
            <p:txBody>
              <a:bodyPr wrap="square" rtlCol="0">
                <a:spAutoFit/>
              </a:bodyPr>
              <a:lstStyle/>
              <a:p>
                <a:r>
                  <a:rPr lang="en-US" sz="1400" b="1" dirty="0"/>
                  <a:t>Fig 4. </a:t>
                </a:r>
                <a:r>
                  <a:rPr lang="en-US" sz="1400" dirty="0"/>
                  <a:t>The fourth-order decay function </a:t>
                </a:r>
                <a14:m>
                  <m:oMath xmlns:m="http://schemas.openxmlformats.org/officeDocument/2006/math">
                    <m:sSup>
                      <m:sSupPr>
                        <m:ctrlPr>
                          <a:rPr lang="en-US" sz="1400" i="1">
                            <a:latin typeface="Cambria Math" panose="02040503050406030204" pitchFamily="18" charset="0"/>
                          </a:rPr>
                        </m:ctrlPr>
                      </m:sSupPr>
                      <m:e>
                        <m:acc>
                          <m:accPr>
                            <m:chr m:val="̅"/>
                            <m:ctrlPr>
                              <a:rPr lang="en-US" sz="1400" i="1">
                                <a:latin typeface="Cambria Math" panose="02040503050406030204" pitchFamily="18" charset="0"/>
                                <a:ea typeface="Cambria Math" panose="02040503050406030204" pitchFamily="18" charset="0"/>
                              </a:rPr>
                            </m:ctrlPr>
                          </m:accPr>
                          <m:e>
                            <m:r>
                              <a:rPr lang="en-US" sz="1400" i="1">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𝐷</m:t>
                            </m:r>
                          </m:e>
                        </m:acc>
                      </m:e>
                      <m:sup>
                        <m:r>
                          <a:rPr lang="en-US" sz="1400" i="1">
                            <a:latin typeface="Cambria Math" panose="02040503050406030204" pitchFamily="18" charset="0"/>
                          </a:rPr>
                          <m:t>(4)</m:t>
                        </m:r>
                      </m:sup>
                    </m:sSup>
                    <m:r>
                      <a:rPr lang="en-US" sz="1400" i="1">
                        <a:latin typeface="Cambria Math" panose="02040503050406030204" pitchFamily="18" charset="0"/>
                      </a:rPr>
                      <m:t> </m:t>
                    </m:r>
                  </m:oMath>
                </a14:m>
                <a:r>
                  <a:rPr lang="en-US" sz="1400" dirty="0"/>
                  <a:t>is peaked at the time-constants of</a:t>
                </a:r>
                <a14:m>
                  <m:oMath xmlns:m="http://schemas.openxmlformats.org/officeDocument/2006/math">
                    <m:sSup>
                      <m:sSupPr>
                        <m:ctrlPr>
                          <a:rPr lang="en-US" sz="1400" i="1" smtClean="0">
                            <a:solidFill>
                              <a:schemeClr val="tx1"/>
                            </a:solidFill>
                            <a:latin typeface="Cambria Math" panose="02040503050406030204" pitchFamily="18" charset="0"/>
                          </a:rPr>
                        </m:ctrlPr>
                      </m:sSupPr>
                      <m:e>
                        <m:acc>
                          <m:accPr>
                            <m:chr m:val="̅"/>
                            <m:ctrlPr>
                              <a:rPr lang="en-US" sz="1400" i="1">
                                <a:solidFill>
                                  <a:schemeClr val="tx1"/>
                                </a:solidFill>
                                <a:latin typeface="Cambria Math" panose="02040503050406030204" pitchFamily="18" charset="0"/>
                                <a:ea typeface="Cambria Math" panose="02040503050406030204" pitchFamily="18" charset="0"/>
                              </a:rPr>
                            </m:ctrlPr>
                          </m:accPr>
                          <m:e>
                            <m:r>
                              <a:rPr lang="en-US" sz="1400" b="0" i="1" smtClean="0">
                                <a:solidFill>
                                  <a:schemeClr val="tx1"/>
                                </a:solidFill>
                                <a:latin typeface="Cambria Math" panose="02040503050406030204" pitchFamily="18" charset="0"/>
                                <a:ea typeface="Cambria Math" panose="02040503050406030204" pitchFamily="18" charset="0"/>
                              </a:rPr>
                              <m:t> </m:t>
                            </m:r>
                            <m:r>
                              <a:rPr lang="en-US" sz="1400" i="1">
                                <a:solidFill>
                                  <a:schemeClr val="tx1"/>
                                </a:solidFill>
                                <a:latin typeface="Cambria Math" panose="02040503050406030204" pitchFamily="18" charset="0"/>
                                <a:ea typeface="Cambria Math" panose="02040503050406030204" pitchFamily="18" charset="0"/>
                              </a:rPr>
                              <m:t>𝐶</m:t>
                            </m:r>
                          </m:e>
                        </m:acc>
                      </m:e>
                      <m:sup>
                        <m:r>
                          <a:rPr lang="en-US" sz="1400" i="1">
                            <a:solidFill>
                              <a:schemeClr val="tx1"/>
                            </a:solidFill>
                            <a:latin typeface="Cambria Math" panose="02040503050406030204" pitchFamily="18" charset="0"/>
                          </a:rPr>
                          <m:t>(2)</m:t>
                        </m:r>
                      </m:sup>
                    </m:sSup>
                  </m:oMath>
                </a14:m>
                <a:r>
                  <a:rPr lang="en-US" sz="1400" dirty="0"/>
                  <a:t> and shows the eigenmode coupling of </a:t>
                </a:r>
                <a14:m>
                  <m:oMath xmlns:m="http://schemas.openxmlformats.org/officeDocument/2006/math">
                    <m:acc>
                      <m:accPr>
                        <m:chr m:val="̅"/>
                        <m:ctrlPr>
                          <a:rPr lang="en-US" sz="1400" i="1">
                            <a:latin typeface="Cambria Math" panose="02040503050406030204" pitchFamily="18" charset="0"/>
                            <a:ea typeface="Cambria Math" panose="02040503050406030204" pitchFamily="18" charset="0"/>
                          </a:rPr>
                        </m:ctrlPr>
                      </m:accPr>
                      <m:e>
                        <m:r>
                          <a:rPr lang="en-US" sz="1400" i="1">
                            <a:latin typeface="Cambria Math" panose="02040503050406030204" pitchFamily="18" charset="0"/>
                            <a:ea typeface="Cambria Math" panose="02040503050406030204" pitchFamily="18" charset="0"/>
                          </a:rPr>
                          <m:t> </m:t>
                        </m:r>
                        <m:r>
                          <a:rPr lang="en-US" sz="1400" i="1">
                            <a:latin typeface="Cambria Math" panose="02040503050406030204" pitchFamily="18" charset="0"/>
                            <a:ea typeface="Cambria Math" panose="02040503050406030204" pitchFamily="18" charset="0"/>
                          </a:rPr>
                          <m:t>𝐶</m:t>
                        </m:r>
                      </m:e>
                    </m:acc>
                  </m:oMath>
                </a14:m>
                <a:r>
                  <a:rPr lang="en-US" sz="1400" baseline="30000" dirty="0"/>
                  <a:t>(4)</a:t>
                </a:r>
                <a:r>
                  <a:rPr lang="en-US" sz="1400" dirty="0"/>
                  <a:t>.</a:t>
                </a:r>
              </a:p>
            </p:txBody>
          </p:sp>
        </mc:Choice>
        <mc:Fallback>
          <p:sp>
            <p:nvSpPr>
              <p:cNvPr id="37" name="TextBox 36">
                <a:extLst>
                  <a:ext uri="{FF2B5EF4-FFF2-40B4-BE49-F238E27FC236}">
                    <a16:creationId xmlns:a16="http://schemas.microsoft.com/office/drawing/2014/main" id="{312E2C2B-2B08-4349-AC66-A9A26C604C7D}"/>
                  </a:ext>
                </a:extLst>
              </p:cNvPr>
              <p:cNvSpPr txBox="1">
                <a:spLocks noRot="1" noChangeAspect="1" noMove="1" noResize="1" noEditPoints="1" noAdjustHandles="1" noChangeArrowheads="1" noChangeShapeType="1" noTextEdit="1"/>
              </p:cNvSpPr>
              <p:nvPr/>
            </p:nvSpPr>
            <p:spPr>
              <a:xfrm>
                <a:off x="9228450" y="4427111"/>
                <a:ext cx="2699191" cy="971933"/>
              </a:xfrm>
              <a:prstGeom prst="rect">
                <a:avLst/>
              </a:prstGeom>
              <a:blipFill>
                <a:blip r:embed="rId13"/>
                <a:stretch>
                  <a:fillRect l="-469" t="-1299" b="-6494"/>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F8EDE70D-402E-5648-A61B-A6A7485D1754}"/>
              </a:ext>
            </a:extLst>
          </p:cNvPr>
          <p:cNvSpPr txBox="1"/>
          <p:nvPr/>
        </p:nvSpPr>
        <p:spPr>
          <a:xfrm>
            <a:off x="3137701" y="4461713"/>
            <a:ext cx="2699191" cy="738664"/>
          </a:xfrm>
          <a:prstGeom prst="rect">
            <a:avLst/>
          </a:prstGeom>
          <a:noFill/>
        </p:spPr>
        <p:txBody>
          <a:bodyPr wrap="square" rtlCol="0">
            <a:spAutoFit/>
          </a:bodyPr>
          <a:lstStyle/>
          <a:p>
            <a:r>
              <a:rPr lang="en-US" sz="1400" b="1" dirty="0"/>
              <a:t>Fig 3. </a:t>
            </a:r>
            <a:r>
              <a:rPr lang="en-US" sz="1400" dirty="0"/>
              <a:t>The fourth-order difference correlation function has the contribution from C</a:t>
            </a:r>
            <a:r>
              <a:rPr lang="en-US" sz="1400" baseline="30000" dirty="0"/>
              <a:t>(2)</a:t>
            </a:r>
            <a:r>
              <a:rPr lang="en-US" sz="1400" dirty="0"/>
              <a:t> removed.</a:t>
            </a:r>
          </a:p>
        </p:txBody>
      </p:sp>
      <mc:AlternateContent xmlns:mc="http://schemas.openxmlformats.org/markup-compatibility/2006">
        <mc:Choice xmlns:a14="http://schemas.microsoft.com/office/drawing/2010/main" Requires="a14">
          <p:sp>
            <p:nvSpPr>
              <p:cNvPr id="39" name="Rectangle 38">
                <a:extLst>
                  <a:ext uri="{FF2B5EF4-FFF2-40B4-BE49-F238E27FC236}">
                    <a16:creationId xmlns:a16="http://schemas.microsoft.com/office/drawing/2014/main" id="{26183175-1042-DD41-B5EC-F13D82BD0002}"/>
                  </a:ext>
                </a:extLst>
              </p:cNvPr>
              <p:cNvSpPr/>
              <p:nvPr/>
            </p:nvSpPr>
            <p:spPr>
              <a:xfrm>
                <a:off x="7081371" y="501857"/>
                <a:ext cx="4996543" cy="380810"/>
              </a:xfrm>
              <a:prstGeom prst="rect">
                <a:avLst/>
              </a:prstGeom>
              <a:solidFill>
                <a:schemeClr val="bg1"/>
              </a:solidFill>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i="1" smtClean="0">
                              <a:solidFill>
                                <a:srgbClr val="3014FF"/>
                              </a:solidFill>
                              <a:latin typeface="Cambria Math" panose="02040503050406030204" pitchFamily="18" charset="0"/>
                            </a:rPr>
                          </m:ctrlPr>
                        </m:sSupPr>
                        <m:e>
                          <m:r>
                            <a:rPr lang="en-US" i="1">
                              <a:solidFill>
                                <a:srgbClr val="3014FF"/>
                              </a:solidFill>
                              <a:latin typeface="Cambria Math" panose="02040503050406030204" pitchFamily="18" charset="0"/>
                            </a:rPr>
                            <m:t>𝐶</m:t>
                          </m:r>
                        </m:e>
                        <m:sup>
                          <m:r>
                            <a:rPr lang="en-US" i="1">
                              <a:solidFill>
                                <a:srgbClr val="3014FF"/>
                              </a:solidFill>
                              <a:latin typeface="Cambria Math" panose="02040503050406030204" pitchFamily="18" charset="0"/>
                            </a:rPr>
                            <m:t>(4)</m:t>
                          </m:r>
                        </m:sup>
                      </m:sSup>
                      <m:d>
                        <m:dPr>
                          <m:ctrlPr>
                            <a:rPr lang="en-US" i="1">
                              <a:solidFill>
                                <a:srgbClr val="3014FF"/>
                              </a:solidFill>
                              <a:latin typeface="Cambria Math" panose="02040503050406030204" pitchFamily="18" charset="0"/>
                            </a:rPr>
                          </m:ctrlPr>
                        </m:dPr>
                        <m:e>
                          <m:sSub>
                            <m:sSubPr>
                              <m:ctrlPr>
                                <a:rPr lang="en-US" i="1">
                                  <a:solidFill>
                                    <a:srgbClr val="3014FF"/>
                                  </a:solidFill>
                                  <a:latin typeface="Cambria Math" panose="02040503050406030204" pitchFamily="18" charset="0"/>
                                </a:rPr>
                              </m:ctrlPr>
                            </m:sSubPr>
                            <m:e>
                              <m:r>
                                <a:rPr lang="en-US" i="1">
                                  <a:solidFill>
                                    <a:srgbClr val="3014FF"/>
                                  </a:solidFill>
                                  <a:latin typeface="Cambria Math" panose="02040503050406030204" pitchFamily="18" charset="0"/>
                                  <a:ea typeface="Cambria Math" panose="02040503050406030204" pitchFamily="18" charset="0"/>
                                </a:rPr>
                                <m:t>𝜏</m:t>
                              </m:r>
                            </m:e>
                            <m:sub>
                              <m:r>
                                <a:rPr lang="en-US" i="1">
                                  <a:solidFill>
                                    <a:srgbClr val="3014FF"/>
                                  </a:solidFill>
                                  <a:latin typeface="Cambria Math" panose="02040503050406030204" pitchFamily="18" charset="0"/>
                                </a:rPr>
                                <m:t>1</m:t>
                              </m:r>
                            </m:sub>
                          </m:sSub>
                          <m:sSub>
                            <m:sSubPr>
                              <m:ctrlPr>
                                <a:rPr lang="en-US" i="1">
                                  <a:solidFill>
                                    <a:srgbClr val="3014FF"/>
                                  </a:solidFill>
                                  <a:latin typeface="Cambria Math" panose="02040503050406030204" pitchFamily="18" charset="0"/>
                                </a:rPr>
                              </m:ctrlPr>
                            </m:sSubPr>
                            <m:e>
                              <m:r>
                                <a:rPr lang="en-US" i="1">
                                  <a:solidFill>
                                    <a:srgbClr val="3014FF"/>
                                  </a:solidFill>
                                  <a:latin typeface="Cambria Math" panose="02040503050406030204" pitchFamily="18" charset="0"/>
                                </a:rPr>
                                <m:t>,</m:t>
                              </m:r>
                              <m:r>
                                <a:rPr lang="en-US" i="1">
                                  <a:solidFill>
                                    <a:srgbClr val="3014FF"/>
                                  </a:solidFill>
                                  <a:latin typeface="Cambria Math" panose="02040503050406030204" pitchFamily="18" charset="0"/>
                                  <a:ea typeface="Cambria Math" panose="02040503050406030204" pitchFamily="18" charset="0"/>
                                </a:rPr>
                                <m:t>𝜏</m:t>
                              </m:r>
                            </m:e>
                            <m:sub>
                              <m:r>
                                <a:rPr lang="en-US" i="1">
                                  <a:solidFill>
                                    <a:srgbClr val="3014FF"/>
                                  </a:solidFill>
                                  <a:latin typeface="Cambria Math" panose="02040503050406030204" pitchFamily="18" charset="0"/>
                                  <a:ea typeface="Cambria Math" panose="02040503050406030204" pitchFamily="18" charset="0"/>
                                </a:rPr>
                                <m:t>2</m:t>
                              </m:r>
                            </m:sub>
                          </m:sSub>
                          <m:r>
                            <a:rPr lang="en-US" i="1">
                              <a:solidFill>
                                <a:srgbClr val="3014FF"/>
                              </a:solidFill>
                              <a:latin typeface="Cambria Math" panose="02040503050406030204" pitchFamily="18" charset="0"/>
                            </a:rPr>
                            <m:t>,</m:t>
                          </m:r>
                          <m:sSub>
                            <m:sSubPr>
                              <m:ctrlPr>
                                <a:rPr lang="en-US" i="1">
                                  <a:solidFill>
                                    <a:srgbClr val="3014FF"/>
                                  </a:solidFill>
                                  <a:latin typeface="Cambria Math" panose="02040503050406030204" pitchFamily="18" charset="0"/>
                                </a:rPr>
                              </m:ctrlPr>
                            </m:sSubPr>
                            <m:e>
                              <m:r>
                                <a:rPr lang="en-US" i="1">
                                  <a:solidFill>
                                    <a:srgbClr val="3014FF"/>
                                  </a:solidFill>
                                  <a:latin typeface="Cambria Math" panose="02040503050406030204" pitchFamily="18" charset="0"/>
                                  <a:ea typeface="Cambria Math" panose="02040503050406030204" pitchFamily="18" charset="0"/>
                                </a:rPr>
                                <m:t>𝜏</m:t>
                              </m:r>
                            </m:e>
                            <m:sub>
                              <m:r>
                                <a:rPr lang="en-US" i="1">
                                  <a:solidFill>
                                    <a:srgbClr val="3014FF"/>
                                  </a:solidFill>
                                  <a:latin typeface="Cambria Math" panose="02040503050406030204" pitchFamily="18" charset="0"/>
                                  <a:ea typeface="Cambria Math" panose="02040503050406030204" pitchFamily="18" charset="0"/>
                                </a:rPr>
                                <m:t>3</m:t>
                              </m:r>
                            </m:sub>
                          </m:sSub>
                        </m:e>
                      </m:d>
                      <m:r>
                        <a:rPr lang="en-US" i="1">
                          <a:solidFill>
                            <a:srgbClr val="3014FF"/>
                          </a:solidFill>
                          <a:latin typeface="Cambria Math" panose="02040503050406030204" pitchFamily="18" charset="0"/>
                          <a:ea typeface="Cambria Math" panose="02040503050406030204" pitchFamily="18" charset="0"/>
                        </a:rPr>
                        <m:t>=</m:t>
                      </m:r>
                      <m:d>
                        <m:dPr>
                          <m:begChr m:val="⟨"/>
                          <m:endChr m:val="⟩"/>
                          <m:ctrlPr>
                            <a:rPr lang="en-US" i="1">
                              <a:solidFill>
                                <a:srgbClr val="3014FF"/>
                              </a:solidFill>
                              <a:latin typeface="Cambria Math" panose="02040503050406030204" pitchFamily="18" charset="0"/>
                              <a:ea typeface="Cambria Math" panose="02040503050406030204" pitchFamily="18" charset="0"/>
                            </a:rPr>
                          </m:ctrlPr>
                        </m:dPr>
                        <m:e>
                          <m:r>
                            <a:rPr lang="en-US" i="1">
                              <a:solidFill>
                                <a:srgbClr val="3014FF"/>
                              </a:solidFill>
                              <a:latin typeface="Cambria Math" panose="02040503050406030204" pitchFamily="18" charset="0"/>
                              <a:ea typeface="Cambria Math" panose="02040503050406030204" pitchFamily="18" charset="0"/>
                            </a:rPr>
                            <m:t>𝛿</m:t>
                          </m:r>
                          <m:r>
                            <a:rPr lang="en-US" i="1">
                              <a:solidFill>
                                <a:srgbClr val="3014FF"/>
                              </a:solidFill>
                              <a:latin typeface="Cambria Math" panose="02040503050406030204" pitchFamily="18" charset="0"/>
                            </a:rPr>
                            <m:t>𝐸</m:t>
                          </m:r>
                          <m:d>
                            <m:dPr>
                              <m:ctrlPr>
                                <a:rPr lang="en-US" i="1">
                                  <a:solidFill>
                                    <a:srgbClr val="3014FF"/>
                                  </a:solidFill>
                                  <a:latin typeface="Cambria Math" panose="02040503050406030204" pitchFamily="18" charset="0"/>
                                </a:rPr>
                              </m:ctrlPr>
                            </m:dPr>
                            <m:e>
                              <m:r>
                                <a:rPr lang="en-US" b="0" i="1" smtClean="0">
                                  <a:solidFill>
                                    <a:srgbClr val="3014FF"/>
                                  </a:solidFill>
                                  <a:latin typeface="Cambria Math" panose="02040503050406030204" pitchFamily="18" charset="0"/>
                                </a:rPr>
                                <m:t>0</m:t>
                              </m:r>
                            </m:e>
                          </m:d>
                          <m:r>
                            <a:rPr lang="en-US" i="1">
                              <a:solidFill>
                                <a:srgbClr val="3014FF"/>
                              </a:solidFill>
                              <a:latin typeface="Cambria Math" panose="02040503050406030204" pitchFamily="18" charset="0"/>
                              <a:ea typeface="Cambria Math" panose="02040503050406030204" pitchFamily="18" charset="0"/>
                            </a:rPr>
                            <m:t>𝛿</m:t>
                          </m:r>
                          <m:r>
                            <a:rPr lang="en-US" i="1">
                              <a:solidFill>
                                <a:srgbClr val="3014FF"/>
                              </a:solidFill>
                              <a:latin typeface="Cambria Math" panose="02040503050406030204" pitchFamily="18" charset="0"/>
                            </a:rPr>
                            <m:t>𝐸</m:t>
                          </m:r>
                          <m:d>
                            <m:dPr>
                              <m:ctrlPr>
                                <a:rPr lang="en-US" i="1">
                                  <a:solidFill>
                                    <a:srgbClr val="3014FF"/>
                                  </a:solidFill>
                                  <a:latin typeface="Cambria Math" panose="02040503050406030204" pitchFamily="18" charset="0"/>
                                </a:rPr>
                              </m:ctrlPr>
                            </m:dPr>
                            <m:e>
                              <m:sSub>
                                <m:sSubPr>
                                  <m:ctrlPr>
                                    <a:rPr lang="en-US" i="1">
                                      <a:solidFill>
                                        <a:srgbClr val="3014FF"/>
                                      </a:solidFill>
                                      <a:latin typeface="Cambria Math" panose="02040503050406030204" pitchFamily="18" charset="0"/>
                                    </a:rPr>
                                  </m:ctrlPr>
                                </m:sSubPr>
                                <m:e>
                                  <m:r>
                                    <a:rPr lang="en-US" i="1">
                                      <a:solidFill>
                                        <a:srgbClr val="3014FF"/>
                                      </a:solidFill>
                                      <a:latin typeface="Cambria Math" panose="02040503050406030204" pitchFamily="18" charset="0"/>
                                      <a:ea typeface="Cambria Math" panose="02040503050406030204" pitchFamily="18" charset="0"/>
                                    </a:rPr>
                                    <m:t>𝜏</m:t>
                                  </m:r>
                                </m:e>
                                <m:sub>
                                  <m:r>
                                    <a:rPr lang="en-US" i="1">
                                      <a:solidFill>
                                        <a:srgbClr val="3014FF"/>
                                      </a:solidFill>
                                      <a:latin typeface="Cambria Math" panose="02040503050406030204" pitchFamily="18" charset="0"/>
                                    </a:rPr>
                                    <m:t>1</m:t>
                                  </m:r>
                                </m:sub>
                              </m:sSub>
                            </m:e>
                          </m:d>
                          <m:r>
                            <a:rPr lang="en-US" i="1">
                              <a:solidFill>
                                <a:srgbClr val="3014FF"/>
                              </a:solidFill>
                              <a:latin typeface="Cambria Math" panose="02040503050406030204" pitchFamily="18" charset="0"/>
                              <a:ea typeface="Cambria Math" panose="02040503050406030204" pitchFamily="18" charset="0"/>
                            </a:rPr>
                            <m:t>𝛿</m:t>
                          </m:r>
                          <m:r>
                            <a:rPr lang="en-US" i="1">
                              <a:solidFill>
                                <a:srgbClr val="3014FF"/>
                              </a:solidFill>
                              <a:latin typeface="Cambria Math" panose="02040503050406030204" pitchFamily="18" charset="0"/>
                            </a:rPr>
                            <m:t>𝐸</m:t>
                          </m:r>
                          <m:d>
                            <m:dPr>
                              <m:ctrlPr>
                                <a:rPr lang="en-US" i="1">
                                  <a:solidFill>
                                    <a:srgbClr val="3014FF"/>
                                  </a:solidFill>
                                  <a:latin typeface="Cambria Math" panose="02040503050406030204" pitchFamily="18" charset="0"/>
                                </a:rPr>
                              </m:ctrlPr>
                            </m:dPr>
                            <m:e>
                              <m:sSub>
                                <m:sSubPr>
                                  <m:ctrlPr>
                                    <a:rPr lang="en-US" i="1">
                                      <a:solidFill>
                                        <a:srgbClr val="3014FF"/>
                                      </a:solidFill>
                                      <a:latin typeface="Cambria Math" panose="02040503050406030204" pitchFamily="18" charset="0"/>
                                    </a:rPr>
                                  </m:ctrlPr>
                                </m:sSubPr>
                                <m:e>
                                  <m:r>
                                    <a:rPr lang="en-US" i="1">
                                      <a:solidFill>
                                        <a:srgbClr val="3014FF"/>
                                      </a:solidFill>
                                      <a:latin typeface="Cambria Math" panose="02040503050406030204" pitchFamily="18" charset="0"/>
                                      <a:ea typeface="Cambria Math" panose="02040503050406030204" pitchFamily="18" charset="0"/>
                                    </a:rPr>
                                    <m:t>𝜏</m:t>
                                  </m:r>
                                </m:e>
                                <m:sub>
                                  <m:r>
                                    <a:rPr lang="en-US" i="1">
                                      <a:solidFill>
                                        <a:srgbClr val="3014FF"/>
                                      </a:solidFill>
                                      <a:latin typeface="Cambria Math" panose="02040503050406030204" pitchFamily="18" charset="0"/>
                                      <a:ea typeface="Cambria Math" panose="02040503050406030204" pitchFamily="18" charset="0"/>
                                    </a:rPr>
                                    <m:t>2</m:t>
                                  </m:r>
                                </m:sub>
                              </m:sSub>
                            </m:e>
                          </m:d>
                          <m:r>
                            <a:rPr lang="en-US" i="1">
                              <a:solidFill>
                                <a:srgbClr val="3014FF"/>
                              </a:solidFill>
                              <a:latin typeface="Cambria Math" panose="02040503050406030204" pitchFamily="18" charset="0"/>
                              <a:ea typeface="Cambria Math" panose="02040503050406030204" pitchFamily="18" charset="0"/>
                            </a:rPr>
                            <m:t>𝛿</m:t>
                          </m:r>
                          <m:r>
                            <a:rPr lang="en-US" i="1">
                              <a:solidFill>
                                <a:srgbClr val="3014FF"/>
                              </a:solidFill>
                              <a:latin typeface="Cambria Math" panose="02040503050406030204" pitchFamily="18" charset="0"/>
                            </a:rPr>
                            <m:t>𝐸</m:t>
                          </m:r>
                          <m:d>
                            <m:dPr>
                              <m:ctrlPr>
                                <a:rPr lang="en-US" i="1">
                                  <a:solidFill>
                                    <a:srgbClr val="3014FF"/>
                                  </a:solidFill>
                                  <a:latin typeface="Cambria Math" panose="02040503050406030204" pitchFamily="18" charset="0"/>
                                </a:rPr>
                              </m:ctrlPr>
                            </m:dPr>
                            <m:e>
                              <m:sSub>
                                <m:sSubPr>
                                  <m:ctrlPr>
                                    <a:rPr lang="en-US" i="1">
                                      <a:solidFill>
                                        <a:srgbClr val="3014FF"/>
                                      </a:solidFill>
                                      <a:latin typeface="Cambria Math" panose="02040503050406030204" pitchFamily="18" charset="0"/>
                                    </a:rPr>
                                  </m:ctrlPr>
                                </m:sSubPr>
                                <m:e>
                                  <m:r>
                                    <a:rPr lang="en-US" i="1">
                                      <a:solidFill>
                                        <a:srgbClr val="3014FF"/>
                                      </a:solidFill>
                                      <a:latin typeface="Cambria Math" panose="02040503050406030204" pitchFamily="18" charset="0"/>
                                      <a:ea typeface="Cambria Math" panose="02040503050406030204" pitchFamily="18" charset="0"/>
                                    </a:rPr>
                                    <m:t>𝜏</m:t>
                                  </m:r>
                                </m:e>
                                <m:sub>
                                  <m:r>
                                    <a:rPr lang="en-US" i="1">
                                      <a:solidFill>
                                        <a:srgbClr val="3014FF"/>
                                      </a:solidFill>
                                      <a:latin typeface="Cambria Math" panose="02040503050406030204" pitchFamily="18" charset="0"/>
                                      <a:ea typeface="Cambria Math" panose="02040503050406030204" pitchFamily="18" charset="0"/>
                                    </a:rPr>
                                    <m:t>3</m:t>
                                  </m:r>
                                </m:sub>
                              </m:sSub>
                            </m:e>
                          </m:d>
                        </m:e>
                      </m:d>
                    </m:oMath>
                  </m:oMathPara>
                </a14:m>
                <a:endParaRPr lang="en-US" dirty="0">
                  <a:solidFill>
                    <a:srgbClr val="3014FF"/>
                  </a:solidFill>
                </a:endParaRPr>
              </a:p>
            </p:txBody>
          </p:sp>
        </mc:Choice>
        <mc:Fallback>
          <p:sp>
            <p:nvSpPr>
              <p:cNvPr id="39" name="Rectangle 38">
                <a:extLst>
                  <a:ext uri="{FF2B5EF4-FFF2-40B4-BE49-F238E27FC236}">
                    <a16:creationId xmlns:a16="http://schemas.microsoft.com/office/drawing/2014/main" id="{26183175-1042-DD41-B5EC-F13D82BD0002}"/>
                  </a:ext>
                </a:extLst>
              </p:cNvPr>
              <p:cNvSpPr>
                <a:spLocks noRot="1" noChangeAspect="1" noMove="1" noResize="1" noEditPoints="1" noAdjustHandles="1" noChangeArrowheads="1" noChangeShapeType="1" noTextEdit="1"/>
              </p:cNvSpPr>
              <p:nvPr/>
            </p:nvSpPr>
            <p:spPr>
              <a:xfrm>
                <a:off x="7081371" y="501857"/>
                <a:ext cx="4996543" cy="380810"/>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819883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300B3CC-F37B-9A4D-A1D4-448D1AAECD55}"/>
              </a:ext>
            </a:extLst>
          </p:cNvPr>
          <p:cNvSpPr/>
          <p:nvPr/>
        </p:nvSpPr>
        <p:spPr>
          <a:xfrm>
            <a:off x="0" y="0"/>
            <a:ext cx="12192000" cy="438941"/>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3`-p(dT)</a:t>
            </a:r>
            <a:r>
              <a:rPr lang="en-US" sz="2200" b="1" baseline="-25000" dirty="0">
                <a:latin typeface="Arial" panose="020B0604020202020204" pitchFamily="34" charset="0"/>
                <a:cs typeface="Arial" panose="020B0604020202020204" pitchFamily="34" charset="0"/>
              </a:rPr>
              <a:t>15</a:t>
            </a:r>
            <a:r>
              <a:rPr lang="en-US" sz="2200" b="1" dirty="0">
                <a:latin typeface="Arial" panose="020B0604020202020204" pitchFamily="34" charset="0"/>
                <a:cs typeface="Arial" panose="020B0604020202020204" pitchFamily="34" charset="0"/>
              </a:rPr>
              <a:t> DNA + 0.0 µM gp32</a:t>
            </a:r>
          </a:p>
        </p:txBody>
      </p:sp>
      <p:sp>
        <p:nvSpPr>
          <p:cNvPr id="13" name="Rectangle 12">
            <a:extLst>
              <a:ext uri="{FF2B5EF4-FFF2-40B4-BE49-F238E27FC236}">
                <a16:creationId xmlns:a16="http://schemas.microsoft.com/office/drawing/2014/main" id="{B0C42378-CFF3-C640-9DDD-EA0B36CD9156}"/>
              </a:ext>
            </a:extLst>
          </p:cNvPr>
          <p:cNvSpPr/>
          <p:nvPr/>
        </p:nvSpPr>
        <p:spPr>
          <a:xfrm>
            <a:off x="0" y="6530029"/>
            <a:ext cx="12192000" cy="339239"/>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dirty="0"/>
              <a:t>Zoomed in</a:t>
            </a:r>
          </a:p>
        </p:txBody>
      </p:sp>
      <p:pic>
        <p:nvPicPr>
          <p:cNvPr id="2" name="Picture 1">
            <a:extLst>
              <a:ext uri="{FF2B5EF4-FFF2-40B4-BE49-F238E27FC236}">
                <a16:creationId xmlns:a16="http://schemas.microsoft.com/office/drawing/2014/main" id="{8B5F490D-2590-6447-8C2C-EBF769EFAF64}"/>
              </a:ext>
            </a:extLst>
          </p:cNvPr>
          <p:cNvPicPr>
            <a:picLocks noChangeAspect="1"/>
          </p:cNvPicPr>
          <p:nvPr/>
        </p:nvPicPr>
        <p:blipFill>
          <a:blip r:embed="rId2"/>
          <a:stretch>
            <a:fillRect/>
          </a:stretch>
        </p:blipFill>
        <p:spPr>
          <a:xfrm>
            <a:off x="364610" y="827010"/>
            <a:ext cx="5071231" cy="5314950"/>
          </a:xfrm>
          <a:prstGeom prst="rect">
            <a:avLst/>
          </a:prstGeom>
        </p:spPr>
      </p:pic>
      <p:sp>
        <p:nvSpPr>
          <p:cNvPr id="6" name="TextBox 5">
            <a:extLst>
              <a:ext uri="{FF2B5EF4-FFF2-40B4-BE49-F238E27FC236}">
                <a16:creationId xmlns:a16="http://schemas.microsoft.com/office/drawing/2014/main" id="{84CB3B69-49A7-694F-B345-5A86963900B0}"/>
              </a:ext>
            </a:extLst>
          </p:cNvPr>
          <p:cNvSpPr txBox="1"/>
          <p:nvPr/>
        </p:nvSpPr>
        <p:spPr>
          <a:xfrm>
            <a:off x="5435841" y="5966662"/>
            <a:ext cx="6430928" cy="369332"/>
          </a:xfrm>
          <a:prstGeom prst="rect">
            <a:avLst/>
          </a:prstGeom>
          <a:noFill/>
        </p:spPr>
        <p:txBody>
          <a:bodyPr wrap="none" rtlCol="0">
            <a:spAutoFit/>
          </a:bodyPr>
          <a:lstStyle/>
          <a:p>
            <a:r>
              <a:rPr lang="en-US" dirty="0"/>
              <a:t>For DNA only, we Multiply A11 by 0.1  to scale the colormap better</a:t>
            </a:r>
          </a:p>
        </p:txBody>
      </p:sp>
      <p:pic>
        <p:nvPicPr>
          <p:cNvPr id="3" name="Picture 2">
            <a:extLst>
              <a:ext uri="{FF2B5EF4-FFF2-40B4-BE49-F238E27FC236}">
                <a16:creationId xmlns:a16="http://schemas.microsoft.com/office/drawing/2014/main" id="{088AFA81-1265-C449-8B1C-843C81C2B79A}"/>
              </a:ext>
            </a:extLst>
          </p:cNvPr>
          <p:cNvPicPr>
            <a:picLocks noChangeAspect="1"/>
          </p:cNvPicPr>
          <p:nvPr/>
        </p:nvPicPr>
        <p:blipFill>
          <a:blip r:embed="rId3"/>
          <a:stretch>
            <a:fillRect/>
          </a:stretch>
        </p:blipFill>
        <p:spPr>
          <a:xfrm>
            <a:off x="5989684" y="454185"/>
            <a:ext cx="5611541" cy="5497232"/>
          </a:xfrm>
          <a:prstGeom prst="rect">
            <a:avLst/>
          </a:prstGeom>
        </p:spPr>
      </p:pic>
    </p:spTree>
    <p:extLst>
      <p:ext uri="{BB962C8B-B14F-4D97-AF65-F5344CB8AC3E}">
        <p14:creationId xmlns:p14="http://schemas.microsoft.com/office/powerpoint/2010/main" val="22015731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7BD2F46-86D5-A140-A46A-C1D3CACE6B00}"/>
              </a:ext>
            </a:extLst>
          </p:cNvPr>
          <p:cNvSpPr/>
          <p:nvPr/>
        </p:nvSpPr>
        <p:spPr>
          <a:xfrm>
            <a:off x="0" y="0"/>
            <a:ext cx="12192000" cy="43894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3`-p(dT)</a:t>
            </a:r>
            <a:r>
              <a:rPr lang="en-US" sz="2200" b="1" baseline="-25000" dirty="0">
                <a:latin typeface="Arial" panose="020B0604020202020204" pitchFamily="34" charset="0"/>
                <a:cs typeface="Arial" panose="020B0604020202020204" pitchFamily="34" charset="0"/>
              </a:rPr>
              <a:t>14</a:t>
            </a:r>
            <a:r>
              <a:rPr lang="en-US" sz="2200" b="1" dirty="0">
                <a:latin typeface="Arial" panose="020B0604020202020204" pitchFamily="34" charset="0"/>
                <a:cs typeface="Arial" panose="020B0604020202020204" pitchFamily="34" charset="0"/>
              </a:rPr>
              <a:t> DNA + 0.0 µM gp32</a:t>
            </a:r>
          </a:p>
        </p:txBody>
      </p:sp>
      <p:sp>
        <p:nvSpPr>
          <p:cNvPr id="4" name="Rectangle 3">
            <a:extLst>
              <a:ext uri="{FF2B5EF4-FFF2-40B4-BE49-F238E27FC236}">
                <a16:creationId xmlns:a16="http://schemas.microsoft.com/office/drawing/2014/main" id="{73747C50-443C-364B-98B8-F12621ED1181}"/>
              </a:ext>
            </a:extLst>
          </p:cNvPr>
          <p:cNvSpPr/>
          <p:nvPr/>
        </p:nvSpPr>
        <p:spPr>
          <a:xfrm>
            <a:off x="0" y="6530029"/>
            <a:ext cx="12192000" cy="33923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dirty="0"/>
              <a:t>3`-p(dT)</a:t>
            </a:r>
            <a:r>
              <a:rPr lang="en-US" baseline="-25000" dirty="0"/>
              <a:t>14</a:t>
            </a:r>
            <a:r>
              <a:rPr lang="en-US" dirty="0"/>
              <a:t> + 0.0 uM gp32</a:t>
            </a:r>
          </a:p>
        </p:txBody>
      </p:sp>
      <p:pic>
        <p:nvPicPr>
          <p:cNvPr id="2" name="Picture 1">
            <a:extLst>
              <a:ext uri="{FF2B5EF4-FFF2-40B4-BE49-F238E27FC236}">
                <a16:creationId xmlns:a16="http://schemas.microsoft.com/office/drawing/2014/main" id="{A71E0A1C-EED8-114A-9552-F4DF7F69C155}"/>
              </a:ext>
            </a:extLst>
          </p:cNvPr>
          <p:cNvPicPr>
            <a:picLocks noChangeAspect="1"/>
          </p:cNvPicPr>
          <p:nvPr/>
        </p:nvPicPr>
        <p:blipFill>
          <a:blip r:embed="rId2"/>
          <a:stretch>
            <a:fillRect/>
          </a:stretch>
        </p:blipFill>
        <p:spPr>
          <a:xfrm>
            <a:off x="137160" y="659610"/>
            <a:ext cx="5781304" cy="5870419"/>
          </a:xfrm>
          <a:prstGeom prst="rect">
            <a:avLst/>
          </a:prstGeom>
        </p:spPr>
      </p:pic>
      <p:pic>
        <p:nvPicPr>
          <p:cNvPr id="6" name="Picture 5">
            <a:extLst>
              <a:ext uri="{FF2B5EF4-FFF2-40B4-BE49-F238E27FC236}">
                <a16:creationId xmlns:a16="http://schemas.microsoft.com/office/drawing/2014/main" id="{AAD258C0-9A72-7148-A72D-06212FB54EFB}"/>
              </a:ext>
            </a:extLst>
          </p:cNvPr>
          <p:cNvPicPr>
            <a:picLocks noChangeAspect="1"/>
          </p:cNvPicPr>
          <p:nvPr/>
        </p:nvPicPr>
        <p:blipFill>
          <a:blip r:embed="rId3"/>
          <a:stretch>
            <a:fillRect/>
          </a:stretch>
        </p:blipFill>
        <p:spPr>
          <a:xfrm>
            <a:off x="6055624" y="591530"/>
            <a:ext cx="6106840" cy="5785910"/>
          </a:xfrm>
          <a:prstGeom prst="rect">
            <a:avLst/>
          </a:prstGeom>
        </p:spPr>
      </p:pic>
    </p:spTree>
    <p:extLst>
      <p:ext uri="{BB962C8B-B14F-4D97-AF65-F5344CB8AC3E}">
        <p14:creationId xmlns:p14="http://schemas.microsoft.com/office/powerpoint/2010/main" val="1861868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886AA2-1A69-1045-A6DD-3F85B4C7E9E0}"/>
              </a:ext>
            </a:extLst>
          </p:cNvPr>
          <p:cNvSpPr>
            <a:spLocks/>
          </p:cNvSpPr>
          <p:nvPr/>
        </p:nvSpPr>
        <p:spPr bwMode="auto">
          <a:xfrm>
            <a:off x="2351296" y="3041374"/>
            <a:ext cx="65" cy="161454"/>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12700">
                <a:solidFill>
                  <a:srgbClr val="000000"/>
                </a:solidFill>
                <a:miter lim="800000"/>
                <a:headEnd/>
                <a:tailEnd/>
              </a14:hiddenLine>
            </a:ext>
          </a:extLst>
        </p:spPr>
        <p:txBody>
          <a:bodyPr wrap="none" lIns="0" tIns="0" rIns="0" bIns="0" anchor="ctr">
            <a:spAutoFit/>
          </a:bodyP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1049" dirty="0">
              <a:solidFill>
                <a:schemeClr val="tx1"/>
              </a:solidFill>
              <a:cs typeface="Gill Sans" charset="0"/>
            </a:endParaRPr>
          </a:p>
        </p:txBody>
      </p:sp>
      <p:sp>
        <p:nvSpPr>
          <p:cNvPr id="3" name="Rectangle 2">
            <a:extLst>
              <a:ext uri="{FF2B5EF4-FFF2-40B4-BE49-F238E27FC236}">
                <a16:creationId xmlns:a16="http://schemas.microsoft.com/office/drawing/2014/main" id="{805E7200-9ED3-2F43-B985-18EF5DB75763}"/>
              </a:ext>
            </a:extLst>
          </p:cNvPr>
          <p:cNvSpPr/>
          <p:nvPr/>
        </p:nvSpPr>
        <p:spPr>
          <a:xfrm flipH="1">
            <a:off x="3146654" y="1668192"/>
            <a:ext cx="45719" cy="4333766"/>
          </a:xfrm>
          <a:prstGeom prst="rect">
            <a:avLst/>
          </a:prstGeom>
          <a:solidFill>
            <a:schemeClr val="tx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5" dirty="0"/>
          </a:p>
        </p:txBody>
      </p:sp>
      <p:sp>
        <p:nvSpPr>
          <p:cNvPr id="4" name="Rectangle 3">
            <a:extLst>
              <a:ext uri="{FF2B5EF4-FFF2-40B4-BE49-F238E27FC236}">
                <a16:creationId xmlns:a16="http://schemas.microsoft.com/office/drawing/2014/main" id="{086378DF-8450-8744-BCE8-066F7AA64494}"/>
              </a:ext>
            </a:extLst>
          </p:cNvPr>
          <p:cNvSpPr/>
          <p:nvPr/>
        </p:nvSpPr>
        <p:spPr>
          <a:xfrm rot="5400000">
            <a:off x="3146033" y="2241028"/>
            <a:ext cx="44150" cy="3064372"/>
          </a:xfrm>
          <a:prstGeom prst="rect">
            <a:avLst/>
          </a:prstGeom>
          <a:solidFill>
            <a:schemeClr val="tx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5" dirty="0"/>
          </a:p>
        </p:txBody>
      </p:sp>
      <p:grpSp>
        <p:nvGrpSpPr>
          <p:cNvPr id="5" name="Group 4">
            <a:extLst>
              <a:ext uri="{FF2B5EF4-FFF2-40B4-BE49-F238E27FC236}">
                <a16:creationId xmlns:a16="http://schemas.microsoft.com/office/drawing/2014/main" id="{0F44CC27-BD89-314F-A7AA-BC665E91F0CD}"/>
              </a:ext>
            </a:extLst>
          </p:cNvPr>
          <p:cNvGrpSpPr/>
          <p:nvPr/>
        </p:nvGrpSpPr>
        <p:grpSpPr>
          <a:xfrm>
            <a:off x="1551775" y="3898943"/>
            <a:ext cx="1351652" cy="2051260"/>
            <a:chOff x="1615347" y="3378521"/>
            <a:chExt cx="1351652" cy="2051260"/>
          </a:xfrm>
        </p:grpSpPr>
        <p:grpSp>
          <p:nvGrpSpPr>
            <p:cNvPr id="6" name="Group 5">
              <a:extLst>
                <a:ext uri="{FF2B5EF4-FFF2-40B4-BE49-F238E27FC236}">
                  <a16:creationId xmlns:a16="http://schemas.microsoft.com/office/drawing/2014/main" id="{9F320B18-AEE8-EA42-BB5A-838C16A1E5E1}"/>
                </a:ext>
              </a:extLst>
            </p:cNvPr>
            <p:cNvGrpSpPr/>
            <p:nvPr/>
          </p:nvGrpSpPr>
          <p:grpSpPr>
            <a:xfrm>
              <a:off x="1615347" y="3378521"/>
              <a:ext cx="1351652" cy="1755445"/>
              <a:chOff x="6756655" y="2214203"/>
              <a:chExt cx="1922976" cy="2497446"/>
            </a:xfrm>
          </p:grpSpPr>
          <p:sp>
            <p:nvSpPr>
              <p:cNvPr id="8" name="Line 1">
                <a:extLst>
                  <a:ext uri="{FF2B5EF4-FFF2-40B4-BE49-F238E27FC236}">
                    <a16:creationId xmlns:a16="http://schemas.microsoft.com/office/drawing/2014/main" id="{13DFDECE-3CA3-2B48-8883-17CAC53DFDC9}"/>
                  </a:ext>
                </a:extLst>
              </p:cNvPr>
              <p:cNvSpPr>
                <a:spLocks noChangeShapeType="1"/>
              </p:cNvSpPr>
              <p:nvPr/>
            </p:nvSpPr>
            <p:spPr bwMode="auto">
              <a:xfrm flipH="1">
                <a:off x="7370637" y="3610047"/>
                <a:ext cx="4382" cy="54253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9" name="Line 5">
                <a:extLst>
                  <a:ext uri="{FF2B5EF4-FFF2-40B4-BE49-F238E27FC236}">
                    <a16:creationId xmlns:a16="http://schemas.microsoft.com/office/drawing/2014/main" id="{960659B5-64C9-DE4C-9069-EFB17A500FD1}"/>
                  </a:ext>
                </a:extLst>
              </p:cNvPr>
              <p:cNvSpPr>
                <a:spLocks noChangeShapeType="1"/>
              </p:cNvSpPr>
              <p:nvPr/>
            </p:nvSpPr>
            <p:spPr bwMode="auto">
              <a:xfrm flipH="1">
                <a:off x="7750336" y="3610922"/>
                <a:ext cx="15841" cy="54849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649" dirty="0"/>
              </a:p>
            </p:txBody>
          </p:sp>
          <p:sp>
            <p:nvSpPr>
              <p:cNvPr id="10" name="Rectangle 9">
                <a:extLst>
                  <a:ext uri="{FF2B5EF4-FFF2-40B4-BE49-F238E27FC236}">
                    <a16:creationId xmlns:a16="http://schemas.microsoft.com/office/drawing/2014/main" id="{D5798A3F-CE43-464B-AE38-52D6D01D8948}"/>
                  </a:ext>
                </a:extLst>
              </p:cNvPr>
              <p:cNvSpPr>
                <a:spLocks/>
              </p:cNvSpPr>
              <p:nvPr/>
            </p:nvSpPr>
            <p:spPr bwMode="auto">
              <a:xfrm>
                <a:off x="7815356" y="4085423"/>
                <a:ext cx="92" cy="229698"/>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12700">
                    <a:solidFill>
                      <a:srgbClr val="000000"/>
                    </a:solidFill>
                    <a:miter lim="800000"/>
                    <a:headEnd/>
                    <a:tailEnd/>
                  </a14:hiddenLine>
                </a:ext>
              </a:extLst>
            </p:spPr>
            <p:txBody>
              <a:bodyPr wrap="none" lIns="0" tIns="0" rIns="0" bIns="0" anchor="ctr">
                <a:spAutoFit/>
              </a:bodyP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1049" dirty="0">
                  <a:solidFill>
                    <a:schemeClr val="tx1"/>
                  </a:solidFill>
                  <a:cs typeface="Gill Sans" charset="0"/>
                </a:endParaRPr>
              </a:p>
            </p:txBody>
          </p:sp>
          <p:sp>
            <p:nvSpPr>
              <p:cNvPr id="11" name="Oval 10">
                <a:extLst>
                  <a:ext uri="{FF2B5EF4-FFF2-40B4-BE49-F238E27FC236}">
                    <a16:creationId xmlns:a16="http://schemas.microsoft.com/office/drawing/2014/main" id="{CD6CF59A-25D8-D441-8BAE-C4F15EC4470B}"/>
                  </a:ext>
                </a:extLst>
              </p:cNvPr>
              <p:cNvSpPr>
                <a:spLocks/>
              </p:cNvSpPr>
              <p:nvPr/>
            </p:nvSpPr>
            <p:spPr bwMode="auto">
              <a:xfrm rot="3064741">
                <a:off x="6897096" y="3251259"/>
                <a:ext cx="559876" cy="247513"/>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Cy5</a:t>
                </a:r>
              </a:p>
            </p:txBody>
          </p:sp>
          <p:sp>
            <p:nvSpPr>
              <p:cNvPr id="12" name="Line 13">
                <a:extLst>
                  <a:ext uri="{FF2B5EF4-FFF2-40B4-BE49-F238E27FC236}">
                    <a16:creationId xmlns:a16="http://schemas.microsoft.com/office/drawing/2014/main" id="{ABBE9328-D353-9045-8B40-46133190E211}"/>
                  </a:ext>
                </a:extLst>
              </p:cNvPr>
              <p:cNvSpPr>
                <a:spLocks noChangeShapeType="1"/>
              </p:cNvSpPr>
              <p:nvPr/>
            </p:nvSpPr>
            <p:spPr bwMode="auto">
              <a:xfrm>
                <a:off x="7365076" y="4002834"/>
                <a:ext cx="170249"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3" name="Rectangle 38">
                <a:extLst>
                  <a:ext uri="{FF2B5EF4-FFF2-40B4-BE49-F238E27FC236}">
                    <a16:creationId xmlns:a16="http://schemas.microsoft.com/office/drawing/2014/main" id="{7198B6A6-6D08-054B-BEE5-7014BFD60EB5}"/>
                  </a:ext>
                </a:extLst>
              </p:cNvPr>
              <p:cNvSpPr>
                <a:spLocks/>
              </p:cNvSpPr>
              <p:nvPr/>
            </p:nvSpPr>
            <p:spPr bwMode="auto">
              <a:xfrm>
                <a:off x="7428645" y="2328380"/>
                <a:ext cx="342878" cy="184341"/>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12700">
                    <a:solidFill>
                      <a:srgbClr val="000000"/>
                    </a:solidFill>
                    <a:miter lim="800000"/>
                    <a:headEnd/>
                    <a:tailEnd/>
                  </a14:hiddenLine>
                </a:ext>
              </a:extLst>
            </p:spPr>
            <p:txBody>
              <a:bodyPr lIns="0" tIns="0" rIns="0" bIns="0" anchor="ct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r>
                  <a:rPr lang="en-US" altLang="en-US" sz="1406" dirty="0">
                    <a:solidFill>
                      <a:schemeClr val="tx1"/>
                    </a:solidFill>
                    <a:cs typeface="Gill Sans" charset="0"/>
                  </a:rPr>
                  <a:t>3`</a:t>
                </a:r>
              </a:p>
            </p:txBody>
          </p:sp>
          <p:sp>
            <p:nvSpPr>
              <p:cNvPr id="14" name="Freeform 13">
                <a:extLst>
                  <a:ext uri="{FF2B5EF4-FFF2-40B4-BE49-F238E27FC236}">
                    <a16:creationId xmlns:a16="http://schemas.microsoft.com/office/drawing/2014/main" id="{E964A840-BAAA-A341-9E25-03AA8C839780}"/>
                  </a:ext>
                </a:extLst>
              </p:cNvPr>
              <p:cNvSpPr/>
              <p:nvPr/>
            </p:nvSpPr>
            <p:spPr>
              <a:xfrm>
                <a:off x="7418279" y="2709621"/>
                <a:ext cx="670719" cy="905331"/>
              </a:xfrm>
              <a:custGeom>
                <a:avLst/>
                <a:gdLst>
                  <a:gd name="connsiteX0" fmla="*/ 447472 w 867254"/>
                  <a:gd name="connsiteY0" fmla="*/ 1478604 h 1478604"/>
                  <a:gd name="connsiteX1" fmla="*/ 321013 w 867254"/>
                  <a:gd name="connsiteY1" fmla="*/ 865762 h 1478604"/>
                  <a:gd name="connsiteX2" fmla="*/ 865762 w 867254"/>
                  <a:gd name="connsiteY2" fmla="*/ 612843 h 1478604"/>
                  <a:gd name="connsiteX3" fmla="*/ 466928 w 867254"/>
                  <a:gd name="connsiteY3" fmla="*/ 165370 h 1478604"/>
                  <a:gd name="connsiteX4" fmla="*/ 0 w 867254"/>
                  <a:gd name="connsiteY4" fmla="*/ 0 h 1478604"/>
                  <a:gd name="connsiteX5" fmla="*/ 0 w 867254"/>
                  <a:gd name="connsiteY5" fmla="*/ 0 h 147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254" h="1478604">
                    <a:moveTo>
                      <a:pt x="447472" y="1478604"/>
                    </a:moveTo>
                    <a:cubicBezTo>
                      <a:pt x="349385" y="1244329"/>
                      <a:pt x="251298" y="1010055"/>
                      <a:pt x="321013" y="865762"/>
                    </a:cubicBezTo>
                    <a:cubicBezTo>
                      <a:pt x="390728" y="721469"/>
                      <a:pt x="841443" y="729575"/>
                      <a:pt x="865762" y="612843"/>
                    </a:cubicBezTo>
                    <a:cubicBezTo>
                      <a:pt x="890081" y="496111"/>
                      <a:pt x="611222" y="267510"/>
                      <a:pt x="466928" y="165370"/>
                    </a:cubicBezTo>
                    <a:cubicBezTo>
                      <a:pt x="322634" y="63230"/>
                      <a:pt x="0" y="0"/>
                      <a:pt x="0" y="0"/>
                    </a:cubicBez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9" dirty="0"/>
              </a:p>
            </p:txBody>
          </p:sp>
          <p:sp>
            <p:nvSpPr>
              <p:cNvPr id="15" name="Line 28">
                <a:extLst>
                  <a:ext uri="{FF2B5EF4-FFF2-40B4-BE49-F238E27FC236}">
                    <a16:creationId xmlns:a16="http://schemas.microsoft.com/office/drawing/2014/main" id="{868F7299-6BDF-F84F-AAD6-899E299B93E5}"/>
                  </a:ext>
                </a:extLst>
              </p:cNvPr>
              <p:cNvSpPr>
                <a:spLocks noChangeShapeType="1"/>
              </p:cNvSpPr>
              <p:nvPr/>
            </p:nvSpPr>
            <p:spPr bwMode="auto">
              <a:xfrm>
                <a:off x="7606517" y="3551019"/>
                <a:ext cx="157456" cy="55073"/>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6" name="Line 28">
                <a:extLst>
                  <a:ext uri="{FF2B5EF4-FFF2-40B4-BE49-F238E27FC236}">
                    <a16:creationId xmlns:a16="http://schemas.microsoft.com/office/drawing/2014/main" id="{53862B2C-E522-C140-81E0-3A4F32B737EF}"/>
                  </a:ext>
                </a:extLst>
              </p:cNvPr>
              <p:cNvSpPr>
                <a:spLocks noChangeShapeType="1"/>
              </p:cNvSpPr>
              <p:nvPr/>
            </p:nvSpPr>
            <p:spPr bwMode="auto">
              <a:xfrm>
                <a:off x="7575938" y="3400967"/>
                <a:ext cx="124483" cy="95273"/>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7" name="Line 28">
                <a:extLst>
                  <a:ext uri="{FF2B5EF4-FFF2-40B4-BE49-F238E27FC236}">
                    <a16:creationId xmlns:a16="http://schemas.microsoft.com/office/drawing/2014/main" id="{45789664-6E66-1E41-AAE7-AB19032E26C0}"/>
                  </a:ext>
                </a:extLst>
              </p:cNvPr>
              <p:cNvSpPr>
                <a:spLocks noChangeShapeType="1"/>
              </p:cNvSpPr>
              <p:nvPr/>
            </p:nvSpPr>
            <p:spPr bwMode="auto">
              <a:xfrm flipH="1">
                <a:off x="7659807" y="3323414"/>
                <a:ext cx="114712" cy="21879"/>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8" name="Line 28">
                <a:extLst>
                  <a:ext uri="{FF2B5EF4-FFF2-40B4-BE49-F238E27FC236}">
                    <a16:creationId xmlns:a16="http://schemas.microsoft.com/office/drawing/2014/main" id="{711C96F9-EA14-9440-954C-E7688E9134E6}"/>
                  </a:ext>
                </a:extLst>
              </p:cNvPr>
              <p:cNvSpPr>
                <a:spLocks noChangeShapeType="1"/>
              </p:cNvSpPr>
              <p:nvPr/>
            </p:nvSpPr>
            <p:spPr bwMode="auto">
              <a:xfrm>
                <a:off x="7575938" y="3093037"/>
                <a:ext cx="103866" cy="12597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9" name="Line 28">
                <a:extLst>
                  <a:ext uri="{FF2B5EF4-FFF2-40B4-BE49-F238E27FC236}">
                    <a16:creationId xmlns:a16="http://schemas.microsoft.com/office/drawing/2014/main" id="{40B8F15B-AAF5-B245-8369-542BC4CA472E}"/>
                  </a:ext>
                </a:extLst>
              </p:cNvPr>
              <p:cNvSpPr>
                <a:spLocks noChangeShapeType="1"/>
              </p:cNvSpPr>
              <p:nvPr/>
            </p:nvSpPr>
            <p:spPr bwMode="auto">
              <a:xfrm>
                <a:off x="7763973" y="3042270"/>
                <a:ext cx="18191" cy="13496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0" name="Line 28">
                <a:extLst>
                  <a:ext uri="{FF2B5EF4-FFF2-40B4-BE49-F238E27FC236}">
                    <a16:creationId xmlns:a16="http://schemas.microsoft.com/office/drawing/2014/main" id="{EEDFEDDE-EBF4-304E-A3CA-F3A95FFDE557}"/>
                  </a:ext>
                </a:extLst>
              </p:cNvPr>
              <p:cNvSpPr>
                <a:spLocks noChangeShapeType="1"/>
              </p:cNvSpPr>
              <p:nvPr/>
            </p:nvSpPr>
            <p:spPr bwMode="auto">
              <a:xfrm flipH="1" flipV="1">
                <a:off x="7900050" y="3154514"/>
                <a:ext cx="162054" cy="4134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1" name="Line 28">
                <a:extLst>
                  <a:ext uri="{FF2B5EF4-FFF2-40B4-BE49-F238E27FC236}">
                    <a16:creationId xmlns:a16="http://schemas.microsoft.com/office/drawing/2014/main" id="{A7819C60-0228-F64E-A697-46C7662B9223}"/>
                  </a:ext>
                </a:extLst>
              </p:cNvPr>
              <p:cNvSpPr>
                <a:spLocks noChangeShapeType="1"/>
              </p:cNvSpPr>
              <p:nvPr/>
            </p:nvSpPr>
            <p:spPr bwMode="auto">
              <a:xfrm>
                <a:off x="7936624" y="3023149"/>
                <a:ext cx="141766" cy="45882"/>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2" name="Line 28">
                <a:extLst>
                  <a:ext uri="{FF2B5EF4-FFF2-40B4-BE49-F238E27FC236}">
                    <a16:creationId xmlns:a16="http://schemas.microsoft.com/office/drawing/2014/main" id="{BD5ADCC5-6009-D34A-8B7F-CCA191B6A0B8}"/>
                  </a:ext>
                </a:extLst>
              </p:cNvPr>
              <p:cNvSpPr>
                <a:spLocks noChangeShapeType="1"/>
              </p:cNvSpPr>
              <p:nvPr/>
            </p:nvSpPr>
            <p:spPr bwMode="auto">
              <a:xfrm flipH="1">
                <a:off x="8062105" y="2922938"/>
                <a:ext cx="82824" cy="89878"/>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3" name="Line 28">
                <a:extLst>
                  <a:ext uri="{FF2B5EF4-FFF2-40B4-BE49-F238E27FC236}">
                    <a16:creationId xmlns:a16="http://schemas.microsoft.com/office/drawing/2014/main" id="{48D23D77-3C0C-9943-9AA8-91131775DDB0}"/>
                  </a:ext>
                </a:extLst>
              </p:cNvPr>
              <p:cNvSpPr>
                <a:spLocks noChangeShapeType="1"/>
              </p:cNvSpPr>
              <p:nvPr/>
            </p:nvSpPr>
            <p:spPr bwMode="auto">
              <a:xfrm>
                <a:off x="7720884" y="2864601"/>
                <a:ext cx="181909" cy="23463"/>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4" name="Line 28">
                <a:extLst>
                  <a:ext uri="{FF2B5EF4-FFF2-40B4-BE49-F238E27FC236}">
                    <a16:creationId xmlns:a16="http://schemas.microsoft.com/office/drawing/2014/main" id="{46D98D6A-15DF-C048-B2FA-BC7A24FB9ACB}"/>
                  </a:ext>
                </a:extLst>
              </p:cNvPr>
              <p:cNvSpPr>
                <a:spLocks noChangeShapeType="1"/>
              </p:cNvSpPr>
              <p:nvPr/>
            </p:nvSpPr>
            <p:spPr bwMode="auto">
              <a:xfrm>
                <a:off x="7728668" y="2685795"/>
                <a:ext cx="54364" cy="136858"/>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5" name="Line 28">
                <a:extLst>
                  <a:ext uri="{FF2B5EF4-FFF2-40B4-BE49-F238E27FC236}">
                    <a16:creationId xmlns:a16="http://schemas.microsoft.com/office/drawing/2014/main" id="{06D11331-60D6-744A-B915-23EBED8D09D7}"/>
                  </a:ext>
                </a:extLst>
              </p:cNvPr>
              <p:cNvSpPr>
                <a:spLocks noChangeShapeType="1"/>
              </p:cNvSpPr>
              <p:nvPr/>
            </p:nvSpPr>
            <p:spPr bwMode="auto">
              <a:xfrm flipH="1">
                <a:off x="7510517" y="2738866"/>
                <a:ext cx="56420" cy="7049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6" name="Line 28">
                <a:extLst>
                  <a:ext uri="{FF2B5EF4-FFF2-40B4-BE49-F238E27FC236}">
                    <a16:creationId xmlns:a16="http://schemas.microsoft.com/office/drawing/2014/main" id="{143D5AEA-3BD6-7B4B-BE0E-0103DDFC2B11}"/>
                  </a:ext>
                </a:extLst>
              </p:cNvPr>
              <p:cNvSpPr>
                <a:spLocks noChangeShapeType="1"/>
              </p:cNvSpPr>
              <p:nvPr/>
            </p:nvSpPr>
            <p:spPr bwMode="auto">
              <a:xfrm>
                <a:off x="7615349" y="2675210"/>
                <a:ext cx="66337" cy="8702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7" name="Line 28">
                <a:extLst>
                  <a:ext uri="{FF2B5EF4-FFF2-40B4-BE49-F238E27FC236}">
                    <a16:creationId xmlns:a16="http://schemas.microsoft.com/office/drawing/2014/main" id="{1E4FD283-28E1-8D4C-96FC-084892FEA676}"/>
                  </a:ext>
                </a:extLst>
              </p:cNvPr>
              <p:cNvSpPr>
                <a:spLocks noChangeShapeType="1"/>
              </p:cNvSpPr>
              <p:nvPr/>
            </p:nvSpPr>
            <p:spPr bwMode="auto">
              <a:xfrm flipH="1">
                <a:off x="8011541" y="3084520"/>
                <a:ext cx="185953" cy="4963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8" name="Line 28">
                <a:extLst>
                  <a:ext uri="{FF2B5EF4-FFF2-40B4-BE49-F238E27FC236}">
                    <a16:creationId xmlns:a16="http://schemas.microsoft.com/office/drawing/2014/main" id="{B37D3B65-B5A9-CE40-B4C3-DCCB7A42220A}"/>
                  </a:ext>
                </a:extLst>
              </p:cNvPr>
              <p:cNvSpPr>
                <a:spLocks noChangeShapeType="1"/>
              </p:cNvSpPr>
              <p:nvPr/>
            </p:nvSpPr>
            <p:spPr bwMode="auto">
              <a:xfrm>
                <a:off x="7983838" y="2823637"/>
                <a:ext cx="27991" cy="15006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9" name="Freeform 35">
                <a:extLst>
                  <a:ext uri="{FF2B5EF4-FFF2-40B4-BE49-F238E27FC236}">
                    <a16:creationId xmlns:a16="http://schemas.microsoft.com/office/drawing/2014/main" id="{87558A0D-F37B-EE4F-892D-8E5A7AAC5AA7}"/>
                  </a:ext>
                </a:extLst>
              </p:cNvPr>
              <p:cNvSpPr>
                <a:spLocks/>
              </p:cNvSpPr>
              <p:nvPr/>
            </p:nvSpPr>
            <p:spPr bwMode="auto">
              <a:xfrm rot="2870881" flipV="1">
                <a:off x="7369055" y="2639570"/>
                <a:ext cx="161920" cy="80304"/>
              </a:xfrm>
              <a:custGeom>
                <a:avLst/>
                <a:gdLst>
                  <a:gd name="T0" fmla="*/ 0 w 21600"/>
                  <a:gd name="T1" fmla="*/ 77360 h 19081"/>
                  <a:gd name="T2" fmla="*/ 64848 w 21600"/>
                  <a:gd name="T3" fmla="*/ 215900 h 19081"/>
                  <a:gd name="T4" fmla="*/ 90791 w 21600"/>
                  <a:gd name="T5" fmla="*/ 2761 h 19081"/>
                  <a:gd name="T6" fmla="*/ 152400 w 21600"/>
                  <a:gd name="T7" fmla="*/ 173277 h 19081"/>
                  <a:gd name="T8" fmla="*/ 0 60000 65536"/>
                  <a:gd name="T9" fmla="*/ 0 60000 65536"/>
                  <a:gd name="T10" fmla="*/ 0 60000 65536"/>
                  <a:gd name="T11" fmla="*/ 0 60000 65536"/>
                  <a:gd name="T12" fmla="*/ 0 w 21600"/>
                  <a:gd name="T13" fmla="*/ 0 h 19081"/>
                  <a:gd name="T14" fmla="*/ 21600 w 21600"/>
                  <a:gd name="T15" fmla="*/ 19081 h 19081"/>
                </a:gdLst>
                <a:ahLst/>
                <a:cxnLst>
                  <a:cxn ang="T8">
                    <a:pos x="T0" y="T1"/>
                  </a:cxn>
                  <a:cxn ang="T9">
                    <a:pos x="T2" y="T3"/>
                  </a:cxn>
                  <a:cxn ang="T10">
                    <a:pos x="T4" y="T5"/>
                  </a:cxn>
                  <a:cxn ang="T11">
                    <a:pos x="T6" y="T7"/>
                  </a:cxn>
                </a:cxnLst>
                <a:rect l="T12" t="T13" r="T14" b="T15"/>
                <a:pathLst>
                  <a:path w="21600" h="19081">
                    <a:moveTo>
                      <a:pt x="0" y="6837"/>
                    </a:moveTo>
                    <a:cubicBezTo>
                      <a:pt x="3729" y="-2133"/>
                      <a:pt x="9191" y="19081"/>
                      <a:pt x="9191" y="19081"/>
                    </a:cubicBezTo>
                    <a:cubicBezTo>
                      <a:pt x="9191" y="19081"/>
                      <a:pt x="12446" y="-2519"/>
                      <a:pt x="12868" y="244"/>
                    </a:cubicBezTo>
                    <a:cubicBezTo>
                      <a:pt x="13290" y="3007"/>
                      <a:pt x="21600" y="15314"/>
                      <a:pt x="21600" y="15314"/>
                    </a:cubicBezTo>
                  </a:path>
                </a:pathLst>
              </a:custGeom>
              <a:noFill/>
              <a:ln w="38100">
                <a:solidFill>
                  <a:schemeClr val="accent1"/>
                </a:solidFill>
                <a:miter lim="800000"/>
                <a:headEnd/>
                <a:tailEnd/>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Lst>
            </p:spPr>
            <p:txBody>
              <a:bodyPr lIns="0" tIns="0" rIns="0" bIns="0"/>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2159" dirty="0"/>
              </a:p>
            </p:txBody>
          </p:sp>
          <p:sp>
            <p:nvSpPr>
              <p:cNvPr id="30" name="Oval 34">
                <a:extLst>
                  <a:ext uri="{FF2B5EF4-FFF2-40B4-BE49-F238E27FC236}">
                    <a16:creationId xmlns:a16="http://schemas.microsoft.com/office/drawing/2014/main" id="{80DA78C8-27C0-4E4D-9093-8621A7B2FF45}"/>
                  </a:ext>
                </a:extLst>
              </p:cNvPr>
              <p:cNvSpPr>
                <a:spLocks/>
              </p:cNvSpPr>
              <p:nvPr/>
            </p:nvSpPr>
            <p:spPr bwMode="auto">
              <a:xfrm rot="2811128">
                <a:off x="6895788" y="2370794"/>
                <a:ext cx="560696" cy="247513"/>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Cy3</a:t>
                </a:r>
              </a:p>
            </p:txBody>
          </p:sp>
          <p:sp>
            <p:nvSpPr>
              <p:cNvPr id="31" name="Rectangle 30">
                <a:extLst>
                  <a:ext uri="{FF2B5EF4-FFF2-40B4-BE49-F238E27FC236}">
                    <a16:creationId xmlns:a16="http://schemas.microsoft.com/office/drawing/2014/main" id="{B3377298-3177-4B4B-8C7D-C3E1BADA9E53}"/>
                  </a:ext>
                </a:extLst>
              </p:cNvPr>
              <p:cNvSpPr/>
              <p:nvPr/>
            </p:nvSpPr>
            <p:spPr>
              <a:xfrm>
                <a:off x="6756655" y="4149442"/>
                <a:ext cx="1922976" cy="562207"/>
              </a:xfrm>
              <a:prstGeom prst="rect">
                <a:avLst/>
              </a:prstGeom>
            </p:spPr>
            <p:txBody>
              <a:bodyPr wrap="none">
                <a:spAutoFit/>
              </a:bodyPr>
              <a:lstStyle/>
              <a:p>
                <a:r>
                  <a:rPr lang="en-US" sz="1968" dirty="0">
                    <a:solidFill>
                      <a:srgbClr val="008000"/>
                    </a:solidFill>
                    <a:latin typeface="Arial" panose="020B0604020202020204" pitchFamily="34" charset="0"/>
                    <a:cs typeface="Arial" panose="020B0604020202020204" pitchFamily="34" charset="0"/>
                  </a:rPr>
                  <a:t>3`-p</a:t>
                </a:r>
                <a:r>
                  <a:rPr lang="en-US" sz="1968" dirty="0">
                    <a:solidFill>
                      <a:srgbClr val="0000FF"/>
                    </a:solidFill>
                    <a:latin typeface="Arial" panose="020B0604020202020204" pitchFamily="34" charset="0"/>
                    <a:cs typeface="Arial" panose="020B0604020202020204" pitchFamily="34" charset="0"/>
                  </a:rPr>
                  <a:t>(dT)</a:t>
                </a:r>
                <a:r>
                  <a:rPr lang="en-US" sz="1968" baseline="-25000" dirty="0">
                    <a:solidFill>
                      <a:srgbClr val="0000FF"/>
                    </a:solidFill>
                    <a:latin typeface="Arial" panose="020B0604020202020204" pitchFamily="34" charset="0"/>
                    <a:cs typeface="Arial" panose="020B0604020202020204" pitchFamily="34" charset="0"/>
                  </a:rPr>
                  <a:t>14</a:t>
                </a:r>
                <a:r>
                  <a:rPr lang="en-US" sz="1968" dirty="0">
                    <a:solidFill>
                      <a:srgbClr val="0000FF"/>
                    </a:solidFill>
                    <a:latin typeface="Arial" panose="020B0604020202020204" pitchFamily="34" charset="0"/>
                    <a:cs typeface="Arial" panose="020B0604020202020204" pitchFamily="34" charset="0"/>
                  </a:rPr>
                  <a:t> </a:t>
                </a:r>
                <a:endParaRPr lang="en-US" sz="1968" dirty="0">
                  <a:latin typeface="Arial" panose="020B0604020202020204" pitchFamily="34" charset="0"/>
                  <a:cs typeface="Arial" panose="020B0604020202020204" pitchFamily="34" charset="0"/>
                </a:endParaRPr>
              </a:p>
            </p:txBody>
          </p:sp>
          <p:sp>
            <p:nvSpPr>
              <p:cNvPr id="32" name="Line 13">
                <a:extLst>
                  <a:ext uri="{FF2B5EF4-FFF2-40B4-BE49-F238E27FC236}">
                    <a16:creationId xmlns:a16="http://schemas.microsoft.com/office/drawing/2014/main" id="{5CB1ABAB-7967-C447-B83D-C0BA28A5FE84}"/>
                  </a:ext>
                </a:extLst>
              </p:cNvPr>
              <p:cNvSpPr>
                <a:spLocks noChangeShapeType="1"/>
              </p:cNvSpPr>
              <p:nvPr/>
            </p:nvSpPr>
            <p:spPr bwMode="auto">
              <a:xfrm>
                <a:off x="7375019" y="3895343"/>
                <a:ext cx="170249"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33" name="Line 13">
                <a:extLst>
                  <a:ext uri="{FF2B5EF4-FFF2-40B4-BE49-F238E27FC236}">
                    <a16:creationId xmlns:a16="http://schemas.microsoft.com/office/drawing/2014/main" id="{B638FD93-0BB1-4946-BEB7-4B7444082C2E}"/>
                  </a:ext>
                </a:extLst>
              </p:cNvPr>
              <p:cNvSpPr>
                <a:spLocks noChangeShapeType="1"/>
              </p:cNvSpPr>
              <p:nvPr/>
            </p:nvSpPr>
            <p:spPr bwMode="auto">
              <a:xfrm>
                <a:off x="7375019" y="3779989"/>
                <a:ext cx="170249"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34" name="Line 13">
                <a:extLst>
                  <a:ext uri="{FF2B5EF4-FFF2-40B4-BE49-F238E27FC236}">
                    <a16:creationId xmlns:a16="http://schemas.microsoft.com/office/drawing/2014/main" id="{4E579824-0F12-CE40-A0C8-B0E01372E7E5}"/>
                  </a:ext>
                </a:extLst>
              </p:cNvPr>
              <p:cNvSpPr>
                <a:spLocks noChangeShapeType="1"/>
              </p:cNvSpPr>
              <p:nvPr/>
            </p:nvSpPr>
            <p:spPr bwMode="auto">
              <a:xfrm>
                <a:off x="7365076" y="3670563"/>
                <a:ext cx="170249"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5" name="Line 13">
                <a:extLst>
                  <a:ext uri="{FF2B5EF4-FFF2-40B4-BE49-F238E27FC236}">
                    <a16:creationId xmlns:a16="http://schemas.microsoft.com/office/drawing/2014/main" id="{8F5C3FFA-FA21-A24A-A361-B43BCCC2E5AE}"/>
                  </a:ext>
                </a:extLst>
              </p:cNvPr>
              <p:cNvSpPr>
                <a:spLocks noChangeShapeType="1"/>
              </p:cNvSpPr>
              <p:nvPr/>
            </p:nvSpPr>
            <p:spPr bwMode="auto">
              <a:xfrm>
                <a:off x="7558419" y="4002834"/>
                <a:ext cx="184480"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36" name="Line 13">
                <a:extLst>
                  <a:ext uri="{FF2B5EF4-FFF2-40B4-BE49-F238E27FC236}">
                    <a16:creationId xmlns:a16="http://schemas.microsoft.com/office/drawing/2014/main" id="{6399E94B-5A92-FB48-8DE8-FBFEF241BCDF}"/>
                  </a:ext>
                </a:extLst>
              </p:cNvPr>
              <p:cNvSpPr>
                <a:spLocks noChangeShapeType="1"/>
              </p:cNvSpPr>
              <p:nvPr/>
            </p:nvSpPr>
            <p:spPr bwMode="auto">
              <a:xfrm>
                <a:off x="7576527" y="3900302"/>
                <a:ext cx="184480"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7" name="Line 13">
                <a:extLst>
                  <a:ext uri="{FF2B5EF4-FFF2-40B4-BE49-F238E27FC236}">
                    <a16:creationId xmlns:a16="http://schemas.microsoft.com/office/drawing/2014/main" id="{673D5BCF-0DD0-0846-957E-E2D31447F07F}"/>
                  </a:ext>
                </a:extLst>
              </p:cNvPr>
              <p:cNvSpPr>
                <a:spLocks noChangeShapeType="1"/>
              </p:cNvSpPr>
              <p:nvPr/>
            </p:nvSpPr>
            <p:spPr bwMode="auto">
              <a:xfrm>
                <a:off x="7565856" y="3779989"/>
                <a:ext cx="184480"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8" name="Line 13">
                <a:extLst>
                  <a:ext uri="{FF2B5EF4-FFF2-40B4-BE49-F238E27FC236}">
                    <a16:creationId xmlns:a16="http://schemas.microsoft.com/office/drawing/2014/main" id="{45BEC42D-5238-0749-8118-FB2B23F8B5F7}"/>
                  </a:ext>
                </a:extLst>
              </p:cNvPr>
              <p:cNvSpPr>
                <a:spLocks noChangeShapeType="1"/>
              </p:cNvSpPr>
              <p:nvPr/>
            </p:nvSpPr>
            <p:spPr bwMode="auto">
              <a:xfrm>
                <a:off x="7565856" y="3670563"/>
                <a:ext cx="184480"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grpSp>
        <p:sp>
          <p:nvSpPr>
            <p:cNvPr id="7" name="TextBox 6">
              <a:extLst>
                <a:ext uri="{FF2B5EF4-FFF2-40B4-BE49-F238E27FC236}">
                  <a16:creationId xmlns:a16="http://schemas.microsoft.com/office/drawing/2014/main" id="{44584F00-70EA-D54F-9CE1-883926852ADE}"/>
                </a:ext>
              </a:extLst>
            </p:cNvPr>
            <p:cNvSpPr txBox="1"/>
            <p:nvPr/>
          </p:nvSpPr>
          <p:spPr>
            <a:xfrm>
              <a:off x="1796569" y="5091227"/>
              <a:ext cx="686406" cy="338554"/>
            </a:xfrm>
            <a:prstGeom prst="rect">
              <a:avLst/>
            </a:prstGeom>
            <a:noFill/>
          </p:spPr>
          <p:txBody>
            <a:bodyPr wrap="none" rtlCol="0">
              <a:spAutoFit/>
            </a:bodyPr>
            <a:lstStyle/>
            <a:p>
              <a:r>
                <a:rPr lang="en-US" sz="1600" dirty="0"/>
                <a:t>S18S2</a:t>
              </a:r>
            </a:p>
          </p:txBody>
        </p:sp>
      </p:grpSp>
      <p:grpSp>
        <p:nvGrpSpPr>
          <p:cNvPr id="39" name="Group 38">
            <a:extLst>
              <a:ext uri="{FF2B5EF4-FFF2-40B4-BE49-F238E27FC236}">
                <a16:creationId xmlns:a16="http://schemas.microsoft.com/office/drawing/2014/main" id="{BF71CF79-E49D-6544-BD44-2FB754A15E03}"/>
              </a:ext>
            </a:extLst>
          </p:cNvPr>
          <p:cNvGrpSpPr/>
          <p:nvPr/>
        </p:nvGrpSpPr>
        <p:grpSpPr>
          <a:xfrm>
            <a:off x="3480357" y="1587936"/>
            <a:ext cx="1351652" cy="2102434"/>
            <a:chOff x="3494151" y="957940"/>
            <a:chExt cx="1351652" cy="2102434"/>
          </a:xfrm>
        </p:grpSpPr>
        <p:grpSp>
          <p:nvGrpSpPr>
            <p:cNvPr id="40" name="Group 39">
              <a:extLst>
                <a:ext uri="{FF2B5EF4-FFF2-40B4-BE49-F238E27FC236}">
                  <a16:creationId xmlns:a16="http://schemas.microsoft.com/office/drawing/2014/main" id="{5C50C70E-5B2B-194A-BF87-FB1083E584F3}"/>
                </a:ext>
              </a:extLst>
            </p:cNvPr>
            <p:cNvGrpSpPr/>
            <p:nvPr/>
          </p:nvGrpSpPr>
          <p:grpSpPr>
            <a:xfrm>
              <a:off x="3494151" y="957940"/>
              <a:ext cx="1351652" cy="1771964"/>
              <a:chOff x="35778586" y="16519545"/>
              <a:chExt cx="1746585" cy="2289705"/>
            </a:xfrm>
          </p:grpSpPr>
          <p:sp>
            <p:nvSpPr>
              <p:cNvPr id="42" name="Line 1">
                <a:extLst>
                  <a:ext uri="{FF2B5EF4-FFF2-40B4-BE49-F238E27FC236}">
                    <a16:creationId xmlns:a16="http://schemas.microsoft.com/office/drawing/2014/main" id="{DB36FD4A-1267-134F-A2DD-708A11F32C8B}"/>
                  </a:ext>
                </a:extLst>
              </p:cNvPr>
              <p:cNvSpPr>
                <a:spLocks noChangeShapeType="1"/>
              </p:cNvSpPr>
              <p:nvPr/>
            </p:nvSpPr>
            <p:spPr bwMode="auto">
              <a:xfrm flipH="1">
                <a:off x="36336249" y="17808694"/>
                <a:ext cx="3980" cy="49277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43" name="Line 5">
                <a:extLst>
                  <a:ext uri="{FF2B5EF4-FFF2-40B4-BE49-F238E27FC236}">
                    <a16:creationId xmlns:a16="http://schemas.microsoft.com/office/drawing/2014/main" id="{B5701817-79D4-DD4F-A771-39580C63C5C4}"/>
                  </a:ext>
                </a:extLst>
              </p:cNvPr>
              <p:cNvSpPr>
                <a:spLocks noChangeShapeType="1"/>
              </p:cNvSpPr>
              <p:nvPr/>
            </p:nvSpPr>
            <p:spPr bwMode="auto">
              <a:xfrm flipH="1">
                <a:off x="36681119" y="17809489"/>
                <a:ext cx="14388" cy="498185"/>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649" dirty="0"/>
              </a:p>
            </p:txBody>
          </p:sp>
          <p:sp>
            <p:nvSpPr>
              <p:cNvPr id="44" name="Rectangle 43">
                <a:extLst>
                  <a:ext uri="{FF2B5EF4-FFF2-40B4-BE49-F238E27FC236}">
                    <a16:creationId xmlns:a16="http://schemas.microsoft.com/office/drawing/2014/main" id="{9D81FAEE-B73A-B748-9D14-8503A63A22C1}"/>
                  </a:ext>
                </a:extLst>
              </p:cNvPr>
              <p:cNvSpPr>
                <a:spLocks/>
              </p:cNvSpPr>
              <p:nvPr/>
            </p:nvSpPr>
            <p:spPr bwMode="auto">
              <a:xfrm>
                <a:off x="36740176" y="18240464"/>
                <a:ext cx="84" cy="208628"/>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12700">
                    <a:solidFill>
                      <a:srgbClr val="000000"/>
                    </a:solidFill>
                    <a:miter lim="800000"/>
                    <a:headEnd/>
                    <a:tailEnd/>
                  </a14:hiddenLine>
                </a:ext>
              </a:extLst>
            </p:spPr>
            <p:txBody>
              <a:bodyPr wrap="none" lIns="0" tIns="0" rIns="0" bIns="0" anchor="ctr">
                <a:spAutoFit/>
              </a:bodyP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1049" dirty="0">
                  <a:solidFill>
                    <a:schemeClr val="tx1"/>
                  </a:solidFill>
                  <a:cs typeface="Gill Sans" charset="0"/>
                </a:endParaRPr>
              </a:p>
            </p:txBody>
          </p:sp>
          <p:sp>
            <p:nvSpPr>
              <p:cNvPr id="45" name="Oval 44">
                <a:extLst>
                  <a:ext uri="{FF2B5EF4-FFF2-40B4-BE49-F238E27FC236}">
                    <a16:creationId xmlns:a16="http://schemas.microsoft.com/office/drawing/2014/main" id="{36689E77-73CB-514B-A140-1489D6333476}"/>
                  </a:ext>
                </a:extLst>
              </p:cNvPr>
              <p:cNvSpPr>
                <a:spLocks/>
              </p:cNvSpPr>
              <p:nvPr/>
            </p:nvSpPr>
            <p:spPr bwMode="auto">
              <a:xfrm rot="6540714">
                <a:off x="36532820" y="17454319"/>
                <a:ext cx="508520" cy="224809"/>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Cy5</a:t>
                </a:r>
              </a:p>
            </p:txBody>
          </p:sp>
          <p:sp>
            <p:nvSpPr>
              <p:cNvPr id="46" name="Line 13">
                <a:extLst>
                  <a:ext uri="{FF2B5EF4-FFF2-40B4-BE49-F238E27FC236}">
                    <a16:creationId xmlns:a16="http://schemas.microsoft.com/office/drawing/2014/main" id="{B6DC6C54-1789-5B44-807B-B20BC0D79A43}"/>
                  </a:ext>
                </a:extLst>
              </p:cNvPr>
              <p:cNvSpPr>
                <a:spLocks noChangeShapeType="1"/>
              </p:cNvSpPr>
              <p:nvPr/>
            </p:nvSpPr>
            <p:spPr bwMode="auto">
              <a:xfrm>
                <a:off x="36331198" y="18165452"/>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grpSp>
            <p:nvGrpSpPr>
              <p:cNvPr id="47" name="Group 46">
                <a:extLst>
                  <a:ext uri="{FF2B5EF4-FFF2-40B4-BE49-F238E27FC236}">
                    <a16:creationId xmlns:a16="http://schemas.microsoft.com/office/drawing/2014/main" id="{7486AF6F-717A-A840-B650-6899EE7CB392}"/>
                  </a:ext>
                </a:extLst>
              </p:cNvPr>
              <p:cNvGrpSpPr/>
              <p:nvPr/>
            </p:nvGrpSpPr>
            <p:grpSpPr>
              <a:xfrm flipH="1">
                <a:off x="36033509" y="16519545"/>
                <a:ext cx="857991" cy="1288073"/>
                <a:chOff x="35945714" y="16525076"/>
                <a:chExt cx="1141546" cy="1288073"/>
              </a:xfrm>
            </p:grpSpPr>
            <p:sp>
              <p:nvSpPr>
                <p:cNvPr id="56" name="Rectangle 38">
                  <a:extLst>
                    <a:ext uri="{FF2B5EF4-FFF2-40B4-BE49-F238E27FC236}">
                      <a16:creationId xmlns:a16="http://schemas.microsoft.com/office/drawing/2014/main" id="{9783E410-BBE3-D74C-87D2-E316B0E1BFDF}"/>
                    </a:ext>
                  </a:extLst>
                </p:cNvPr>
                <p:cNvSpPr>
                  <a:spLocks/>
                </p:cNvSpPr>
                <p:nvPr/>
              </p:nvSpPr>
              <p:spPr bwMode="auto">
                <a:xfrm>
                  <a:off x="36287465" y="16628782"/>
                  <a:ext cx="311427" cy="167432"/>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12700">
                      <a:solidFill>
                        <a:srgbClr val="000000"/>
                      </a:solidFill>
                      <a:miter lim="800000"/>
                      <a:headEnd/>
                      <a:tailEnd/>
                    </a14:hiddenLine>
                  </a:ext>
                </a:extLst>
              </p:spPr>
              <p:txBody>
                <a:bodyPr lIns="0" tIns="0" rIns="0" bIns="0" anchor="ct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r>
                    <a:rPr lang="en-US" altLang="en-US" sz="1406" dirty="0">
                      <a:solidFill>
                        <a:schemeClr val="tx1"/>
                      </a:solidFill>
                      <a:cs typeface="Gill Sans" charset="0"/>
                    </a:rPr>
                    <a:t>5`</a:t>
                  </a:r>
                </a:p>
              </p:txBody>
            </p:sp>
            <p:sp>
              <p:nvSpPr>
                <p:cNvPr id="57" name="Freeform 56">
                  <a:extLst>
                    <a:ext uri="{FF2B5EF4-FFF2-40B4-BE49-F238E27FC236}">
                      <a16:creationId xmlns:a16="http://schemas.microsoft.com/office/drawing/2014/main" id="{6A64E006-5F7F-A44B-9DF0-E97D940C07DE}"/>
                    </a:ext>
                  </a:extLst>
                </p:cNvPr>
                <p:cNvSpPr/>
                <p:nvPr/>
              </p:nvSpPr>
              <p:spPr>
                <a:xfrm>
                  <a:off x="36379521" y="16990862"/>
                  <a:ext cx="609195" cy="822287"/>
                </a:xfrm>
                <a:custGeom>
                  <a:avLst/>
                  <a:gdLst>
                    <a:gd name="connsiteX0" fmla="*/ 447472 w 867254"/>
                    <a:gd name="connsiteY0" fmla="*/ 1478604 h 1478604"/>
                    <a:gd name="connsiteX1" fmla="*/ 321013 w 867254"/>
                    <a:gd name="connsiteY1" fmla="*/ 865762 h 1478604"/>
                    <a:gd name="connsiteX2" fmla="*/ 865762 w 867254"/>
                    <a:gd name="connsiteY2" fmla="*/ 612843 h 1478604"/>
                    <a:gd name="connsiteX3" fmla="*/ 466928 w 867254"/>
                    <a:gd name="connsiteY3" fmla="*/ 165370 h 1478604"/>
                    <a:gd name="connsiteX4" fmla="*/ 0 w 867254"/>
                    <a:gd name="connsiteY4" fmla="*/ 0 h 1478604"/>
                    <a:gd name="connsiteX5" fmla="*/ 0 w 867254"/>
                    <a:gd name="connsiteY5" fmla="*/ 0 h 147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254" h="1478604">
                      <a:moveTo>
                        <a:pt x="447472" y="1478604"/>
                      </a:moveTo>
                      <a:cubicBezTo>
                        <a:pt x="349385" y="1244329"/>
                        <a:pt x="251298" y="1010055"/>
                        <a:pt x="321013" y="865762"/>
                      </a:cubicBezTo>
                      <a:cubicBezTo>
                        <a:pt x="390728" y="721469"/>
                        <a:pt x="841443" y="729575"/>
                        <a:pt x="865762" y="612843"/>
                      </a:cubicBezTo>
                      <a:cubicBezTo>
                        <a:pt x="890081" y="496111"/>
                        <a:pt x="611222" y="267510"/>
                        <a:pt x="466928" y="165370"/>
                      </a:cubicBezTo>
                      <a:cubicBezTo>
                        <a:pt x="322634" y="63230"/>
                        <a:pt x="0" y="0"/>
                        <a:pt x="0" y="0"/>
                      </a:cubicBez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9" dirty="0"/>
                </a:p>
              </p:txBody>
            </p:sp>
            <p:sp>
              <p:nvSpPr>
                <p:cNvPr id="58" name="Line 28">
                  <a:extLst>
                    <a:ext uri="{FF2B5EF4-FFF2-40B4-BE49-F238E27FC236}">
                      <a16:creationId xmlns:a16="http://schemas.microsoft.com/office/drawing/2014/main" id="{6FD7FBFD-422B-4941-ACF7-5947214D4677}"/>
                    </a:ext>
                  </a:extLst>
                </p:cNvPr>
                <p:cNvSpPr>
                  <a:spLocks noChangeShapeType="1"/>
                </p:cNvSpPr>
                <p:nvPr/>
              </p:nvSpPr>
              <p:spPr bwMode="auto">
                <a:xfrm>
                  <a:off x="36550492" y="17755081"/>
                  <a:ext cx="143013" cy="5002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59" name="Line 28">
                  <a:extLst>
                    <a:ext uri="{FF2B5EF4-FFF2-40B4-BE49-F238E27FC236}">
                      <a16:creationId xmlns:a16="http://schemas.microsoft.com/office/drawing/2014/main" id="{3D1F395E-AD1C-2E4D-8AD0-40D67043EB44}"/>
                    </a:ext>
                  </a:extLst>
                </p:cNvPr>
                <p:cNvSpPr>
                  <a:spLocks noChangeShapeType="1"/>
                </p:cNvSpPr>
                <p:nvPr/>
              </p:nvSpPr>
              <p:spPr bwMode="auto">
                <a:xfrm>
                  <a:off x="36522718" y="17618793"/>
                  <a:ext cx="113064" cy="8653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60" name="Line 28">
                  <a:extLst>
                    <a:ext uri="{FF2B5EF4-FFF2-40B4-BE49-F238E27FC236}">
                      <a16:creationId xmlns:a16="http://schemas.microsoft.com/office/drawing/2014/main" id="{F1A34D8E-C4B7-EB49-AB5B-12D0CF272D43}"/>
                    </a:ext>
                  </a:extLst>
                </p:cNvPr>
                <p:cNvSpPr>
                  <a:spLocks noChangeShapeType="1"/>
                </p:cNvSpPr>
                <p:nvPr/>
              </p:nvSpPr>
              <p:spPr bwMode="auto">
                <a:xfrm flipH="1">
                  <a:off x="36598895" y="17512431"/>
                  <a:ext cx="121230" cy="55793"/>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61" name="Line 28">
                  <a:extLst>
                    <a:ext uri="{FF2B5EF4-FFF2-40B4-BE49-F238E27FC236}">
                      <a16:creationId xmlns:a16="http://schemas.microsoft.com/office/drawing/2014/main" id="{A27A9C18-D403-694B-875B-9B6FB2A8A7DB}"/>
                    </a:ext>
                  </a:extLst>
                </p:cNvPr>
                <p:cNvSpPr>
                  <a:spLocks noChangeShapeType="1"/>
                </p:cNvSpPr>
                <p:nvPr/>
              </p:nvSpPr>
              <p:spPr bwMode="auto">
                <a:xfrm>
                  <a:off x="36522718" y="17339108"/>
                  <a:ext cx="94339" cy="11441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62" name="Line 28">
                  <a:extLst>
                    <a:ext uri="{FF2B5EF4-FFF2-40B4-BE49-F238E27FC236}">
                      <a16:creationId xmlns:a16="http://schemas.microsoft.com/office/drawing/2014/main" id="{80BB2B3B-3901-2A49-B898-F8DD10DAFFE0}"/>
                    </a:ext>
                  </a:extLst>
                </p:cNvPr>
                <p:cNvSpPr>
                  <a:spLocks noChangeShapeType="1"/>
                </p:cNvSpPr>
                <p:nvPr/>
              </p:nvSpPr>
              <p:spPr bwMode="auto">
                <a:xfrm>
                  <a:off x="36693505" y="17292998"/>
                  <a:ext cx="16522" cy="12258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63" name="Line 28">
                  <a:extLst>
                    <a:ext uri="{FF2B5EF4-FFF2-40B4-BE49-F238E27FC236}">
                      <a16:creationId xmlns:a16="http://schemas.microsoft.com/office/drawing/2014/main" id="{E42E022C-14BE-7D4E-991A-17BB64DD6706}"/>
                    </a:ext>
                  </a:extLst>
                </p:cNvPr>
                <p:cNvSpPr>
                  <a:spLocks noChangeShapeType="1"/>
                </p:cNvSpPr>
                <p:nvPr/>
              </p:nvSpPr>
              <p:spPr bwMode="auto">
                <a:xfrm flipH="1">
                  <a:off x="36817101" y="17326475"/>
                  <a:ext cx="48389" cy="6847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64" name="Line 28">
                  <a:extLst>
                    <a:ext uri="{FF2B5EF4-FFF2-40B4-BE49-F238E27FC236}">
                      <a16:creationId xmlns:a16="http://schemas.microsoft.com/office/drawing/2014/main" id="{66C00541-CADA-C34C-8D41-DA0F2D93C8FA}"/>
                    </a:ext>
                  </a:extLst>
                </p:cNvPr>
                <p:cNvSpPr>
                  <a:spLocks noChangeShapeType="1"/>
                </p:cNvSpPr>
                <p:nvPr/>
              </p:nvSpPr>
              <p:spPr bwMode="auto">
                <a:xfrm>
                  <a:off x="36897242" y="17261363"/>
                  <a:ext cx="81838" cy="5594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65" name="Line 28">
                  <a:extLst>
                    <a:ext uri="{FF2B5EF4-FFF2-40B4-BE49-F238E27FC236}">
                      <a16:creationId xmlns:a16="http://schemas.microsoft.com/office/drawing/2014/main" id="{89AF3D79-073B-3B47-84ED-1ADE106A2223}"/>
                    </a:ext>
                  </a:extLst>
                </p:cNvPr>
                <p:cNvSpPr>
                  <a:spLocks noChangeShapeType="1"/>
                </p:cNvSpPr>
                <p:nvPr/>
              </p:nvSpPr>
              <p:spPr bwMode="auto">
                <a:xfrm flipH="1">
                  <a:off x="36964290" y="17184612"/>
                  <a:ext cx="75227" cy="8163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66" name="Line 28">
                  <a:extLst>
                    <a:ext uri="{FF2B5EF4-FFF2-40B4-BE49-F238E27FC236}">
                      <a16:creationId xmlns:a16="http://schemas.microsoft.com/office/drawing/2014/main" id="{524B3EF0-3BBD-F24B-867E-34EB9D1D106D}"/>
                    </a:ext>
                  </a:extLst>
                </p:cNvPr>
                <p:cNvSpPr>
                  <a:spLocks noChangeShapeType="1"/>
                </p:cNvSpPr>
                <p:nvPr/>
              </p:nvSpPr>
              <p:spPr bwMode="auto">
                <a:xfrm>
                  <a:off x="36646146" y="17148490"/>
                  <a:ext cx="173446" cy="444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67" name="Line 28">
                  <a:extLst>
                    <a:ext uri="{FF2B5EF4-FFF2-40B4-BE49-F238E27FC236}">
                      <a16:creationId xmlns:a16="http://schemas.microsoft.com/office/drawing/2014/main" id="{FC9E62D9-5FB0-4C47-A06A-623693274DFD}"/>
                    </a:ext>
                  </a:extLst>
                </p:cNvPr>
                <p:cNvSpPr>
                  <a:spLocks noChangeShapeType="1"/>
                </p:cNvSpPr>
                <p:nvPr/>
              </p:nvSpPr>
              <p:spPr bwMode="auto">
                <a:xfrm>
                  <a:off x="36504704" y="17076332"/>
                  <a:ext cx="206112" cy="1719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68" name="Line 28">
                  <a:extLst>
                    <a:ext uri="{FF2B5EF4-FFF2-40B4-BE49-F238E27FC236}">
                      <a16:creationId xmlns:a16="http://schemas.microsoft.com/office/drawing/2014/main" id="{E2C0A3A6-F618-0B48-9930-345DB9B7D09D}"/>
                    </a:ext>
                  </a:extLst>
                </p:cNvPr>
                <p:cNvSpPr>
                  <a:spLocks noChangeShapeType="1"/>
                </p:cNvSpPr>
                <p:nvPr/>
              </p:nvSpPr>
              <p:spPr bwMode="auto">
                <a:xfrm flipH="1" flipV="1">
                  <a:off x="36470513" y="16914585"/>
                  <a:ext cx="44032" cy="10284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69" name="Line 28">
                  <a:extLst>
                    <a:ext uri="{FF2B5EF4-FFF2-40B4-BE49-F238E27FC236}">
                      <a16:creationId xmlns:a16="http://schemas.microsoft.com/office/drawing/2014/main" id="{9ADEA0C6-A631-8B45-B569-5A5B85D65E71}"/>
                    </a:ext>
                  </a:extLst>
                </p:cNvPr>
                <p:cNvSpPr>
                  <a:spLocks noChangeShapeType="1"/>
                </p:cNvSpPr>
                <p:nvPr/>
              </p:nvSpPr>
              <p:spPr bwMode="auto">
                <a:xfrm flipH="1">
                  <a:off x="36371969" y="16997601"/>
                  <a:ext cx="36644" cy="69602"/>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70" name="Line 28">
                  <a:extLst>
                    <a:ext uri="{FF2B5EF4-FFF2-40B4-BE49-F238E27FC236}">
                      <a16:creationId xmlns:a16="http://schemas.microsoft.com/office/drawing/2014/main" id="{FB5BDF4A-184F-C540-8CE7-A9B3B073332C}"/>
                    </a:ext>
                  </a:extLst>
                </p:cNvPr>
                <p:cNvSpPr>
                  <a:spLocks noChangeShapeType="1"/>
                </p:cNvSpPr>
                <p:nvPr/>
              </p:nvSpPr>
              <p:spPr bwMode="auto">
                <a:xfrm>
                  <a:off x="36558514" y="16959608"/>
                  <a:ext cx="60252" cy="79038"/>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71" name="Line 28">
                  <a:extLst>
                    <a:ext uri="{FF2B5EF4-FFF2-40B4-BE49-F238E27FC236}">
                      <a16:creationId xmlns:a16="http://schemas.microsoft.com/office/drawing/2014/main" id="{85410A4B-6CA1-524E-99E0-939AEC5D4663}"/>
                    </a:ext>
                  </a:extLst>
                </p:cNvPr>
                <p:cNvSpPr>
                  <a:spLocks noChangeShapeType="1"/>
                </p:cNvSpPr>
                <p:nvPr/>
              </p:nvSpPr>
              <p:spPr bwMode="auto">
                <a:xfrm flipH="1">
                  <a:off x="36918364" y="17331373"/>
                  <a:ext cx="168896" cy="4508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72" name="Line 28">
                  <a:extLst>
                    <a:ext uri="{FF2B5EF4-FFF2-40B4-BE49-F238E27FC236}">
                      <a16:creationId xmlns:a16="http://schemas.microsoft.com/office/drawing/2014/main" id="{9A0CEECD-12A8-AB44-B528-7CE316D5E053}"/>
                    </a:ext>
                  </a:extLst>
                </p:cNvPr>
                <p:cNvSpPr>
                  <a:spLocks noChangeShapeType="1"/>
                </p:cNvSpPr>
                <p:nvPr/>
              </p:nvSpPr>
              <p:spPr bwMode="auto">
                <a:xfrm>
                  <a:off x="36893202" y="17094420"/>
                  <a:ext cx="25423" cy="13629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73" name="Freeform 35">
                  <a:extLst>
                    <a:ext uri="{FF2B5EF4-FFF2-40B4-BE49-F238E27FC236}">
                      <a16:creationId xmlns:a16="http://schemas.microsoft.com/office/drawing/2014/main" id="{9BE926EC-2852-A344-A53E-770B0F9562EF}"/>
                    </a:ext>
                  </a:extLst>
                </p:cNvPr>
                <p:cNvSpPr>
                  <a:spLocks/>
                </p:cNvSpPr>
                <p:nvPr/>
              </p:nvSpPr>
              <p:spPr bwMode="auto">
                <a:xfrm>
                  <a:off x="36233041" y="16950336"/>
                  <a:ext cx="152744" cy="70417"/>
                </a:xfrm>
                <a:custGeom>
                  <a:avLst/>
                  <a:gdLst>
                    <a:gd name="T0" fmla="*/ 0 w 21600"/>
                    <a:gd name="T1" fmla="*/ 77360 h 19081"/>
                    <a:gd name="T2" fmla="*/ 64848 w 21600"/>
                    <a:gd name="T3" fmla="*/ 215900 h 19081"/>
                    <a:gd name="T4" fmla="*/ 90791 w 21600"/>
                    <a:gd name="T5" fmla="*/ 2761 h 19081"/>
                    <a:gd name="T6" fmla="*/ 152400 w 21600"/>
                    <a:gd name="T7" fmla="*/ 173277 h 19081"/>
                    <a:gd name="T8" fmla="*/ 0 60000 65536"/>
                    <a:gd name="T9" fmla="*/ 0 60000 65536"/>
                    <a:gd name="T10" fmla="*/ 0 60000 65536"/>
                    <a:gd name="T11" fmla="*/ 0 60000 65536"/>
                    <a:gd name="T12" fmla="*/ 0 w 21600"/>
                    <a:gd name="T13" fmla="*/ 0 h 19081"/>
                    <a:gd name="T14" fmla="*/ 21600 w 21600"/>
                    <a:gd name="T15" fmla="*/ 19081 h 19081"/>
                  </a:gdLst>
                  <a:ahLst/>
                  <a:cxnLst>
                    <a:cxn ang="T8">
                      <a:pos x="T0" y="T1"/>
                    </a:cxn>
                    <a:cxn ang="T9">
                      <a:pos x="T2" y="T3"/>
                    </a:cxn>
                    <a:cxn ang="T10">
                      <a:pos x="T4" y="T5"/>
                    </a:cxn>
                    <a:cxn ang="T11">
                      <a:pos x="T6" y="T7"/>
                    </a:cxn>
                  </a:cxnLst>
                  <a:rect l="T12" t="T13" r="T14" b="T15"/>
                  <a:pathLst>
                    <a:path w="21600" h="19081">
                      <a:moveTo>
                        <a:pt x="0" y="6837"/>
                      </a:moveTo>
                      <a:cubicBezTo>
                        <a:pt x="3729" y="-2133"/>
                        <a:pt x="9191" y="19081"/>
                        <a:pt x="9191" y="19081"/>
                      </a:cubicBezTo>
                      <a:cubicBezTo>
                        <a:pt x="9191" y="19081"/>
                        <a:pt x="12446" y="-2519"/>
                        <a:pt x="12868" y="244"/>
                      </a:cubicBezTo>
                      <a:cubicBezTo>
                        <a:pt x="13290" y="3007"/>
                        <a:pt x="21600" y="15314"/>
                        <a:pt x="21600" y="15314"/>
                      </a:cubicBezTo>
                    </a:path>
                  </a:pathLst>
                </a:custGeom>
                <a:noFill/>
                <a:ln w="38100">
                  <a:solidFill>
                    <a:schemeClr val="accent1"/>
                  </a:solidFill>
                  <a:miter lim="800000"/>
                  <a:headEnd/>
                  <a:tailEnd/>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Lst>
              </p:spPr>
              <p:txBody>
                <a:bodyPr lIns="0" tIns="0" rIns="0" bIns="0"/>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2159" dirty="0"/>
                </a:p>
              </p:txBody>
            </p:sp>
            <p:sp>
              <p:nvSpPr>
                <p:cNvPr id="74" name="Oval 34">
                  <a:extLst>
                    <a:ext uri="{FF2B5EF4-FFF2-40B4-BE49-F238E27FC236}">
                      <a16:creationId xmlns:a16="http://schemas.microsoft.com/office/drawing/2014/main" id="{66AFEE4B-826E-E94D-9449-260DAA394161}"/>
                    </a:ext>
                  </a:extLst>
                </p:cNvPr>
                <p:cNvSpPr>
                  <a:spLocks/>
                </p:cNvSpPr>
                <p:nvPr/>
              </p:nvSpPr>
              <p:spPr bwMode="auto">
                <a:xfrm rot="2811128">
                  <a:off x="35803486" y="16667304"/>
                  <a:ext cx="509265" cy="224809"/>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Cy3</a:t>
                  </a:r>
                </a:p>
              </p:txBody>
            </p:sp>
          </p:grpSp>
          <p:sp>
            <p:nvSpPr>
              <p:cNvPr id="48" name="Rectangle 47">
                <a:extLst>
                  <a:ext uri="{FF2B5EF4-FFF2-40B4-BE49-F238E27FC236}">
                    <a16:creationId xmlns:a16="http://schemas.microsoft.com/office/drawing/2014/main" id="{34F3E987-18A4-B246-BCA4-D551FA91F27F}"/>
                  </a:ext>
                </a:extLst>
              </p:cNvPr>
              <p:cNvSpPr/>
              <p:nvPr/>
            </p:nvSpPr>
            <p:spPr>
              <a:xfrm>
                <a:off x="35778586" y="18298613"/>
                <a:ext cx="1746585" cy="510637"/>
              </a:xfrm>
              <a:prstGeom prst="rect">
                <a:avLst/>
              </a:prstGeom>
            </p:spPr>
            <p:txBody>
              <a:bodyPr wrap="none">
                <a:spAutoFit/>
              </a:bodyPr>
              <a:lstStyle/>
              <a:p>
                <a:r>
                  <a:rPr lang="en-US" sz="1968" dirty="0">
                    <a:solidFill>
                      <a:srgbClr val="008000"/>
                    </a:solidFill>
                    <a:latin typeface="Arial" panose="020B0604020202020204" pitchFamily="34" charset="0"/>
                    <a:cs typeface="Arial" panose="020B0604020202020204" pitchFamily="34" charset="0"/>
                  </a:rPr>
                  <a:t>5`-p</a:t>
                </a:r>
                <a:r>
                  <a:rPr lang="en-US" sz="1968" dirty="0">
                    <a:solidFill>
                      <a:srgbClr val="0000FF"/>
                    </a:solidFill>
                    <a:latin typeface="Arial" panose="020B0604020202020204" pitchFamily="34" charset="0"/>
                    <a:cs typeface="Arial" panose="020B0604020202020204" pitchFamily="34" charset="0"/>
                  </a:rPr>
                  <a:t>(dT)</a:t>
                </a:r>
                <a:r>
                  <a:rPr lang="en-US" sz="1968" baseline="-25000" dirty="0">
                    <a:solidFill>
                      <a:srgbClr val="0000FF"/>
                    </a:solidFill>
                    <a:latin typeface="Arial" panose="020B0604020202020204" pitchFamily="34" charset="0"/>
                    <a:cs typeface="Arial" panose="020B0604020202020204" pitchFamily="34" charset="0"/>
                  </a:rPr>
                  <a:t>15</a:t>
                </a:r>
                <a:r>
                  <a:rPr lang="en-US" sz="1968" dirty="0">
                    <a:solidFill>
                      <a:srgbClr val="0000FF"/>
                    </a:solidFill>
                    <a:latin typeface="Arial" panose="020B0604020202020204" pitchFamily="34" charset="0"/>
                    <a:cs typeface="Arial" panose="020B0604020202020204" pitchFamily="34" charset="0"/>
                  </a:rPr>
                  <a:t> </a:t>
                </a:r>
                <a:endParaRPr lang="en-US" sz="1968" dirty="0">
                  <a:latin typeface="Arial" panose="020B0604020202020204" pitchFamily="34" charset="0"/>
                  <a:cs typeface="Arial" panose="020B0604020202020204" pitchFamily="34" charset="0"/>
                </a:endParaRPr>
              </a:p>
            </p:txBody>
          </p:sp>
          <p:sp>
            <p:nvSpPr>
              <p:cNvPr id="49" name="Line 13">
                <a:extLst>
                  <a:ext uri="{FF2B5EF4-FFF2-40B4-BE49-F238E27FC236}">
                    <a16:creationId xmlns:a16="http://schemas.microsoft.com/office/drawing/2014/main" id="{DF737892-CB19-1B41-876C-2F7A618816A5}"/>
                  </a:ext>
                </a:extLst>
              </p:cNvPr>
              <p:cNvSpPr>
                <a:spLocks noChangeShapeType="1"/>
              </p:cNvSpPr>
              <p:nvPr/>
            </p:nvSpPr>
            <p:spPr bwMode="auto">
              <a:xfrm>
                <a:off x="36340229" y="18067821"/>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50" name="Line 13">
                <a:extLst>
                  <a:ext uri="{FF2B5EF4-FFF2-40B4-BE49-F238E27FC236}">
                    <a16:creationId xmlns:a16="http://schemas.microsoft.com/office/drawing/2014/main" id="{B6C0EFAA-470C-EA4E-9A9B-94BB48935795}"/>
                  </a:ext>
                </a:extLst>
              </p:cNvPr>
              <p:cNvSpPr>
                <a:spLocks noChangeShapeType="1"/>
              </p:cNvSpPr>
              <p:nvPr/>
            </p:nvSpPr>
            <p:spPr bwMode="auto">
              <a:xfrm>
                <a:off x="36340229" y="17963047"/>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51" name="Line 13">
                <a:extLst>
                  <a:ext uri="{FF2B5EF4-FFF2-40B4-BE49-F238E27FC236}">
                    <a16:creationId xmlns:a16="http://schemas.microsoft.com/office/drawing/2014/main" id="{D6940898-B8D6-CF4D-92FE-663F84D68865}"/>
                  </a:ext>
                </a:extLst>
              </p:cNvPr>
              <p:cNvSpPr>
                <a:spLocks noChangeShapeType="1"/>
              </p:cNvSpPr>
              <p:nvPr/>
            </p:nvSpPr>
            <p:spPr bwMode="auto">
              <a:xfrm>
                <a:off x="36331198" y="17863658"/>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52" name="Line 13">
                <a:extLst>
                  <a:ext uri="{FF2B5EF4-FFF2-40B4-BE49-F238E27FC236}">
                    <a16:creationId xmlns:a16="http://schemas.microsoft.com/office/drawing/2014/main" id="{B54A4F98-A8EC-1F40-AB99-CC714822B49A}"/>
                  </a:ext>
                </a:extLst>
              </p:cNvPr>
              <p:cNvSpPr>
                <a:spLocks noChangeShapeType="1"/>
              </p:cNvSpPr>
              <p:nvPr/>
            </p:nvSpPr>
            <p:spPr bwMode="auto">
              <a:xfrm>
                <a:off x="36506806" y="18165452"/>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53" name="Line 13">
                <a:extLst>
                  <a:ext uri="{FF2B5EF4-FFF2-40B4-BE49-F238E27FC236}">
                    <a16:creationId xmlns:a16="http://schemas.microsoft.com/office/drawing/2014/main" id="{22F85C77-822F-5E48-9A56-7CE619C508A3}"/>
                  </a:ext>
                </a:extLst>
              </p:cNvPr>
              <p:cNvSpPr>
                <a:spLocks noChangeShapeType="1"/>
              </p:cNvSpPr>
              <p:nvPr/>
            </p:nvSpPr>
            <p:spPr bwMode="auto">
              <a:xfrm>
                <a:off x="36523253" y="18072324"/>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54" name="Line 13">
                <a:extLst>
                  <a:ext uri="{FF2B5EF4-FFF2-40B4-BE49-F238E27FC236}">
                    <a16:creationId xmlns:a16="http://schemas.microsoft.com/office/drawing/2014/main" id="{F9824326-C7A8-9B41-AE2A-35DB9CCEEB29}"/>
                  </a:ext>
                </a:extLst>
              </p:cNvPr>
              <p:cNvSpPr>
                <a:spLocks noChangeShapeType="1"/>
              </p:cNvSpPr>
              <p:nvPr/>
            </p:nvSpPr>
            <p:spPr bwMode="auto">
              <a:xfrm>
                <a:off x="36513561" y="17963047"/>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55" name="Line 13">
                <a:extLst>
                  <a:ext uri="{FF2B5EF4-FFF2-40B4-BE49-F238E27FC236}">
                    <a16:creationId xmlns:a16="http://schemas.microsoft.com/office/drawing/2014/main" id="{1ADA5102-9F92-1346-BE80-85DE01E6D7E1}"/>
                  </a:ext>
                </a:extLst>
              </p:cNvPr>
              <p:cNvSpPr>
                <a:spLocks noChangeShapeType="1"/>
              </p:cNvSpPr>
              <p:nvPr/>
            </p:nvSpPr>
            <p:spPr bwMode="auto">
              <a:xfrm>
                <a:off x="36513561" y="17863658"/>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grpSp>
        <p:sp>
          <p:nvSpPr>
            <p:cNvPr id="41" name="TextBox 40">
              <a:extLst>
                <a:ext uri="{FF2B5EF4-FFF2-40B4-BE49-F238E27FC236}">
                  <a16:creationId xmlns:a16="http://schemas.microsoft.com/office/drawing/2014/main" id="{65D83269-121C-2443-8537-F0B88C8EAEF3}"/>
                </a:ext>
              </a:extLst>
            </p:cNvPr>
            <p:cNvSpPr txBox="1"/>
            <p:nvPr/>
          </p:nvSpPr>
          <p:spPr>
            <a:xfrm>
              <a:off x="3712474" y="2721820"/>
              <a:ext cx="582211" cy="338554"/>
            </a:xfrm>
            <a:prstGeom prst="rect">
              <a:avLst/>
            </a:prstGeom>
            <a:noFill/>
          </p:spPr>
          <p:txBody>
            <a:bodyPr wrap="none" rtlCol="0">
              <a:spAutoFit/>
            </a:bodyPr>
            <a:lstStyle/>
            <a:p>
              <a:r>
                <a:rPr lang="en-US" sz="1600" dirty="0"/>
                <a:t>S4S5</a:t>
              </a:r>
            </a:p>
          </p:txBody>
        </p:sp>
      </p:grpSp>
      <p:grpSp>
        <p:nvGrpSpPr>
          <p:cNvPr id="75" name="Group 74">
            <a:extLst>
              <a:ext uri="{FF2B5EF4-FFF2-40B4-BE49-F238E27FC236}">
                <a16:creationId xmlns:a16="http://schemas.microsoft.com/office/drawing/2014/main" id="{2DB1CAEC-2D2D-4744-A6C7-543DACE1FCA0}"/>
              </a:ext>
            </a:extLst>
          </p:cNvPr>
          <p:cNvGrpSpPr/>
          <p:nvPr/>
        </p:nvGrpSpPr>
        <p:grpSpPr>
          <a:xfrm>
            <a:off x="3464081" y="3972929"/>
            <a:ext cx="1351652" cy="1972410"/>
            <a:chOff x="3527653" y="3452507"/>
            <a:chExt cx="1351652" cy="1972410"/>
          </a:xfrm>
        </p:grpSpPr>
        <p:grpSp>
          <p:nvGrpSpPr>
            <p:cNvPr id="76" name="Group 75">
              <a:extLst>
                <a:ext uri="{FF2B5EF4-FFF2-40B4-BE49-F238E27FC236}">
                  <a16:creationId xmlns:a16="http://schemas.microsoft.com/office/drawing/2014/main" id="{33821B0B-C0E8-9C4F-AF5C-5666C9E628E8}"/>
                </a:ext>
              </a:extLst>
            </p:cNvPr>
            <p:cNvGrpSpPr/>
            <p:nvPr/>
          </p:nvGrpSpPr>
          <p:grpSpPr>
            <a:xfrm>
              <a:off x="3527653" y="3452507"/>
              <a:ext cx="1351652" cy="1691707"/>
              <a:chOff x="35778586" y="16623251"/>
              <a:chExt cx="1746585" cy="2185999"/>
            </a:xfrm>
          </p:grpSpPr>
          <p:sp>
            <p:nvSpPr>
              <p:cNvPr id="78" name="Line 1">
                <a:extLst>
                  <a:ext uri="{FF2B5EF4-FFF2-40B4-BE49-F238E27FC236}">
                    <a16:creationId xmlns:a16="http://schemas.microsoft.com/office/drawing/2014/main" id="{94A5308C-2747-1E49-A343-218313A6D512}"/>
                  </a:ext>
                </a:extLst>
              </p:cNvPr>
              <p:cNvSpPr>
                <a:spLocks noChangeShapeType="1"/>
              </p:cNvSpPr>
              <p:nvPr/>
            </p:nvSpPr>
            <p:spPr bwMode="auto">
              <a:xfrm flipH="1">
                <a:off x="36336249" y="17808694"/>
                <a:ext cx="3980" cy="49277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79" name="Line 5">
                <a:extLst>
                  <a:ext uri="{FF2B5EF4-FFF2-40B4-BE49-F238E27FC236}">
                    <a16:creationId xmlns:a16="http://schemas.microsoft.com/office/drawing/2014/main" id="{F1ACEB03-0E76-E748-AD9D-8CDF1835DCE2}"/>
                  </a:ext>
                </a:extLst>
              </p:cNvPr>
              <p:cNvSpPr>
                <a:spLocks noChangeShapeType="1"/>
              </p:cNvSpPr>
              <p:nvPr/>
            </p:nvSpPr>
            <p:spPr bwMode="auto">
              <a:xfrm flipH="1">
                <a:off x="36681119" y="17809489"/>
                <a:ext cx="14388" cy="498185"/>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649" dirty="0"/>
              </a:p>
            </p:txBody>
          </p:sp>
          <p:sp>
            <p:nvSpPr>
              <p:cNvPr id="80" name="Rectangle 79">
                <a:extLst>
                  <a:ext uri="{FF2B5EF4-FFF2-40B4-BE49-F238E27FC236}">
                    <a16:creationId xmlns:a16="http://schemas.microsoft.com/office/drawing/2014/main" id="{67876E95-3610-7C45-A612-C00A4517DB9D}"/>
                  </a:ext>
                </a:extLst>
              </p:cNvPr>
              <p:cNvSpPr>
                <a:spLocks/>
              </p:cNvSpPr>
              <p:nvPr/>
            </p:nvSpPr>
            <p:spPr bwMode="auto">
              <a:xfrm>
                <a:off x="36740176" y="18240465"/>
                <a:ext cx="84" cy="208628"/>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12700">
                    <a:solidFill>
                      <a:srgbClr val="000000"/>
                    </a:solidFill>
                    <a:miter lim="800000"/>
                    <a:headEnd/>
                    <a:tailEnd/>
                  </a14:hiddenLine>
                </a:ext>
              </a:extLst>
            </p:spPr>
            <p:txBody>
              <a:bodyPr wrap="none" lIns="0" tIns="0" rIns="0" bIns="0" anchor="ctr">
                <a:spAutoFit/>
              </a:bodyP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1049" dirty="0">
                  <a:solidFill>
                    <a:schemeClr val="tx1"/>
                  </a:solidFill>
                  <a:cs typeface="Gill Sans" charset="0"/>
                </a:endParaRPr>
              </a:p>
            </p:txBody>
          </p:sp>
          <p:sp>
            <p:nvSpPr>
              <p:cNvPr id="81" name="Oval 80">
                <a:extLst>
                  <a:ext uri="{FF2B5EF4-FFF2-40B4-BE49-F238E27FC236}">
                    <a16:creationId xmlns:a16="http://schemas.microsoft.com/office/drawing/2014/main" id="{49D141EF-E91B-6946-BD61-EB4627F146D3}"/>
                  </a:ext>
                </a:extLst>
              </p:cNvPr>
              <p:cNvSpPr>
                <a:spLocks/>
              </p:cNvSpPr>
              <p:nvPr/>
            </p:nvSpPr>
            <p:spPr bwMode="auto">
              <a:xfrm rot="6540714">
                <a:off x="36532820" y="17454319"/>
                <a:ext cx="508520" cy="224809"/>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Cy5</a:t>
                </a:r>
              </a:p>
            </p:txBody>
          </p:sp>
          <p:sp>
            <p:nvSpPr>
              <p:cNvPr id="82" name="Line 13">
                <a:extLst>
                  <a:ext uri="{FF2B5EF4-FFF2-40B4-BE49-F238E27FC236}">
                    <a16:creationId xmlns:a16="http://schemas.microsoft.com/office/drawing/2014/main" id="{A2E842EF-2568-184C-8367-8FB9F0C0586F}"/>
                  </a:ext>
                </a:extLst>
              </p:cNvPr>
              <p:cNvSpPr>
                <a:spLocks noChangeShapeType="1"/>
              </p:cNvSpPr>
              <p:nvPr/>
            </p:nvSpPr>
            <p:spPr bwMode="auto">
              <a:xfrm>
                <a:off x="36331198" y="18165452"/>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grpSp>
            <p:nvGrpSpPr>
              <p:cNvPr id="83" name="Group 82">
                <a:extLst>
                  <a:ext uri="{FF2B5EF4-FFF2-40B4-BE49-F238E27FC236}">
                    <a16:creationId xmlns:a16="http://schemas.microsoft.com/office/drawing/2014/main" id="{EE1D2BCF-85BB-0447-80EC-54B12D9A37B2}"/>
                  </a:ext>
                </a:extLst>
              </p:cNvPr>
              <p:cNvGrpSpPr/>
              <p:nvPr/>
            </p:nvGrpSpPr>
            <p:grpSpPr>
              <a:xfrm flipH="1">
                <a:off x="36033584" y="16623251"/>
                <a:ext cx="1069606" cy="1184367"/>
                <a:chOff x="35664159" y="16628782"/>
                <a:chExt cx="1423101" cy="1184367"/>
              </a:xfrm>
            </p:grpSpPr>
            <p:sp>
              <p:nvSpPr>
                <p:cNvPr id="92" name="Rectangle 38">
                  <a:extLst>
                    <a:ext uri="{FF2B5EF4-FFF2-40B4-BE49-F238E27FC236}">
                      <a16:creationId xmlns:a16="http://schemas.microsoft.com/office/drawing/2014/main" id="{A68971CB-3EF0-C443-A160-16A3F01C3924}"/>
                    </a:ext>
                  </a:extLst>
                </p:cNvPr>
                <p:cNvSpPr>
                  <a:spLocks/>
                </p:cNvSpPr>
                <p:nvPr/>
              </p:nvSpPr>
              <p:spPr bwMode="auto">
                <a:xfrm>
                  <a:off x="36287465" y="16628782"/>
                  <a:ext cx="311427" cy="167432"/>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12700">
                      <a:solidFill>
                        <a:srgbClr val="000000"/>
                      </a:solidFill>
                      <a:miter lim="800000"/>
                      <a:headEnd/>
                      <a:tailEnd/>
                    </a14:hiddenLine>
                  </a:ext>
                </a:extLst>
              </p:spPr>
              <p:txBody>
                <a:bodyPr lIns="0" tIns="0" rIns="0" bIns="0" anchor="ct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r>
                    <a:rPr lang="en-US" altLang="en-US" sz="1406" dirty="0">
                      <a:solidFill>
                        <a:schemeClr val="tx1"/>
                      </a:solidFill>
                      <a:cs typeface="Gill Sans" charset="0"/>
                    </a:rPr>
                    <a:t>5`</a:t>
                  </a:r>
                </a:p>
              </p:txBody>
            </p:sp>
            <p:sp>
              <p:nvSpPr>
                <p:cNvPr id="93" name="Freeform 92">
                  <a:extLst>
                    <a:ext uri="{FF2B5EF4-FFF2-40B4-BE49-F238E27FC236}">
                      <a16:creationId xmlns:a16="http://schemas.microsoft.com/office/drawing/2014/main" id="{78A4D925-04EB-5A41-94BA-CCE26934B747}"/>
                    </a:ext>
                  </a:extLst>
                </p:cNvPr>
                <p:cNvSpPr/>
                <p:nvPr/>
              </p:nvSpPr>
              <p:spPr>
                <a:xfrm>
                  <a:off x="36379521" y="16990862"/>
                  <a:ext cx="609195" cy="822287"/>
                </a:xfrm>
                <a:custGeom>
                  <a:avLst/>
                  <a:gdLst>
                    <a:gd name="connsiteX0" fmla="*/ 447472 w 867254"/>
                    <a:gd name="connsiteY0" fmla="*/ 1478604 h 1478604"/>
                    <a:gd name="connsiteX1" fmla="*/ 321013 w 867254"/>
                    <a:gd name="connsiteY1" fmla="*/ 865762 h 1478604"/>
                    <a:gd name="connsiteX2" fmla="*/ 865762 w 867254"/>
                    <a:gd name="connsiteY2" fmla="*/ 612843 h 1478604"/>
                    <a:gd name="connsiteX3" fmla="*/ 466928 w 867254"/>
                    <a:gd name="connsiteY3" fmla="*/ 165370 h 1478604"/>
                    <a:gd name="connsiteX4" fmla="*/ 0 w 867254"/>
                    <a:gd name="connsiteY4" fmla="*/ 0 h 1478604"/>
                    <a:gd name="connsiteX5" fmla="*/ 0 w 867254"/>
                    <a:gd name="connsiteY5" fmla="*/ 0 h 147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254" h="1478604">
                      <a:moveTo>
                        <a:pt x="447472" y="1478604"/>
                      </a:moveTo>
                      <a:cubicBezTo>
                        <a:pt x="349385" y="1244329"/>
                        <a:pt x="251298" y="1010055"/>
                        <a:pt x="321013" y="865762"/>
                      </a:cubicBezTo>
                      <a:cubicBezTo>
                        <a:pt x="390728" y="721469"/>
                        <a:pt x="841443" y="729575"/>
                        <a:pt x="865762" y="612843"/>
                      </a:cubicBezTo>
                      <a:cubicBezTo>
                        <a:pt x="890081" y="496111"/>
                        <a:pt x="611222" y="267510"/>
                        <a:pt x="466928" y="165370"/>
                      </a:cubicBezTo>
                      <a:cubicBezTo>
                        <a:pt x="322634" y="63230"/>
                        <a:pt x="0" y="0"/>
                        <a:pt x="0" y="0"/>
                      </a:cubicBez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9" dirty="0"/>
                </a:p>
              </p:txBody>
            </p:sp>
            <p:sp>
              <p:nvSpPr>
                <p:cNvPr id="94" name="Line 28">
                  <a:extLst>
                    <a:ext uri="{FF2B5EF4-FFF2-40B4-BE49-F238E27FC236}">
                      <a16:creationId xmlns:a16="http://schemas.microsoft.com/office/drawing/2014/main" id="{783F34E1-CE61-1445-BF4E-1BD65EF0F413}"/>
                    </a:ext>
                  </a:extLst>
                </p:cNvPr>
                <p:cNvSpPr>
                  <a:spLocks noChangeShapeType="1"/>
                </p:cNvSpPr>
                <p:nvPr/>
              </p:nvSpPr>
              <p:spPr bwMode="auto">
                <a:xfrm>
                  <a:off x="36550492" y="17755081"/>
                  <a:ext cx="143013" cy="5002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95" name="Line 28">
                  <a:extLst>
                    <a:ext uri="{FF2B5EF4-FFF2-40B4-BE49-F238E27FC236}">
                      <a16:creationId xmlns:a16="http://schemas.microsoft.com/office/drawing/2014/main" id="{833DBDA6-1945-A14C-A44F-43DB8959AA52}"/>
                    </a:ext>
                  </a:extLst>
                </p:cNvPr>
                <p:cNvSpPr>
                  <a:spLocks noChangeShapeType="1"/>
                </p:cNvSpPr>
                <p:nvPr/>
              </p:nvSpPr>
              <p:spPr bwMode="auto">
                <a:xfrm>
                  <a:off x="36522718" y="17618793"/>
                  <a:ext cx="113064" cy="8653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96" name="Line 28">
                  <a:extLst>
                    <a:ext uri="{FF2B5EF4-FFF2-40B4-BE49-F238E27FC236}">
                      <a16:creationId xmlns:a16="http://schemas.microsoft.com/office/drawing/2014/main" id="{E639DEEE-FE4E-D143-96A5-7A818747786F}"/>
                    </a:ext>
                  </a:extLst>
                </p:cNvPr>
                <p:cNvSpPr>
                  <a:spLocks noChangeShapeType="1"/>
                </p:cNvSpPr>
                <p:nvPr/>
              </p:nvSpPr>
              <p:spPr bwMode="auto">
                <a:xfrm flipH="1">
                  <a:off x="36598895" y="17519405"/>
                  <a:ext cx="111922" cy="4882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97" name="Line 28">
                  <a:extLst>
                    <a:ext uri="{FF2B5EF4-FFF2-40B4-BE49-F238E27FC236}">
                      <a16:creationId xmlns:a16="http://schemas.microsoft.com/office/drawing/2014/main" id="{CA84A148-FF3D-7446-A1AF-E0545BD92FAD}"/>
                    </a:ext>
                  </a:extLst>
                </p:cNvPr>
                <p:cNvSpPr>
                  <a:spLocks noChangeShapeType="1"/>
                </p:cNvSpPr>
                <p:nvPr/>
              </p:nvSpPr>
              <p:spPr bwMode="auto">
                <a:xfrm>
                  <a:off x="36522718" y="17339108"/>
                  <a:ext cx="94339" cy="11441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98" name="Line 28">
                  <a:extLst>
                    <a:ext uri="{FF2B5EF4-FFF2-40B4-BE49-F238E27FC236}">
                      <a16:creationId xmlns:a16="http://schemas.microsoft.com/office/drawing/2014/main" id="{FBA9CDEB-F52D-6D42-BE53-39A3058C74DE}"/>
                    </a:ext>
                  </a:extLst>
                </p:cNvPr>
                <p:cNvSpPr>
                  <a:spLocks noChangeShapeType="1"/>
                </p:cNvSpPr>
                <p:nvPr/>
              </p:nvSpPr>
              <p:spPr bwMode="auto">
                <a:xfrm flipH="1" flipV="1">
                  <a:off x="36710027" y="17415585"/>
                  <a:ext cx="193483" cy="4778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99" name="Line 28">
                  <a:extLst>
                    <a:ext uri="{FF2B5EF4-FFF2-40B4-BE49-F238E27FC236}">
                      <a16:creationId xmlns:a16="http://schemas.microsoft.com/office/drawing/2014/main" id="{D55FF65C-ACE8-3E42-AA18-79CEBC786FE0}"/>
                    </a:ext>
                  </a:extLst>
                </p:cNvPr>
                <p:cNvSpPr>
                  <a:spLocks noChangeShapeType="1"/>
                </p:cNvSpPr>
                <p:nvPr/>
              </p:nvSpPr>
              <p:spPr bwMode="auto">
                <a:xfrm flipH="1">
                  <a:off x="36817101" y="17326475"/>
                  <a:ext cx="48389" cy="6847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00" name="Line 28">
                  <a:extLst>
                    <a:ext uri="{FF2B5EF4-FFF2-40B4-BE49-F238E27FC236}">
                      <a16:creationId xmlns:a16="http://schemas.microsoft.com/office/drawing/2014/main" id="{C5DBE7E6-B19F-8149-9524-3B1A971F7463}"/>
                    </a:ext>
                  </a:extLst>
                </p:cNvPr>
                <p:cNvSpPr>
                  <a:spLocks noChangeShapeType="1"/>
                </p:cNvSpPr>
                <p:nvPr/>
              </p:nvSpPr>
              <p:spPr bwMode="auto">
                <a:xfrm>
                  <a:off x="36882806" y="17275297"/>
                  <a:ext cx="96274" cy="4200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01" name="Line 28">
                  <a:extLst>
                    <a:ext uri="{FF2B5EF4-FFF2-40B4-BE49-F238E27FC236}">
                      <a16:creationId xmlns:a16="http://schemas.microsoft.com/office/drawing/2014/main" id="{BA5AEEB2-AC4E-C549-975E-16EAF4C62575}"/>
                    </a:ext>
                  </a:extLst>
                </p:cNvPr>
                <p:cNvSpPr>
                  <a:spLocks noChangeShapeType="1"/>
                </p:cNvSpPr>
                <p:nvPr/>
              </p:nvSpPr>
              <p:spPr bwMode="auto">
                <a:xfrm flipH="1">
                  <a:off x="36964290" y="17184612"/>
                  <a:ext cx="75227" cy="8163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02" name="Line 28">
                  <a:extLst>
                    <a:ext uri="{FF2B5EF4-FFF2-40B4-BE49-F238E27FC236}">
                      <a16:creationId xmlns:a16="http://schemas.microsoft.com/office/drawing/2014/main" id="{2F553EC1-7B98-D44D-B39E-01EB5E3B1FF4}"/>
                    </a:ext>
                  </a:extLst>
                </p:cNvPr>
                <p:cNvSpPr>
                  <a:spLocks noChangeShapeType="1"/>
                </p:cNvSpPr>
                <p:nvPr/>
              </p:nvSpPr>
              <p:spPr bwMode="auto">
                <a:xfrm>
                  <a:off x="36761623" y="17012382"/>
                  <a:ext cx="57968" cy="140555"/>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03" name="Line 28">
                  <a:extLst>
                    <a:ext uri="{FF2B5EF4-FFF2-40B4-BE49-F238E27FC236}">
                      <a16:creationId xmlns:a16="http://schemas.microsoft.com/office/drawing/2014/main" id="{39F7C462-4E1A-1947-88AF-1F2C2004142B}"/>
                    </a:ext>
                  </a:extLst>
                </p:cNvPr>
                <p:cNvSpPr>
                  <a:spLocks noChangeShapeType="1"/>
                </p:cNvSpPr>
                <p:nvPr/>
              </p:nvSpPr>
              <p:spPr bwMode="auto">
                <a:xfrm flipV="1">
                  <a:off x="36514546" y="17093526"/>
                  <a:ext cx="196270" cy="1354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04" name="Line 28">
                  <a:extLst>
                    <a:ext uri="{FF2B5EF4-FFF2-40B4-BE49-F238E27FC236}">
                      <a16:creationId xmlns:a16="http://schemas.microsoft.com/office/drawing/2014/main" id="{5F650751-CC00-584E-8EE4-0E8F76A80D8B}"/>
                    </a:ext>
                  </a:extLst>
                </p:cNvPr>
                <p:cNvSpPr>
                  <a:spLocks noChangeShapeType="1"/>
                </p:cNvSpPr>
                <p:nvPr/>
              </p:nvSpPr>
              <p:spPr bwMode="auto">
                <a:xfrm flipH="1" flipV="1">
                  <a:off x="36470513" y="16914585"/>
                  <a:ext cx="44032" cy="10284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05" name="Line 28">
                  <a:extLst>
                    <a:ext uri="{FF2B5EF4-FFF2-40B4-BE49-F238E27FC236}">
                      <a16:creationId xmlns:a16="http://schemas.microsoft.com/office/drawing/2014/main" id="{5456555F-B07A-4E44-92E3-791E83FF6A35}"/>
                    </a:ext>
                  </a:extLst>
                </p:cNvPr>
                <p:cNvSpPr>
                  <a:spLocks noChangeShapeType="1"/>
                </p:cNvSpPr>
                <p:nvPr/>
              </p:nvSpPr>
              <p:spPr bwMode="auto">
                <a:xfrm>
                  <a:off x="36558514" y="16959608"/>
                  <a:ext cx="60252" cy="79038"/>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06" name="Line 28">
                  <a:extLst>
                    <a:ext uri="{FF2B5EF4-FFF2-40B4-BE49-F238E27FC236}">
                      <a16:creationId xmlns:a16="http://schemas.microsoft.com/office/drawing/2014/main" id="{EAE44A16-0F53-3D4D-B697-CF1C9E9413BA}"/>
                    </a:ext>
                  </a:extLst>
                </p:cNvPr>
                <p:cNvSpPr>
                  <a:spLocks noChangeShapeType="1"/>
                </p:cNvSpPr>
                <p:nvPr/>
              </p:nvSpPr>
              <p:spPr bwMode="auto">
                <a:xfrm flipH="1">
                  <a:off x="36918364" y="17331373"/>
                  <a:ext cx="168896" cy="4508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07" name="Line 28">
                  <a:extLst>
                    <a:ext uri="{FF2B5EF4-FFF2-40B4-BE49-F238E27FC236}">
                      <a16:creationId xmlns:a16="http://schemas.microsoft.com/office/drawing/2014/main" id="{06F8AC7F-F8CC-2244-8B4F-7D1E51C1482F}"/>
                    </a:ext>
                  </a:extLst>
                </p:cNvPr>
                <p:cNvSpPr>
                  <a:spLocks noChangeShapeType="1"/>
                </p:cNvSpPr>
                <p:nvPr/>
              </p:nvSpPr>
              <p:spPr bwMode="auto">
                <a:xfrm>
                  <a:off x="36893202" y="17094420"/>
                  <a:ext cx="25423" cy="13629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08" name="Freeform 35">
                  <a:extLst>
                    <a:ext uri="{FF2B5EF4-FFF2-40B4-BE49-F238E27FC236}">
                      <a16:creationId xmlns:a16="http://schemas.microsoft.com/office/drawing/2014/main" id="{D53490CE-9181-4249-A0ED-BF3E5378509F}"/>
                    </a:ext>
                  </a:extLst>
                </p:cNvPr>
                <p:cNvSpPr>
                  <a:spLocks/>
                </p:cNvSpPr>
                <p:nvPr/>
              </p:nvSpPr>
              <p:spPr bwMode="auto">
                <a:xfrm rot="20889103">
                  <a:off x="36271058" y="16950336"/>
                  <a:ext cx="152744" cy="70417"/>
                </a:xfrm>
                <a:custGeom>
                  <a:avLst/>
                  <a:gdLst>
                    <a:gd name="T0" fmla="*/ 0 w 21600"/>
                    <a:gd name="T1" fmla="*/ 77360 h 19081"/>
                    <a:gd name="T2" fmla="*/ 64848 w 21600"/>
                    <a:gd name="T3" fmla="*/ 215900 h 19081"/>
                    <a:gd name="T4" fmla="*/ 90791 w 21600"/>
                    <a:gd name="T5" fmla="*/ 2761 h 19081"/>
                    <a:gd name="T6" fmla="*/ 152400 w 21600"/>
                    <a:gd name="T7" fmla="*/ 173277 h 19081"/>
                    <a:gd name="T8" fmla="*/ 0 60000 65536"/>
                    <a:gd name="T9" fmla="*/ 0 60000 65536"/>
                    <a:gd name="T10" fmla="*/ 0 60000 65536"/>
                    <a:gd name="T11" fmla="*/ 0 60000 65536"/>
                    <a:gd name="T12" fmla="*/ 0 w 21600"/>
                    <a:gd name="T13" fmla="*/ 0 h 19081"/>
                    <a:gd name="T14" fmla="*/ 21600 w 21600"/>
                    <a:gd name="T15" fmla="*/ 19081 h 19081"/>
                  </a:gdLst>
                  <a:ahLst/>
                  <a:cxnLst>
                    <a:cxn ang="T8">
                      <a:pos x="T0" y="T1"/>
                    </a:cxn>
                    <a:cxn ang="T9">
                      <a:pos x="T2" y="T3"/>
                    </a:cxn>
                    <a:cxn ang="T10">
                      <a:pos x="T4" y="T5"/>
                    </a:cxn>
                    <a:cxn ang="T11">
                      <a:pos x="T6" y="T7"/>
                    </a:cxn>
                  </a:cxnLst>
                  <a:rect l="T12" t="T13" r="T14" b="T15"/>
                  <a:pathLst>
                    <a:path w="21600" h="19081">
                      <a:moveTo>
                        <a:pt x="0" y="6837"/>
                      </a:moveTo>
                      <a:cubicBezTo>
                        <a:pt x="3729" y="-2133"/>
                        <a:pt x="9191" y="19081"/>
                        <a:pt x="9191" y="19081"/>
                      </a:cubicBezTo>
                      <a:cubicBezTo>
                        <a:pt x="9191" y="19081"/>
                        <a:pt x="12446" y="-2519"/>
                        <a:pt x="12868" y="244"/>
                      </a:cubicBezTo>
                      <a:cubicBezTo>
                        <a:pt x="13290" y="3007"/>
                        <a:pt x="21600" y="15314"/>
                        <a:pt x="21600" y="15314"/>
                      </a:cubicBezTo>
                    </a:path>
                  </a:pathLst>
                </a:custGeom>
                <a:noFill/>
                <a:ln w="38100">
                  <a:solidFill>
                    <a:schemeClr val="accent1"/>
                  </a:solidFill>
                  <a:miter lim="800000"/>
                  <a:headEnd/>
                  <a:tailEnd/>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Lst>
              </p:spPr>
              <p:txBody>
                <a:bodyPr lIns="0" tIns="0" rIns="0" bIns="0"/>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2159" dirty="0"/>
                </a:p>
              </p:txBody>
            </p:sp>
            <p:sp>
              <p:nvSpPr>
                <p:cNvPr id="109" name="Oval 34">
                  <a:extLst>
                    <a:ext uri="{FF2B5EF4-FFF2-40B4-BE49-F238E27FC236}">
                      <a16:creationId xmlns:a16="http://schemas.microsoft.com/office/drawing/2014/main" id="{EB05A614-E7CC-D648-9912-C2AE4D31074D}"/>
                    </a:ext>
                  </a:extLst>
                </p:cNvPr>
                <p:cNvSpPr>
                  <a:spLocks/>
                </p:cNvSpPr>
                <p:nvPr/>
              </p:nvSpPr>
              <p:spPr bwMode="auto">
                <a:xfrm rot="2100231">
                  <a:off x="35664159" y="16733378"/>
                  <a:ext cx="677572" cy="168967"/>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Cy3</a:t>
                  </a:r>
                </a:p>
              </p:txBody>
            </p:sp>
          </p:grpSp>
          <p:sp>
            <p:nvSpPr>
              <p:cNvPr id="84" name="Rectangle 83">
                <a:extLst>
                  <a:ext uri="{FF2B5EF4-FFF2-40B4-BE49-F238E27FC236}">
                    <a16:creationId xmlns:a16="http://schemas.microsoft.com/office/drawing/2014/main" id="{A06EC3F8-DD06-F444-A202-D7B61A9DC843}"/>
                  </a:ext>
                </a:extLst>
              </p:cNvPr>
              <p:cNvSpPr/>
              <p:nvPr/>
            </p:nvSpPr>
            <p:spPr>
              <a:xfrm>
                <a:off x="35778586" y="18298613"/>
                <a:ext cx="1746585" cy="510637"/>
              </a:xfrm>
              <a:prstGeom prst="rect">
                <a:avLst/>
              </a:prstGeom>
            </p:spPr>
            <p:txBody>
              <a:bodyPr wrap="none">
                <a:spAutoFit/>
              </a:bodyPr>
              <a:lstStyle/>
              <a:p>
                <a:r>
                  <a:rPr lang="en-US" sz="1968" dirty="0">
                    <a:solidFill>
                      <a:srgbClr val="008000"/>
                    </a:solidFill>
                    <a:latin typeface="Arial" panose="020B0604020202020204" pitchFamily="34" charset="0"/>
                    <a:cs typeface="Arial" panose="020B0604020202020204" pitchFamily="34" charset="0"/>
                  </a:rPr>
                  <a:t>5`-p</a:t>
                </a:r>
                <a:r>
                  <a:rPr lang="en-US" sz="1968" dirty="0">
                    <a:solidFill>
                      <a:srgbClr val="0000FF"/>
                    </a:solidFill>
                    <a:latin typeface="Arial" panose="020B0604020202020204" pitchFamily="34" charset="0"/>
                    <a:cs typeface="Arial" panose="020B0604020202020204" pitchFamily="34" charset="0"/>
                  </a:rPr>
                  <a:t>(dT)</a:t>
                </a:r>
                <a:r>
                  <a:rPr lang="en-US" sz="1968" baseline="-25000" dirty="0">
                    <a:solidFill>
                      <a:srgbClr val="0000FF"/>
                    </a:solidFill>
                    <a:latin typeface="Arial" panose="020B0604020202020204" pitchFamily="34" charset="0"/>
                    <a:cs typeface="Arial" panose="020B0604020202020204" pitchFamily="34" charset="0"/>
                  </a:rPr>
                  <a:t>14</a:t>
                </a:r>
                <a:r>
                  <a:rPr lang="en-US" sz="1968" dirty="0">
                    <a:solidFill>
                      <a:srgbClr val="0000FF"/>
                    </a:solidFill>
                    <a:latin typeface="Arial" panose="020B0604020202020204" pitchFamily="34" charset="0"/>
                    <a:cs typeface="Arial" panose="020B0604020202020204" pitchFamily="34" charset="0"/>
                  </a:rPr>
                  <a:t> </a:t>
                </a:r>
                <a:endParaRPr lang="en-US" sz="1968" dirty="0">
                  <a:latin typeface="Arial" panose="020B0604020202020204" pitchFamily="34" charset="0"/>
                  <a:cs typeface="Arial" panose="020B0604020202020204" pitchFamily="34" charset="0"/>
                </a:endParaRPr>
              </a:p>
            </p:txBody>
          </p:sp>
          <p:sp>
            <p:nvSpPr>
              <p:cNvPr id="85" name="Line 13">
                <a:extLst>
                  <a:ext uri="{FF2B5EF4-FFF2-40B4-BE49-F238E27FC236}">
                    <a16:creationId xmlns:a16="http://schemas.microsoft.com/office/drawing/2014/main" id="{52CAF6BE-7E64-7C42-BAE5-05507A7BFC67}"/>
                  </a:ext>
                </a:extLst>
              </p:cNvPr>
              <p:cNvSpPr>
                <a:spLocks noChangeShapeType="1"/>
              </p:cNvSpPr>
              <p:nvPr/>
            </p:nvSpPr>
            <p:spPr bwMode="auto">
              <a:xfrm>
                <a:off x="36340229" y="18067821"/>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86" name="Line 13">
                <a:extLst>
                  <a:ext uri="{FF2B5EF4-FFF2-40B4-BE49-F238E27FC236}">
                    <a16:creationId xmlns:a16="http://schemas.microsoft.com/office/drawing/2014/main" id="{9F0C84FE-44D8-364E-B0B3-A69F43575A89}"/>
                  </a:ext>
                </a:extLst>
              </p:cNvPr>
              <p:cNvSpPr>
                <a:spLocks noChangeShapeType="1"/>
              </p:cNvSpPr>
              <p:nvPr/>
            </p:nvSpPr>
            <p:spPr bwMode="auto">
              <a:xfrm>
                <a:off x="36340229" y="17963047"/>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87" name="Line 13">
                <a:extLst>
                  <a:ext uri="{FF2B5EF4-FFF2-40B4-BE49-F238E27FC236}">
                    <a16:creationId xmlns:a16="http://schemas.microsoft.com/office/drawing/2014/main" id="{9C2D7179-C86D-404A-AC38-751303A15189}"/>
                  </a:ext>
                </a:extLst>
              </p:cNvPr>
              <p:cNvSpPr>
                <a:spLocks noChangeShapeType="1"/>
              </p:cNvSpPr>
              <p:nvPr/>
            </p:nvSpPr>
            <p:spPr bwMode="auto">
              <a:xfrm>
                <a:off x="36331198" y="17863658"/>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88" name="Line 13">
                <a:extLst>
                  <a:ext uri="{FF2B5EF4-FFF2-40B4-BE49-F238E27FC236}">
                    <a16:creationId xmlns:a16="http://schemas.microsoft.com/office/drawing/2014/main" id="{4D75E611-91FC-4F44-95F9-B2911F947885}"/>
                  </a:ext>
                </a:extLst>
              </p:cNvPr>
              <p:cNvSpPr>
                <a:spLocks noChangeShapeType="1"/>
              </p:cNvSpPr>
              <p:nvPr/>
            </p:nvSpPr>
            <p:spPr bwMode="auto">
              <a:xfrm>
                <a:off x="36506806" y="18165452"/>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89" name="Line 13">
                <a:extLst>
                  <a:ext uri="{FF2B5EF4-FFF2-40B4-BE49-F238E27FC236}">
                    <a16:creationId xmlns:a16="http://schemas.microsoft.com/office/drawing/2014/main" id="{0EB48673-B160-B54D-87A3-3468701C48BF}"/>
                  </a:ext>
                </a:extLst>
              </p:cNvPr>
              <p:cNvSpPr>
                <a:spLocks noChangeShapeType="1"/>
              </p:cNvSpPr>
              <p:nvPr/>
            </p:nvSpPr>
            <p:spPr bwMode="auto">
              <a:xfrm>
                <a:off x="36523253" y="18072324"/>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90" name="Line 13">
                <a:extLst>
                  <a:ext uri="{FF2B5EF4-FFF2-40B4-BE49-F238E27FC236}">
                    <a16:creationId xmlns:a16="http://schemas.microsoft.com/office/drawing/2014/main" id="{FABF9B76-44EA-8944-A7AD-0072857A44E5}"/>
                  </a:ext>
                </a:extLst>
              </p:cNvPr>
              <p:cNvSpPr>
                <a:spLocks noChangeShapeType="1"/>
              </p:cNvSpPr>
              <p:nvPr/>
            </p:nvSpPr>
            <p:spPr bwMode="auto">
              <a:xfrm>
                <a:off x="36513561" y="17963047"/>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91" name="Line 13">
                <a:extLst>
                  <a:ext uri="{FF2B5EF4-FFF2-40B4-BE49-F238E27FC236}">
                    <a16:creationId xmlns:a16="http://schemas.microsoft.com/office/drawing/2014/main" id="{00EE88BC-2419-D047-A828-F95DFD4DCE90}"/>
                  </a:ext>
                </a:extLst>
              </p:cNvPr>
              <p:cNvSpPr>
                <a:spLocks noChangeShapeType="1"/>
              </p:cNvSpPr>
              <p:nvPr/>
            </p:nvSpPr>
            <p:spPr bwMode="auto">
              <a:xfrm>
                <a:off x="36513561" y="17863658"/>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grpSp>
        <p:sp>
          <p:nvSpPr>
            <p:cNvPr id="77" name="TextBox 76">
              <a:extLst>
                <a:ext uri="{FF2B5EF4-FFF2-40B4-BE49-F238E27FC236}">
                  <a16:creationId xmlns:a16="http://schemas.microsoft.com/office/drawing/2014/main" id="{DC948F64-DAAD-5349-AEE6-4A56C51A6195}"/>
                </a:ext>
              </a:extLst>
            </p:cNvPr>
            <p:cNvSpPr txBox="1"/>
            <p:nvPr/>
          </p:nvSpPr>
          <p:spPr>
            <a:xfrm>
              <a:off x="3699283" y="5086363"/>
              <a:ext cx="686406" cy="338554"/>
            </a:xfrm>
            <a:prstGeom prst="rect">
              <a:avLst/>
            </a:prstGeom>
            <a:noFill/>
          </p:spPr>
          <p:txBody>
            <a:bodyPr wrap="none" rtlCol="0">
              <a:spAutoFit/>
            </a:bodyPr>
            <a:lstStyle/>
            <a:p>
              <a:r>
                <a:rPr lang="en-US" sz="1600" dirty="0"/>
                <a:t>S19S5</a:t>
              </a:r>
            </a:p>
          </p:txBody>
        </p:sp>
      </p:grpSp>
      <p:grpSp>
        <p:nvGrpSpPr>
          <p:cNvPr id="110" name="Group 109">
            <a:extLst>
              <a:ext uri="{FF2B5EF4-FFF2-40B4-BE49-F238E27FC236}">
                <a16:creationId xmlns:a16="http://schemas.microsoft.com/office/drawing/2014/main" id="{E1C131BA-0659-5A44-96F5-A00289C3381B}"/>
              </a:ext>
            </a:extLst>
          </p:cNvPr>
          <p:cNvGrpSpPr/>
          <p:nvPr/>
        </p:nvGrpSpPr>
        <p:grpSpPr>
          <a:xfrm>
            <a:off x="1659966" y="1609221"/>
            <a:ext cx="1351652" cy="2048767"/>
            <a:chOff x="1673760" y="979225"/>
            <a:chExt cx="1351652" cy="2048767"/>
          </a:xfrm>
        </p:grpSpPr>
        <p:sp>
          <p:nvSpPr>
            <p:cNvPr id="111" name="TextBox 110">
              <a:extLst>
                <a:ext uri="{FF2B5EF4-FFF2-40B4-BE49-F238E27FC236}">
                  <a16:creationId xmlns:a16="http://schemas.microsoft.com/office/drawing/2014/main" id="{5F67B7FB-B852-C34F-928E-D0BF74CDE1E9}"/>
                </a:ext>
              </a:extLst>
            </p:cNvPr>
            <p:cNvSpPr txBox="1"/>
            <p:nvPr/>
          </p:nvSpPr>
          <p:spPr>
            <a:xfrm>
              <a:off x="1876722" y="2689438"/>
              <a:ext cx="582211" cy="338554"/>
            </a:xfrm>
            <a:prstGeom prst="rect">
              <a:avLst/>
            </a:prstGeom>
            <a:noFill/>
          </p:spPr>
          <p:txBody>
            <a:bodyPr wrap="none" rtlCol="0">
              <a:spAutoFit/>
            </a:bodyPr>
            <a:lstStyle/>
            <a:p>
              <a:r>
                <a:rPr lang="en-US" sz="1600" dirty="0"/>
                <a:t>S1S2</a:t>
              </a:r>
            </a:p>
          </p:txBody>
        </p:sp>
        <p:grpSp>
          <p:nvGrpSpPr>
            <p:cNvPr id="112" name="Group 111">
              <a:extLst>
                <a:ext uri="{FF2B5EF4-FFF2-40B4-BE49-F238E27FC236}">
                  <a16:creationId xmlns:a16="http://schemas.microsoft.com/office/drawing/2014/main" id="{ECF4A485-06E0-F842-932C-7391B3A2FC9B}"/>
                </a:ext>
              </a:extLst>
            </p:cNvPr>
            <p:cNvGrpSpPr/>
            <p:nvPr/>
          </p:nvGrpSpPr>
          <p:grpSpPr>
            <a:xfrm>
              <a:off x="1673760" y="979225"/>
              <a:ext cx="1351652" cy="1767681"/>
              <a:chOff x="4269364" y="2175404"/>
              <a:chExt cx="1922975" cy="2514854"/>
            </a:xfrm>
          </p:grpSpPr>
          <p:sp>
            <p:nvSpPr>
              <p:cNvPr id="113" name="Rectangle 112">
                <a:extLst>
                  <a:ext uri="{FF2B5EF4-FFF2-40B4-BE49-F238E27FC236}">
                    <a16:creationId xmlns:a16="http://schemas.microsoft.com/office/drawing/2014/main" id="{C9AAF276-9DDD-DD4C-9DE6-C93706E293EF}"/>
                  </a:ext>
                </a:extLst>
              </p:cNvPr>
              <p:cNvSpPr/>
              <p:nvPr/>
            </p:nvSpPr>
            <p:spPr>
              <a:xfrm>
                <a:off x="4269364" y="4128051"/>
                <a:ext cx="1922975" cy="562207"/>
              </a:xfrm>
              <a:prstGeom prst="rect">
                <a:avLst/>
              </a:prstGeom>
            </p:spPr>
            <p:txBody>
              <a:bodyPr wrap="none">
                <a:spAutoFit/>
              </a:bodyPr>
              <a:lstStyle/>
              <a:p>
                <a:r>
                  <a:rPr lang="en-US" sz="1968" dirty="0">
                    <a:solidFill>
                      <a:srgbClr val="008000"/>
                    </a:solidFill>
                    <a:latin typeface="Arial" panose="020B0604020202020204" pitchFamily="34" charset="0"/>
                    <a:cs typeface="Arial" panose="020B0604020202020204" pitchFamily="34" charset="0"/>
                  </a:rPr>
                  <a:t>3`-p</a:t>
                </a:r>
                <a:r>
                  <a:rPr lang="en-US" sz="1968" dirty="0">
                    <a:solidFill>
                      <a:srgbClr val="0000FF"/>
                    </a:solidFill>
                    <a:latin typeface="Arial" panose="020B0604020202020204" pitchFamily="34" charset="0"/>
                    <a:cs typeface="Arial" panose="020B0604020202020204" pitchFamily="34" charset="0"/>
                  </a:rPr>
                  <a:t>(dT)</a:t>
                </a:r>
                <a:r>
                  <a:rPr lang="en-US" sz="1968" baseline="-25000" dirty="0">
                    <a:solidFill>
                      <a:srgbClr val="0000FF"/>
                    </a:solidFill>
                    <a:latin typeface="Arial" panose="020B0604020202020204" pitchFamily="34" charset="0"/>
                    <a:cs typeface="Arial" panose="020B0604020202020204" pitchFamily="34" charset="0"/>
                  </a:rPr>
                  <a:t>15</a:t>
                </a:r>
                <a:r>
                  <a:rPr lang="en-US" sz="1968" dirty="0">
                    <a:solidFill>
                      <a:srgbClr val="0000FF"/>
                    </a:solidFill>
                    <a:latin typeface="Arial" panose="020B0604020202020204" pitchFamily="34" charset="0"/>
                    <a:cs typeface="Arial" panose="020B0604020202020204" pitchFamily="34" charset="0"/>
                  </a:rPr>
                  <a:t> </a:t>
                </a:r>
                <a:endParaRPr lang="en-US" sz="1968" dirty="0">
                  <a:latin typeface="Arial" panose="020B0604020202020204" pitchFamily="34" charset="0"/>
                  <a:cs typeface="Arial" panose="020B0604020202020204" pitchFamily="34" charset="0"/>
                </a:endParaRPr>
              </a:p>
            </p:txBody>
          </p:sp>
          <p:grpSp>
            <p:nvGrpSpPr>
              <p:cNvPr id="114" name="Group 113">
                <a:extLst>
                  <a:ext uri="{FF2B5EF4-FFF2-40B4-BE49-F238E27FC236}">
                    <a16:creationId xmlns:a16="http://schemas.microsoft.com/office/drawing/2014/main" id="{26CE2D23-E99D-2148-9433-F9FC7F7F9F8C}"/>
                  </a:ext>
                </a:extLst>
              </p:cNvPr>
              <p:cNvGrpSpPr/>
              <p:nvPr/>
            </p:nvGrpSpPr>
            <p:grpSpPr>
              <a:xfrm>
                <a:off x="4453370" y="2175404"/>
                <a:ext cx="1296158" cy="1962624"/>
                <a:chOff x="4453370" y="2175404"/>
                <a:chExt cx="1296158" cy="1962624"/>
              </a:xfrm>
            </p:grpSpPr>
            <p:sp>
              <p:nvSpPr>
                <p:cNvPr id="115" name="Line 1">
                  <a:extLst>
                    <a:ext uri="{FF2B5EF4-FFF2-40B4-BE49-F238E27FC236}">
                      <a16:creationId xmlns:a16="http://schemas.microsoft.com/office/drawing/2014/main" id="{B35BD44B-1D1E-1C49-89E0-423A854939CA}"/>
                    </a:ext>
                  </a:extLst>
                </p:cNvPr>
                <p:cNvSpPr>
                  <a:spLocks noChangeShapeType="1"/>
                </p:cNvSpPr>
                <p:nvPr/>
              </p:nvSpPr>
              <p:spPr bwMode="auto">
                <a:xfrm flipH="1">
                  <a:off x="4883346" y="3588656"/>
                  <a:ext cx="4382" cy="54253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16" name="Line 5">
                  <a:extLst>
                    <a:ext uri="{FF2B5EF4-FFF2-40B4-BE49-F238E27FC236}">
                      <a16:creationId xmlns:a16="http://schemas.microsoft.com/office/drawing/2014/main" id="{1B9E132F-2860-4B4E-AD8A-881457E388DF}"/>
                    </a:ext>
                  </a:extLst>
                </p:cNvPr>
                <p:cNvSpPr>
                  <a:spLocks noChangeShapeType="1"/>
                </p:cNvSpPr>
                <p:nvPr/>
              </p:nvSpPr>
              <p:spPr bwMode="auto">
                <a:xfrm flipH="1">
                  <a:off x="5263045" y="3589531"/>
                  <a:ext cx="15841" cy="54849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649" dirty="0"/>
                </a:p>
              </p:txBody>
            </p:sp>
            <p:sp>
              <p:nvSpPr>
                <p:cNvPr id="117" name="Oval 116">
                  <a:extLst>
                    <a:ext uri="{FF2B5EF4-FFF2-40B4-BE49-F238E27FC236}">
                      <a16:creationId xmlns:a16="http://schemas.microsoft.com/office/drawing/2014/main" id="{FD428FE1-8009-624D-8019-4AA33A3F19AB}"/>
                    </a:ext>
                  </a:extLst>
                </p:cNvPr>
                <p:cNvSpPr>
                  <a:spLocks/>
                </p:cNvSpPr>
                <p:nvPr/>
              </p:nvSpPr>
              <p:spPr bwMode="auto">
                <a:xfrm rot="3064741">
                  <a:off x="4409805" y="3229868"/>
                  <a:ext cx="559876" cy="247513"/>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Cy5</a:t>
                  </a:r>
                </a:p>
              </p:txBody>
            </p:sp>
            <p:sp>
              <p:nvSpPr>
                <p:cNvPr id="118" name="Line 13">
                  <a:extLst>
                    <a:ext uri="{FF2B5EF4-FFF2-40B4-BE49-F238E27FC236}">
                      <a16:creationId xmlns:a16="http://schemas.microsoft.com/office/drawing/2014/main" id="{0BE0A3E8-58E1-984A-A54A-DE64730BC244}"/>
                    </a:ext>
                  </a:extLst>
                </p:cNvPr>
                <p:cNvSpPr>
                  <a:spLocks noChangeShapeType="1"/>
                </p:cNvSpPr>
                <p:nvPr/>
              </p:nvSpPr>
              <p:spPr bwMode="auto">
                <a:xfrm>
                  <a:off x="4877785" y="3981443"/>
                  <a:ext cx="170249"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19" name="Rectangle 38">
                  <a:extLst>
                    <a:ext uri="{FF2B5EF4-FFF2-40B4-BE49-F238E27FC236}">
                      <a16:creationId xmlns:a16="http://schemas.microsoft.com/office/drawing/2014/main" id="{CEA3E2EC-E29C-AF41-AD89-0CD107A0D13D}"/>
                    </a:ext>
                  </a:extLst>
                </p:cNvPr>
                <p:cNvSpPr>
                  <a:spLocks/>
                </p:cNvSpPr>
                <p:nvPr/>
              </p:nvSpPr>
              <p:spPr bwMode="auto">
                <a:xfrm>
                  <a:off x="4829635" y="2289582"/>
                  <a:ext cx="342878" cy="184341"/>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12700">
                      <a:solidFill>
                        <a:srgbClr val="000000"/>
                      </a:solidFill>
                      <a:miter lim="800000"/>
                      <a:headEnd/>
                      <a:tailEnd/>
                    </a14:hiddenLine>
                  </a:ext>
                </a:extLst>
              </p:spPr>
              <p:txBody>
                <a:bodyPr lIns="0" tIns="0" rIns="0" bIns="0" anchor="ct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r>
                    <a:rPr lang="en-US" altLang="en-US" sz="1406" dirty="0">
                      <a:solidFill>
                        <a:schemeClr val="tx1"/>
                      </a:solidFill>
                      <a:cs typeface="Gill Sans" charset="0"/>
                    </a:rPr>
                    <a:t>3`</a:t>
                  </a:r>
                </a:p>
              </p:txBody>
            </p:sp>
            <p:sp>
              <p:nvSpPr>
                <p:cNvPr id="120" name="Freeform 119">
                  <a:extLst>
                    <a:ext uri="{FF2B5EF4-FFF2-40B4-BE49-F238E27FC236}">
                      <a16:creationId xmlns:a16="http://schemas.microsoft.com/office/drawing/2014/main" id="{EE71C19F-3AC7-6C4F-B096-8245045493C8}"/>
                    </a:ext>
                  </a:extLst>
                </p:cNvPr>
                <p:cNvSpPr/>
                <p:nvPr/>
              </p:nvSpPr>
              <p:spPr>
                <a:xfrm>
                  <a:off x="4930988" y="2688229"/>
                  <a:ext cx="670719" cy="905331"/>
                </a:xfrm>
                <a:custGeom>
                  <a:avLst/>
                  <a:gdLst>
                    <a:gd name="connsiteX0" fmla="*/ 447472 w 867254"/>
                    <a:gd name="connsiteY0" fmla="*/ 1478604 h 1478604"/>
                    <a:gd name="connsiteX1" fmla="*/ 321013 w 867254"/>
                    <a:gd name="connsiteY1" fmla="*/ 865762 h 1478604"/>
                    <a:gd name="connsiteX2" fmla="*/ 865762 w 867254"/>
                    <a:gd name="connsiteY2" fmla="*/ 612843 h 1478604"/>
                    <a:gd name="connsiteX3" fmla="*/ 466928 w 867254"/>
                    <a:gd name="connsiteY3" fmla="*/ 165370 h 1478604"/>
                    <a:gd name="connsiteX4" fmla="*/ 0 w 867254"/>
                    <a:gd name="connsiteY4" fmla="*/ 0 h 1478604"/>
                    <a:gd name="connsiteX5" fmla="*/ 0 w 867254"/>
                    <a:gd name="connsiteY5" fmla="*/ 0 h 147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254" h="1478604">
                      <a:moveTo>
                        <a:pt x="447472" y="1478604"/>
                      </a:moveTo>
                      <a:cubicBezTo>
                        <a:pt x="349385" y="1244329"/>
                        <a:pt x="251298" y="1010055"/>
                        <a:pt x="321013" y="865762"/>
                      </a:cubicBezTo>
                      <a:cubicBezTo>
                        <a:pt x="390728" y="721469"/>
                        <a:pt x="841443" y="729575"/>
                        <a:pt x="865762" y="612843"/>
                      </a:cubicBezTo>
                      <a:cubicBezTo>
                        <a:pt x="890081" y="496111"/>
                        <a:pt x="611222" y="267510"/>
                        <a:pt x="466928" y="165370"/>
                      </a:cubicBezTo>
                      <a:cubicBezTo>
                        <a:pt x="322634" y="63230"/>
                        <a:pt x="0" y="0"/>
                        <a:pt x="0" y="0"/>
                      </a:cubicBez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9" dirty="0"/>
                </a:p>
              </p:txBody>
            </p:sp>
            <p:sp>
              <p:nvSpPr>
                <p:cNvPr id="121" name="Line 28">
                  <a:extLst>
                    <a:ext uri="{FF2B5EF4-FFF2-40B4-BE49-F238E27FC236}">
                      <a16:creationId xmlns:a16="http://schemas.microsoft.com/office/drawing/2014/main" id="{DC2395BC-549D-B34F-AA53-0FA9F7E31621}"/>
                    </a:ext>
                  </a:extLst>
                </p:cNvPr>
                <p:cNvSpPr>
                  <a:spLocks noChangeShapeType="1"/>
                </p:cNvSpPr>
                <p:nvPr/>
              </p:nvSpPr>
              <p:spPr bwMode="auto">
                <a:xfrm>
                  <a:off x="5119226" y="3529628"/>
                  <a:ext cx="157456" cy="55073"/>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22" name="Line 28">
                  <a:extLst>
                    <a:ext uri="{FF2B5EF4-FFF2-40B4-BE49-F238E27FC236}">
                      <a16:creationId xmlns:a16="http://schemas.microsoft.com/office/drawing/2014/main" id="{75495AF6-0EA0-AC47-AF26-32BC4D23638D}"/>
                    </a:ext>
                  </a:extLst>
                </p:cNvPr>
                <p:cNvSpPr>
                  <a:spLocks noChangeShapeType="1"/>
                </p:cNvSpPr>
                <p:nvPr/>
              </p:nvSpPr>
              <p:spPr bwMode="auto">
                <a:xfrm flipH="1">
                  <a:off x="5213130" y="3373528"/>
                  <a:ext cx="114937" cy="10132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23" name="Line 28">
                  <a:extLst>
                    <a:ext uri="{FF2B5EF4-FFF2-40B4-BE49-F238E27FC236}">
                      <a16:creationId xmlns:a16="http://schemas.microsoft.com/office/drawing/2014/main" id="{4A63E006-5563-E048-AC3B-25B0D346DDCB}"/>
                    </a:ext>
                  </a:extLst>
                </p:cNvPr>
                <p:cNvSpPr>
                  <a:spLocks noChangeShapeType="1"/>
                </p:cNvSpPr>
                <p:nvPr/>
              </p:nvSpPr>
              <p:spPr bwMode="auto">
                <a:xfrm>
                  <a:off x="5048034" y="3228628"/>
                  <a:ext cx="124483" cy="95273"/>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24" name="Line 28">
                  <a:extLst>
                    <a:ext uri="{FF2B5EF4-FFF2-40B4-BE49-F238E27FC236}">
                      <a16:creationId xmlns:a16="http://schemas.microsoft.com/office/drawing/2014/main" id="{1F612F61-79CF-104B-AE62-59025CC9CC27}"/>
                    </a:ext>
                  </a:extLst>
                </p:cNvPr>
                <p:cNvSpPr>
                  <a:spLocks noChangeShapeType="1"/>
                </p:cNvSpPr>
                <p:nvPr/>
              </p:nvSpPr>
              <p:spPr bwMode="auto">
                <a:xfrm flipH="1" flipV="1">
                  <a:off x="5192515" y="3197615"/>
                  <a:ext cx="148827" cy="57645"/>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25" name="Line 28">
                  <a:extLst>
                    <a:ext uri="{FF2B5EF4-FFF2-40B4-BE49-F238E27FC236}">
                      <a16:creationId xmlns:a16="http://schemas.microsoft.com/office/drawing/2014/main" id="{6D72E77F-CA52-7C4B-80BA-48D9654FDE31}"/>
                    </a:ext>
                  </a:extLst>
                </p:cNvPr>
                <p:cNvSpPr>
                  <a:spLocks noChangeShapeType="1"/>
                </p:cNvSpPr>
                <p:nvPr/>
              </p:nvSpPr>
              <p:spPr bwMode="auto">
                <a:xfrm>
                  <a:off x="5276682" y="3020879"/>
                  <a:ext cx="18191" cy="13496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26" name="Line 28">
                  <a:extLst>
                    <a:ext uri="{FF2B5EF4-FFF2-40B4-BE49-F238E27FC236}">
                      <a16:creationId xmlns:a16="http://schemas.microsoft.com/office/drawing/2014/main" id="{CE641DD9-F51F-744E-A022-5C161BB694DD}"/>
                    </a:ext>
                  </a:extLst>
                </p:cNvPr>
                <p:cNvSpPr>
                  <a:spLocks noChangeShapeType="1"/>
                </p:cNvSpPr>
                <p:nvPr/>
              </p:nvSpPr>
              <p:spPr bwMode="auto">
                <a:xfrm flipH="1" flipV="1">
                  <a:off x="5412759" y="3133123"/>
                  <a:ext cx="150882" cy="73283"/>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27" name="Line 28">
                  <a:extLst>
                    <a:ext uri="{FF2B5EF4-FFF2-40B4-BE49-F238E27FC236}">
                      <a16:creationId xmlns:a16="http://schemas.microsoft.com/office/drawing/2014/main" id="{917B2291-DAFE-1049-88B7-CBF9CDE4D037}"/>
                    </a:ext>
                  </a:extLst>
                </p:cNvPr>
                <p:cNvSpPr>
                  <a:spLocks noChangeShapeType="1"/>
                </p:cNvSpPr>
                <p:nvPr/>
              </p:nvSpPr>
              <p:spPr bwMode="auto">
                <a:xfrm flipH="1">
                  <a:off x="5591098" y="2967215"/>
                  <a:ext cx="158430" cy="8042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28" name="Line 28">
                  <a:extLst>
                    <a:ext uri="{FF2B5EF4-FFF2-40B4-BE49-F238E27FC236}">
                      <a16:creationId xmlns:a16="http://schemas.microsoft.com/office/drawing/2014/main" id="{9DA0AD43-00BD-8148-BF70-06E11F19DB82}"/>
                    </a:ext>
                  </a:extLst>
                </p:cNvPr>
                <p:cNvSpPr>
                  <a:spLocks noChangeShapeType="1"/>
                </p:cNvSpPr>
                <p:nvPr/>
              </p:nvSpPr>
              <p:spPr bwMode="auto">
                <a:xfrm flipH="1">
                  <a:off x="5574814" y="2901547"/>
                  <a:ext cx="82824" cy="89878"/>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29" name="Line 28">
                  <a:extLst>
                    <a:ext uri="{FF2B5EF4-FFF2-40B4-BE49-F238E27FC236}">
                      <a16:creationId xmlns:a16="http://schemas.microsoft.com/office/drawing/2014/main" id="{9BAE9FB2-C8F8-E640-AB0A-30A217A6E668}"/>
                    </a:ext>
                  </a:extLst>
                </p:cNvPr>
                <p:cNvSpPr>
                  <a:spLocks noChangeShapeType="1"/>
                </p:cNvSpPr>
                <p:nvPr/>
              </p:nvSpPr>
              <p:spPr bwMode="auto">
                <a:xfrm flipV="1">
                  <a:off x="5271537" y="2866673"/>
                  <a:ext cx="143965" cy="5167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30" name="Line 28">
                  <a:extLst>
                    <a:ext uri="{FF2B5EF4-FFF2-40B4-BE49-F238E27FC236}">
                      <a16:creationId xmlns:a16="http://schemas.microsoft.com/office/drawing/2014/main" id="{9E3812AC-8018-1642-A0A6-9BBDD575D98C}"/>
                    </a:ext>
                  </a:extLst>
                </p:cNvPr>
                <p:cNvSpPr>
                  <a:spLocks noChangeShapeType="1"/>
                </p:cNvSpPr>
                <p:nvPr/>
              </p:nvSpPr>
              <p:spPr bwMode="auto">
                <a:xfrm>
                  <a:off x="5241377" y="2664404"/>
                  <a:ext cx="54364" cy="136858"/>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31" name="Line 28">
                  <a:extLst>
                    <a:ext uri="{FF2B5EF4-FFF2-40B4-BE49-F238E27FC236}">
                      <a16:creationId xmlns:a16="http://schemas.microsoft.com/office/drawing/2014/main" id="{74797665-3E12-D242-8743-7A182205E7E4}"/>
                    </a:ext>
                  </a:extLst>
                </p:cNvPr>
                <p:cNvSpPr>
                  <a:spLocks noChangeShapeType="1"/>
                </p:cNvSpPr>
                <p:nvPr/>
              </p:nvSpPr>
              <p:spPr bwMode="auto">
                <a:xfrm flipH="1">
                  <a:off x="4970082" y="2717475"/>
                  <a:ext cx="109566" cy="5230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32" name="Line 28">
                  <a:extLst>
                    <a:ext uri="{FF2B5EF4-FFF2-40B4-BE49-F238E27FC236}">
                      <a16:creationId xmlns:a16="http://schemas.microsoft.com/office/drawing/2014/main" id="{FC8FF137-DCA0-4342-A703-B847D6735566}"/>
                    </a:ext>
                  </a:extLst>
                </p:cNvPr>
                <p:cNvSpPr>
                  <a:spLocks noChangeShapeType="1"/>
                </p:cNvSpPr>
                <p:nvPr/>
              </p:nvSpPr>
              <p:spPr bwMode="auto">
                <a:xfrm flipH="1" flipV="1">
                  <a:off x="4883348" y="2578330"/>
                  <a:ext cx="79670" cy="11732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33" name="Line 28">
                  <a:extLst>
                    <a:ext uri="{FF2B5EF4-FFF2-40B4-BE49-F238E27FC236}">
                      <a16:creationId xmlns:a16="http://schemas.microsoft.com/office/drawing/2014/main" id="{BDF4FB8C-D19B-8545-8EBE-343703415F69}"/>
                    </a:ext>
                  </a:extLst>
                </p:cNvPr>
                <p:cNvSpPr>
                  <a:spLocks noChangeShapeType="1"/>
                </p:cNvSpPr>
                <p:nvPr/>
              </p:nvSpPr>
              <p:spPr bwMode="auto">
                <a:xfrm>
                  <a:off x="5128058" y="2653819"/>
                  <a:ext cx="66337" cy="8702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34" name="Line 28">
                  <a:extLst>
                    <a:ext uri="{FF2B5EF4-FFF2-40B4-BE49-F238E27FC236}">
                      <a16:creationId xmlns:a16="http://schemas.microsoft.com/office/drawing/2014/main" id="{87233978-DD66-A44B-A444-044AD9C9EC30}"/>
                    </a:ext>
                  </a:extLst>
                </p:cNvPr>
                <p:cNvSpPr>
                  <a:spLocks noChangeShapeType="1"/>
                </p:cNvSpPr>
                <p:nvPr/>
              </p:nvSpPr>
              <p:spPr bwMode="auto">
                <a:xfrm flipH="1" flipV="1">
                  <a:off x="5524250" y="3112762"/>
                  <a:ext cx="148876" cy="4175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35" name="Line 28">
                  <a:extLst>
                    <a:ext uri="{FF2B5EF4-FFF2-40B4-BE49-F238E27FC236}">
                      <a16:creationId xmlns:a16="http://schemas.microsoft.com/office/drawing/2014/main" id="{0575353D-08EB-6B4F-9A8C-E09C8A0B571F}"/>
                    </a:ext>
                  </a:extLst>
                </p:cNvPr>
                <p:cNvSpPr>
                  <a:spLocks noChangeShapeType="1"/>
                </p:cNvSpPr>
                <p:nvPr/>
              </p:nvSpPr>
              <p:spPr bwMode="auto">
                <a:xfrm>
                  <a:off x="5496547" y="2802246"/>
                  <a:ext cx="27991" cy="15006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36" name="Freeform 35">
                  <a:extLst>
                    <a:ext uri="{FF2B5EF4-FFF2-40B4-BE49-F238E27FC236}">
                      <a16:creationId xmlns:a16="http://schemas.microsoft.com/office/drawing/2014/main" id="{919A5D21-FCDA-214D-92A8-43444F7DC2AA}"/>
                    </a:ext>
                  </a:extLst>
                </p:cNvPr>
                <p:cNvSpPr>
                  <a:spLocks/>
                </p:cNvSpPr>
                <p:nvPr/>
              </p:nvSpPr>
              <p:spPr bwMode="auto">
                <a:xfrm>
                  <a:off x="4769715" y="2643611"/>
                  <a:ext cx="168170" cy="77529"/>
                </a:xfrm>
                <a:custGeom>
                  <a:avLst/>
                  <a:gdLst>
                    <a:gd name="T0" fmla="*/ 0 w 21600"/>
                    <a:gd name="T1" fmla="*/ 77360 h 19081"/>
                    <a:gd name="T2" fmla="*/ 64848 w 21600"/>
                    <a:gd name="T3" fmla="*/ 215900 h 19081"/>
                    <a:gd name="T4" fmla="*/ 90791 w 21600"/>
                    <a:gd name="T5" fmla="*/ 2761 h 19081"/>
                    <a:gd name="T6" fmla="*/ 152400 w 21600"/>
                    <a:gd name="T7" fmla="*/ 173277 h 19081"/>
                    <a:gd name="T8" fmla="*/ 0 60000 65536"/>
                    <a:gd name="T9" fmla="*/ 0 60000 65536"/>
                    <a:gd name="T10" fmla="*/ 0 60000 65536"/>
                    <a:gd name="T11" fmla="*/ 0 60000 65536"/>
                    <a:gd name="T12" fmla="*/ 0 w 21600"/>
                    <a:gd name="T13" fmla="*/ 0 h 19081"/>
                    <a:gd name="T14" fmla="*/ 21600 w 21600"/>
                    <a:gd name="T15" fmla="*/ 19081 h 19081"/>
                  </a:gdLst>
                  <a:ahLst/>
                  <a:cxnLst>
                    <a:cxn ang="T8">
                      <a:pos x="T0" y="T1"/>
                    </a:cxn>
                    <a:cxn ang="T9">
                      <a:pos x="T2" y="T3"/>
                    </a:cxn>
                    <a:cxn ang="T10">
                      <a:pos x="T4" y="T5"/>
                    </a:cxn>
                    <a:cxn ang="T11">
                      <a:pos x="T6" y="T7"/>
                    </a:cxn>
                  </a:cxnLst>
                  <a:rect l="T12" t="T13" r="T14" b="T15"/>
                  <a:pathLst>
                    <a:path w="21600" h="19081">
                      <a:moveTo>
                        <a:pt x="0" y="6837"/>
                      </a:moveTo>
                      <a:cubicBezTo>
                        <a:pt x="3729" y="-2133"/>
                        <a:pt x="9191" y="19081"/>
                        <a:pt x="9191" y="19081"/>
                      </a:cubicBezTo>
                      <a:cubicBezTo>
                        <a:pt x="9191" y="19081"/>
                        <a:pt x="12446" y="-2519"/>
                        <a:pt x="12868" y="244"/>
                      </a:cubicBezTo>
                      <a:cubicBezTo>
                        <a:pt x="13290" y="3007"/>
                        <a:pt x="21600" y="15314"/>
                        <a:pt x="21600" y="15314"/>
                      </a:cubicBezTo>
                    </a:path>
                  </a:pathLst>
                </a:custGeom>
                <a:noFill/>
                <a:ln w="38100">
                  <a:solidFill>
                    <a:schemeClr val="accent1"/>
                  </a:solidFill>
                  <a:miter lim="800000"/>
                  <a:headEnd/>
                  <a:tailEnd/>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Lst>
              </p:spPr>
              <p:txBody>
                <a:bodyPr lIns="0" tIns="0" rIns="0" bIns="0"/>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2159" dirty="0"/>
                </a:p>
              </p:txBody>
            </p:sp>
            <p:sp>
              <p:nvSpPr>
                <p:cNvPr id="137" name="Oval 34">
                  <a:extLst>
                    <a:ext uri="{FF2B5EF4-FFF2-40B4-BE49-F238E27FC236}">
                      <a16:creationId xmlns:a16="http://schemas.microsoft.com/office/drawing/2014/main" id="{DE64B0E3-A5BD-DC45-89F0-C4EDABE52073}"/>
                    </a:ext>
                  </a:extLst>
                </p:cNvPr>
                <p:cNvSpPr>
                  <a:spLocks/>
                </p:cNvSpPr>
                <p:nvPr/>
              </p:nvSpPr>
              <p:spPr bwMode="auto">
                <a:xfrm rot="2811128">
                  <a:off x="4296779" y="2331995"/>
                  <a:ext cx="560696" cy="247513"/>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Cy3</a:t>
                  </a:r>
                </a:p>
              </p:txBody>
            </p:sp>
            <p:sp>
              <p:nvSpPr>
                <p:cNvPr id="138" name="Line 13">
                  <a:extLst>
                    <a:ext uri="{FF2B5EF4-FFF2-40B4-BE49-F238E27FC236}">
                      <a16:creationId xmlns:a16="http://schemas.microsoft.com/office/drawing/2014/main" id="{AC4F1E5A-B08A-7A40-8A31-681D2F00291B}"/>
                    </a:ext>
                  </a:extLst>
                </p:cNvPr>
                <p:cNvSpPr>
                  <a:spLocks noChangeShapeType="1"/>
                </p:cNvSpPr>
                <p:nvPr/>
              </p:nvSpPr>
              <p:spPr bwMode="auto">
                <a:xfrm>
                  <a:off x="4887728" y="3873952"/>
                  <a:ext cx="170249"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139" name="Line 13">
                  <a:extLst>
                    <a:ext uri="{FF2B5EF4-FFF2-40B4-BE49-F238E27FC236}">
                      <a16:creationId xmlns:a16="http://schemas.microsoft.com/office/drawing/2014/main" id="{6586B090-639A-2144-ABEA-4B14E4A8AC7C}"/>
                    </a:ext>
                  </a:extLst>
                </p:cNvPr>
                <p:cNvSpPr>
                  <a:spLocks noChangeShapeType="1"/>
                </p:cNvSpPr>
                <p:nvPr/>
              </p:nvSpPr>
              <p:spPr bwMode="auto">
                <a:xfrm>
                  <a:off x="4887728" y="3758597"/>
                  <a:ext cx="170249"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140" name="Line 13">
                  <a:extLst>
                    <a:ext uri="{FF2B5EF4-FFF2-40B4-BE49-F238E27FC236}">
                      <a16:creationId xmlns:a16="http://schemas.microsoft.com/office/drawing/2014/main" id="{8D08B95A-46F1-8544-B235-F98EA0862757}"/>
                    </a:ext>
                  </a:extLst>
                </p:cNvPr>
                <p:cNvSpPr>
                  <a:spLocks noChangeShapeType="1"/>
                </p:cNvSpPr>
                <p:nvPr/>
              </p:nvSpPr>
              <p:spPr bwMode="auto">
                <a:xfrm>
                  <a:off x="4877785" y="3649170"/>
                  <a:ext cx="170249"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41" name="Line 13">
                  <a:extLst>
                    <a:ext uri="{FF2B5EF4-FFF2-40B4-BE49-F238E27FC236}">
                      <a16:creationId xmlns:a16="http://schemas.microsoft.com/office/drawing/2014/main" id="{D7A0839C-9176-E84F-913A-75B863B48C3B}"/>
                    </a:ext>
                  </a:extLst>
                </p:cNvPr>
                <p:cNvSpPr>
                  <a:spLocks noChangeShapeType="1"/>
                </p:cNvSpPr>
                <p:nvPr/>
              </p:nvSpPr>
              <p:spPr bwMode="auto">
                <a:xfrm>
                  <a:off x="5071128" y="3981443"/>
                  <a:ext cx="184480"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142" name="Line 13">
                  <a:extLst>
                    <a:ext uri="{FF2B5EF4-FFF2-40B4-BE49-F238E27FC236}">
                      <a16:creationId xmlns:a16="http://schemas.microsoft.com/office/drawing/2014/main" id="{9EFDB8F2-E36E-1543-8E1D-E0B3406D8F6B}"/>
                    </a:ext>
                  </a:extLst>
                </p:cNvPr>
                <p:cNvSpPr>
                  <a:spLocks noChangeShapeType="1"/>
                </p:cNvSpPr>
                <p:nvPr/>
              </p:nvSpPr>
              <p:spPr bwMode="auto">
                <a:xfrm>
                  <a:off x="5089236" y="3878910"/>
                  <a:ext cx="184480"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43" name="Line 13">
                  <a:extLst>
                    <a:ext uri="{FF2B5EF4-FFF2-40B4-BE49-F238E27FC236}">
                      <a16:creationId xmlns:a16="http://schemas.microsoft.com/office/drawing/2014/main" id="{0D99FB7D-EE22-D245-B7C4-AAC727133C86}"/>
                    </a:ext>
                  </a:extLst>
                </p:cNvPr>
                <p:cNvSpPr>
                  <a:spLocks noChangeShapeType="1"/>
                </p:cNvSpPr>
                <p:nvPr/>
              </p:nvSpPr>
              <p:spPr bwMode="auto">
                <a:xfrm>
                  <a:off x="5078565" y="3758597"/>
                  <a:ext cx="184480"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44" name="Line 13">
                  <a:extLst>
                    <a:ext uri="{FF2B5EF4-FFF2-40B4-BE49-F238E27FC236}">
                      <a16:creationId xmlns:a16="http://schemas.microsoft.com/office/drawing/2014/main" id="{CD28336E-CC36-3242-BBB3-1FA7E3D12A60}"/>
                    </a:ext>
                  </a:extLst>
                </p:cNvPr>
                <p:cNvSpPr>
                  <a:spLocks noChangeShapeType="1"/>
                </p:cNvSpPr>
                <p:nvPr/>
              </p:nvSpPr>
              <p:spPr bwMode="auto">
                <a:xfrm>
                  <a:off x="5078565" y="3649170"/>
                  <a:ext cx="184480"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grpSp>
        </p:grpSp>
      </p:grpSp>
      <p:sp>
        <p:nvSpPr>
          <p:cNvPr id="145" name="TextBox 144">
            <a:extLst>
              <a:ext uri="{FF2B5EF4-FFF2-40B4-BE49-F238E27FC236}">
                <a16:creationId xmlns:a16="http://schemas.microsoft.com/office/drawing/2014/main" id="{77B6CF51-3AE1-A848-A442-E5BE2A0C40C4}"/>
              </a:ext>
            </a:extLst>
          </p:cNvPr>
          <p:cNvSpPr txBox="1"/>
          <p:nvPr/>
        </p:nvSpPr>
        <p:spPr>
          <a:xfrm>
            <a:off x="1686556" y="834537"/>
            <a:ext cx="3280234" cy="646331"/>
          </a:xfrm>
          <a:prstGeom prst="rect">
            <a:avLst/>
          </a:prstGeom>
          <a:noFill/>
        </p:spPr>
        <p:txBody>
          <a:bodyPr wrap="square" rtlCol="0">
            <a:spAutoFit/>
          </a:bodyPr>
          <a:lstStyle/>
          <a:p>
            <a:r>
              <a:rPr lang="en-US" sz="1800" b="1" dirty="0"/>
              <a:t>Single-stranded DNA of Two Different </a:t>
            </a:r>
            <a:r>
              <a:rPr lang="en-US" sz="1800" b="1" dirty="0">
                <a:solidFill>
                  <a:srgbClr val="008000"/>
                </a:solidFill>
              </a:rPr>
              <a:t>Polarities</a:t>
            </a:r>
            <a:r>
              <a:rPr lang="en-US" sz="1800" b="1" dirty="0"/>
              <a:t>: 3` vs 5`</a:t>
            </a:r>
          </a:p>
        </p:txBody>
      </p:sp>
      <p:sp>
        <p:nvSpPr>
          <p:cNvPr id="146" name="TextBox 145">
            <a:extLst>
              <a:ext uri="{FF2B5EF4-FFF2-40B4-BE49-F238E27FC236}">
                <a16:creationId xmlns:a16="http://schemas.microsoft.com/office/drawing/2014/main" id="{8DD8C0E2-A733-414A-959D-84AA3723BEC8}"/>
              </a:ext>
            </a:extLst>
          </p:cNvPr>
          <p:cNvSpPr txBox="1"/>
          <p:nvPr/>
        </p:nvSpPr>
        <p:spPr>
          <a:xfrm rot="16200000">
            <a:off x="-592990" y="3502873"/>
            <a:ext cx="3741969" cy="646331"/>
          </a:xfrm>
          <a:prstGeom prst="rect">
            <a:avLst/>
          </a:prstGeom>
          <a:noFill/>
        </p:spPr>
        <p:txBody>
          <a:bodyPr wrap="square" rtlCol="0">
            <a:spAutoFit/>
          </a:bodyPr>
          <a:lstStyle/>
          <a:p>
            <a:r>
              <a:rPr lang="en-US" sz="1800" b="1" dirty="0"/>
              <a:t>Single-stranded DNA of Two Different </a:t>
            </a:r>
            <a:r>
              <a:rPr lang="en-US" sz="1800" b="1" dirty="0">
                <a:solidFill>
                  <a:srgbClr val="0000FF"/>
                </a:solidFill>
              </a:rPr>
              <a:t>Lengths</a:t>
            </a:r>
            <a:r>
              <a:rPr lang="en-US" sz="1800" b="1" dirty="0"/>
              <a:t>: 14mer vs 15mer</a:t>
            </a:r>
          </a:p>
        </p:txBody>
      </p:sp>
      <p:cxnSp>
        <p:nvCxnSpPr>
          <p:cNvPr id="147" name="Straight Arrow Connector 146">
            <a:extLst>
              <a:ext uri="{FF2B5EF4-FFF2-40B4-BE49-F238E27FC236}">
                <a16:creationId xmlns:a16="http://schemas.microsoft.com/office/drawing/2014/main" id="{70E14FE3-9D9C-D946-9E8F-1A653F5BEF1E}"/>
              </a:ext>
            </a:extLst>
          </p:cNvPr>
          <p:cNvCxnSpPr>
            <a:cxnSpLocks/>
          </p:cNvCxnSpPr>
          <p:nvPr/>
        </p:nvCxnSpPr>
        <p:spPr>
          <a:xfrm flipV="1">
            <a:off x="5795034" y="1641289"/>
            <a:ext cx="752254" cy="40540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44B4EB6A-897B-CA44-BE75-D6F60AF55DC5}"/>
              </a:ext>
            </a:extLst>
          </p:cNvPr>
          <p:cNvCxnSpPr>
            <a:cxnSpLocks/>
          </p:cNvCxnSpPr>
          <p:nvPr/>
        </p:nvCxnSpPr>
        <p:spPr>
          <a:xfrm rot="6300000" flipV="1">
            <a:off x="5874230" y="5005325"/>
            <a:ext cx="563603" cy="71886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27F73EA3-13F1-0B42-B50A-BF77A8139FA0}"/>
              </a:ext>
            </a:extLst>
          </p:cNvPr>
          <p:cNvCxnSpPr>
            <a:cxnSpLocks/>
          </p:cNvCxnSpPr>
          <p:nvPr/>
        </p:nvCxnSpPr>
        <p:spPr>
          <a:xfrm flipV="1">
            <a:off x="5846873" y="3722028"/>
            <a:ext cx="737074"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51" name="Rectangle 150">
            <a:extLst>
              <a:ext uri="{FF2B5EF4-FFF2-40B4-BE49-F238E27FC236}">
                <a16:creationId xmlns:a16="http://schemas.microsoft.com/office/drawing/2014/main" id="{9D619D32-7BE7-954D-A482-CE257729CD11}"/>
              </a:ext>
            </a:extLst>
          </p:cNvPr>
          <p:cNvSpPr/>
          <p:nvPr/>
        </p:nvSpPr>
        <p:spPr>
          <a:xfrm>
            <a:off x="5449678" y="5403446"/>
            <a:ext cx="665567" cy="646331"/>
          </a:xfrm>
          <a:prstGeom prst="rect">
            <a:avLst/>
          </a:prstGeom>
        </p:spPr>
        <p:txBody>
          <a:bodyPr wrap="none">
            <a:spAutoFit/>
          </a:bodyPr>
          <a:lstStyle/>
          <a:p>
            <a:r>
              <a:rPr lang="en-US" dirty="0"/>
              <a:t>High </a:t>
            </a:r>
          </a:p>
          <a:p>
            <a:r>
              <a:rPr lang="en-US" dirty="0"/>
              <a:t>[SSB]</a:t>
            </a:r>
          </a:p>
        </p:txBody>
      </p:sp>
      <p:sp>
        <p:nvSpPr>
          <p:cNvPr id="152" name="Rectangle 151">
            <a:extLst>
              <a:ext uri="{FF2B5EF4-FFF2-40B4-BE49-F238E27FC236}">
                <a16:creationId xmlns:a16="http://schemas.microsoft.com/office/drawing/2014/main" id="{4B381396-F832-8B4C-A3C9-024EEDC245D6}"/>
              </a:ext>
            </a:extLst>
          </p:cNvPr>
          <p:cNvSpPr/>
          <p:nvPr/>
        </p:nvSpPr>
        <p:spPr>
          <a:xfrm>
            <a:off x="7511879" y="1396722"/>
            <a:ext cx="1087157" cy="369332"/>
          </a:xfrm>
          <a:prstGeom prst="rect">
            <a:avLst/>
          </a:prstGeom>
        </p:spPr>
        <p:txBody>
          <a:bodyPr wrap="none">
            <a:spAutoFit/>
          </a:bodyPr>
          <a:lstStyle/>
          <a:p>
            <a:r>
              <a:rPr lang="en-US" b="1" dirty="0"/>
              <a:t>DNA only</a:t>
            </a:r>
          </a:p>
        </p:txBody>
      </p:sp>
      <p:cxnSp>
        <p:nvCxnSpPr>
          <p:cNvPr id="153" name="Straight Arrow Connector 152">
            <a:extLst>
              <a:ext uri="{FF2B5EF4-FFF2-40B4-BE49-F238E27FC236}">
                <a16:creationId xmlns:a16="http://schemas.microsoft.com/office/drawing/2014/main" id="{52650F5D-255A-AA49-AB34-531DC83B1D1D}"/>
              </a:ext>
            </a:extLst>
          </p:cNvPr>
          <p:cNvCxnSpPr>
            <a:cxnSpLocks/>
          </p:cNvCxnSpPr>
          <p:nvPr/>
        </p:nvCxnSpPr>
        <p:spPr>
          <a:xfrm rot="19800000" flipV="1">
            <a:off x="5797499" y="2901463"/>
            <a:ext cx="737074"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D69BB605-123C-084B-A479-F21E3F0F3321}"/>
              </a:ext>
            </a:extLst>
          </p:cNvPr>
          <p:cNvCxnSpPr>
            <a:cxnSpLocks/>
          </p:cNvCxnSpPr>
          <p:nvPr/>
        </p:nvCxnSpPr>
        <p:spPr>
          <a:xfrm rot="1800000" flipV="1">
            <a:off x="5797499" y="4494334"/>
            <a:ext cx="737074"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C154869A-09D9-2744-860B-3F0C52B88EEC}"/>
              </a:ext>
            </a:extLst>
          </p:cNvPr>
          <p:cNvGrpSpPr/>
          <p:nvPr/>
        </p:nvGrpSpPr>
        <p:grpSpPr>
          <a:xfrm>
            <a:off x="6576150" y="761301"/>
            <a:ext cx="911065" cy="1379521"/>
            <a:chOff x="4453370" y="2175404"/>
            <a:chExt cx="1296158" cy="1962624"/>
          </a:xfrm>
        </p:grpSpPr>
        <p:sp>
          <p:nvSpPr>
            <p:cNvPr id="168" name="Line 1">
              <a:extLst>
                <a:ext uri="{FF2B5EF4-FFF2-40B4-BE49-F238E27FC236}">
                  <a16:creationId xmlns:a16="http://schemas.microsoft.com/office/drawing/2014/main" id="{C27A39FA-CEC2-0C41-AAFE-47174C59674F}"/>
                </a:ext>
              </a:extLst>
            </p:cNvPr>
            <p:cNvSpPr>
              <a:spLocks noChangeShapeType="1"/>
            </p:cNvSpPr>
            <p:nvPr/>
          </p:nvSpPr>
          <p:spPr bwMode="auto">
            <a:xfrm flipH="1">
              <a:off x="4883346" y="3588656"/>
              <a:ext cx="4382" cy="54253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69" name="Line 5">
              <a:extLst>
                <a:ext uri="{FF2B5EF4-FFF2-40B4-BE49-F238E27FC236}">
                  <a16:creationId xmlns:a16="http://schemas.microsoft.com/office/drawing/2014/main" id="{D8CF6820-7029-404E-831E-994EDDDAC1A5}"/>
                </a:ext>
              </a:extLst>
            </p:cNvPr>
            <p:cNvSpPr>
              <a:spLocks noChangeShapeType="1"/>
            </p:cNvSpPr>
            <p:nvPr/>
          </p:nvSpPr>
          <p:spPr bwMode="auto">
            <a:xfrm flipH="1">
              <a:off x="5263045" y="3589531"/>
              <a:ext cx="15841" cy="54849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649" dirty="0"/>
            </a:p>
          </p:txBody>
        </p:sp>
        <p:sp>
          <p:nvSpPr>
            <p:cNvPr id="170" name="Oval 169">
              <a:extLst>
                <a:ext uri="{FF2B5EF4-FFF2-40B4-BE49-F238E27FC236}">
                  <a16:creationId xmlns:a16="http://schemas.microsoft.com/office/drawing/2014/main" id="{9EE997D7-4510-7A4A-B1B4-9E1941A0C0BE}"/>
                </a:ext>
              </a:extLst>
            </p:cNvPr>
            <p:cNvSpPr>
              <a:spLocks/>
            </p:cNvSpPr>
            <p:nvPr/>
          </p:nvSpPr>
          <p:spPr bwMode="auto">
            <a:xfrm rot="3064741">
              <a:off x="4409805" y="3229868"/>
              <a:ext cx="559876" cy="247513"/>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Cy5</a:t>
              </a:r>
            </a:p>
          </p:txBody>
        </p:sp>
        <p:sp>
          <p:nvSpPr>
            <p:cNvPr id="171" name="Line 13">
              <a:extLst>
                <a:ext uri="{FF2B5EF4-FFF2-40B4-BE49-F238E27FC236}">
                  <a16:creationId xmlns:a16="http://schemas.microsoft.com/office/drawing/2014/main" id="{618A62DB-AF49-E446-90BF-D066A3494D78}"/>
                </a:ext>
              </a:extLst>
            </p:cNvPr>
            <p:cNvSpPr>
              <a:spLocks noChangeShapeType="1"/>
            </p:cNvSpPr>
            <p:nvPr/>
          </p:nvSpPr>
          <p:spPr bwMode="auto">
            <a:xfrm>
              <a:off x="4877785" y="3981443"/>
              <a:ext cx="170249"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72" name="Rectangle 38">
              <a:extLst>
                <a:ext uri="{FF2B5EF4-FFF2-40B4-BE49-F238E27FC236}">
                  <a16:creationId xmlns:a16="http://schemas.microsoft.com/office/drawing/2014/main" id="{6B71856E-6039-534B-9E09-C9538B497DA9}"/>
                </a:ext>
              </a:extLst>
            </p:cNvPr>
            <p:cNvSpPr>
              <a:spLocks/>
            </p:cNvSpPr>
            <p:nvPr/>
          </p:nvSpPr>
          <p:spPr bwMode="auto">
            <a:xfrm>
              <a:off x="4829635" y="2289582"/>
              <a:ext cx="342878" cy="184341"/>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12700">
                  <a:solidFill>
                    <a:srgbClr val="000000"/>
                  </a:solidFill>
                  <a:miter lim="800000"/>
                  <a:headEnd/>
                  <a:tailEnd/>
                </a14:hiddenLine>
              </a:ext>
            </a:extLst>
          </p:spPr>
          <p:txBody>
            <a:bodyPr lIns="0" tIns="0" rIns="0" bIns="0" anchor="ct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r>
                <a:rPr lang="en-US" altLang="en-US" sz="1406" dirty="0">
                  <a:solidFill>
                    <a:schemeClr val="tx1"/>
                  </a:solidFill>
                  <a:cs typeface="Gill Sans" charset="0"/>
                </a:rPr>
                <a:t>3`</a:t>
              </a:r>
            </a:p>
          </p:txBody>
        </p:sp>
        <p:sp>
          <p:nvSpPr>
            <p:cNvPr id="173" name="Freeform 172">
              <a:extLst>
                <a:ext uri="{FF2B5EF4-FFF2-40B4-BE49-F238E27FC236}">
                  <a16:creationId xmlns:a16="http://schemas.microsoft.com/office/drawing/2014/main" id="{B492F12F-A7C6-234A-90BA-DE1D32F86BCC}"/>
                </a:ext>
              </a:extLst>
            </p:cNvPr>
            <p:cNvSpPr/>
            <p:nvPr/>
          </p:nvSpPr>
          <p:spPr>
            <a:xfrm>
              <a:off x="4930988" y="2688229"/>
              <a:ext cx="670719" cy="905331"/>
            </a:xfrm>
            <a:custGeom>
              <a:avLst/>
              <a:gdLst>
                <a:gd name="connsiteX0" fmla="*/ 447472 w 867254"/>
                <a:gd name="connsiteY0" fmla="*/ 1478604 h 1478604"/>
                <a:gd name="connsiteX1" fmla="*/ 321013 w 867254"/>
                <a:gd name="connsiteY1" fmla="*/ 865762 h 1478604"/>
                <a:gd name="connsiteX2" fmla="*/ 865762 w 867254"/>
                <a:gd name="connsiteY2" fmla="*/ 612843 h 1478604"/>
                <a:gd name="connsiteX3" fmla="*/ 466928 w 867254"/>
                <a:gd name="connsiteY3" fmla="*/ 165370 h 1478604"/>
                <a:gd name="connsiteX4" fmla="*/ 0 w 867254"/>
                <a:gd name="connsiteY4" fmla="*/ 0 h 1478604"/>
                <a:gd name="connsiteX5" fmla="*/ 0 w 867254"/>
                <a:gd name="connsiteY5" fmla="*/ 0 h 147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254" h="1478604">
                  <a:moveTo>
                    <a:pt x="447472" y="1478604"/>
                  </a:moveTo>
                  <a:cubicBezTo>
                    <a:pt x="349385" y="1244329"/>
                    <a:pt x="251298" y="1010055"/>
                    <a:pt x="321013" y="865762"/>
                  </a:cubicBezTo>
                  <a:cubicBezTo>
                    <a:pt x="390728" y="721469"/>
                    <a:pt x="841443" y="729575"/>
                    <a:pt x="865762" y="612843"/>
                  </a:cubicBezTo>
                  <a:cubicBezTo>
                    <a:pt x="890081" y="496111"/>
                    <a:pt x="611222" y="267510"/>
                    <a:pt x="466928" y="165370"/>
                  </a:cubicBezTo>
                  <a:cubicBezTo>
                    <a:pt x="322634" y="63230"/>
                    <a:pt x="0" y="0"/>
                    <a:pt x="0" y="0"/>
                  </a:cubicBez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9" dirty="0"/>
            </a:p>
          </p:txBody>
        </p:sp>
        <p:sp>
          <p:nvSpPr>
            <p:cNvPr id="174" name="Line 28">
              <a:extLst>
                <a:ext uri="{FF2B5EF4-FFF2-40B4-BE49-F238E27FC236}">
                  <a16:creationId xmlns:a16="http://schemas.microsoft.com/office/drawing/2014/main" id="{821D02BA-8546-FB4C-BB7C-983360A29CD3}"/>
                </a:ext>
              </a:extLst>
            </p:cNvPr>
            <p:cNvSpPr>
              <a:spLocks noChangeShapeType="1"/>
            </p:cNvSpPr>
            <p:nvPr/>
          </p:nvSpPr>
          <p:spPr bwMode="auto">
            <a:xfrm>
              <a:off x="5119226" y="3529628"/>
              <a:ext cx="157456" cy="55073"/>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75" name="Line 28">
              <a:extLst>
                <a:ext uri="{FF2B5EF4-FFF2-40B4-BE49-F238E27FC236}">
                  <a16:creationId xmlns:a16="http://schemas.microsoft.com/office/drawing/2014/main" id="{34E01D33-7EE5-2D45-BC02-18A1B41938F7}"/>
                </a:ext>
              </a:extLst>
            </p:cNvPr>
            <p:cNvSpPr>
              <a:spLocks noChangeShapeType="1"/>
            </p:cNvSpPr>
            <p:nvPr/>
          </p:nvSpPr>
          <p:spPr bwMode="auto">
            <a:xfrm flipH="1">
              <a:off x="5213130" y="3373528"/>
              <a:ext cx="114937" cy="10132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76" name="Line 28">
              <a:extLst>
                <a:ext uri="{FF2B5EF4-FFF2-40B4-BE49-F238E27FC236}">
                  <a16:creationId xmlns:a16="http://schemas.microsoft.com/office/drawing/2014/main" id="{12D3488A-3A0E-D849-BF34-241EEEA2E79D}"/>
                </a:ext>
              </a:extLst>
            </p:cNvPr>
            <p:cNvSpPr>
              <a:spLocks noChangeShapeType="1"/>
            </p:cNvSpPr>
            <p:nvPr/>
          </p:nvSpPr>
          <p:spPr bwMode="auto">
            <a:xfrm>
              <a:off x="5048034" y="3228628"/>
              <a:ext cx="124483" cy="95273"/>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77" name="Line 28">
              <a:extLst>
                <a:ext uri="{FF2B5EF4-FFF2-40B4-BE49-F238E27FC236}">
                  <a16:creationId xmlns:a16="http://schemas.microsoft.com/office/drawing/2014/main" id="{24122106-CFD2-9D4A-9B19-6170BEE6DC25}"/>
                </a:ext>
              </a:extLst>
            </p:cNvPr>
            <p:cNvSpPr>
              <a:spLocks noChangeShapeType="1"/>
            </p:cNvSpPr>
            <p:nvPr/>
          </p:nvSpPr>
          <p:spPr bwMode="auto">
            <a:xfrm flipH="1" flipV="1">
              <a:off x="5192515" y="3197615"/>
              <a:ext cx="148827" cy="57645"/>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78" name="Line 28">
              <a:extLst>
                <a:ext uri="{FF2B5EF4-FFF2-40B4-BE49-F238E27FC236}">
                  <a16:creationId xmlns:a16="http://schemas.microsoft.com/office/drawing/2014/main" id="{EE8FD792-F66B-CA4B-8BBD-08C10753AA0A}"/>
                </a:ext>
              </a:extLst>
            </p:cNvPr>
            <p:cNvSpPr>
              <a:spLocks noChangeShapeType="1"/>
            </p:cNvSpPr>
            <p:nvPr/>
          </p:nvSpPr>
          <p:spPr bwMode="auto">
            <a:xfrm>
              <a:off x="5276682" y="3020879"/>
              <a:ext cx="18191" cy="13496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79" name="Line 28">
              <a:extLst>
                <a:ext uri="{FF2B5EF4-FFF2-40B4-BE49-F238E27FC236}">
                  <a16:creationId xmlns:a16="http://schemas.microsoft.com/office/drawing/2014/main" id="{262E1554-5999-3A4C-8A30-FBD5E9C7FD93}"/>
                </a:ext>
              </a:extLst>
            </p:cNvPr>
            <p:cNvSpPr>
              <a:spLocks noChangeShapeType="1"/>
            </p:cNvSpPr>
            <p:nvPr/>
          </p:nvSpPr>
          <p:spPr bwMode="auto">
            <a:xfrm flipH="1" flipV="1">
              <a:off x="5412759" y="3133123"/>
              <a:ext cx="150882" cy="73283"/>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80" name="Line 28">
              <a:extLst>
                <a:ext uri="{FF2B5EF4-FFF2-40B4-BE49-F238E27FC236}">
                  <a16:creationId xmlns:a16="http://schemas.microsoft.com/office/drawing/2014/main" id="{44AFB448-201D-1944-944B-4662BB52891A}"/>
                </a:ext>
              </a:extLst>
            </p:cNvPr>
            <p:cNvSpPr>
              <a:spLocks noChangeShapeType="1"/>
            </p:cNvSpPr>
            <p:nvPr/>
          </p:nvSpPr>
          <p:spPr bwMode="auto">
            <a:xfrm flipH="1">
              <a:off x="5591098" y="2967215"/>
              <a:ext cx="158430" cy="8042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81" name="Line 28">
              <a:extLst>
                <a:ext uri="{FF2B5EF4-FFF2-40B4-BE49-F238E27FC236}">
                  <a16:creationId xmlns:a16="http://schemas.microsoft.com/office/drawing/2014/main" id="{A1C568D2-CDF0-B444-93CC-E3B88D81CE18}"/>
                </a:ext>
              </a:extLst>
            </p:cNvPr>
            <p:cNvSpPr>
              <a:spLocks noChangeShapeType="1"/>
            </p:cNvSpPr>
            <p:nvPr/>
          </p:nvSpPr>
          <p:spPr bwMode="auto">
            <a:xfrm flipH="1">
              <a:off x="5574814" y="2901547"/>
              <a:ext cx="82824" cy="89878"/>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82" name="Line 28">
              <a:extLst>
                <a:ext uri="{FF2B5EF4-FFF2-40B4-BE49-F238E27FC236}">
                  <a16:creationId xmlns:a16="http://schemas.microsoft.com/office/drawing/2014/main" id="{0BDE3423-3CC0-304B-8B83-72705540B5F9}"/>
                </a:ext>
              </a:extLst>
            </p:cNvPr>
            <p:cNvSpPr>
              <a:spLocks noChangeShapeType="1"/>
            </p:cNvSpPr>
            <p:nvPr/>
          </p:nvSpPr>
          <p:spPr bwMode="auto">
            <a:xfrm flipV="1">
              <a:off x="5271537" y="2866673"/>
              <a:ext cx="143965" cy="5167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83" name="Line 28">
              <a:extLst>
                <a:ext uri="{FF2B5EF4-FFF2-40B4-BE49-F238E27FC236}">
                  <a16:creationId xmlns:a16="http://schemas.microsoft.com/office/drawing/2014/main" id="{F420D56C-71ED-424D-9582-8D44538B30CA}"/>
                </a:ext>
              </a:extLst>
            </p:cNvPr>
            <p:cNvSpPr>
              <a:spLocks noChangeShapeType="1"/>
            </p:cNvSpPr>
            <p:nvPr/>
          </p:nvSpPr>
          <p:spPr bwMode="auto">
            <a:xfrm>
              <a:off x="5241377" y="2664404"/>
              <a:ext cx="54364" cy="136858"/>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84" name="Line 28">
              <a:extLst>
                <a:ext uri="{FF2B5EF4-FFF2-40B4-BE49-F238E27FC236}">
                  <a16:creationId xmlns:a16="http://schemas.microsoft.com/office/drawing/2014/main" id="{B0F28146-34EE-FD41-944E-D01C058DCFC7}"/>
                </a:ext>
              </a:extLst>
            </p:cNvPr>
            <p:cNvSpPr>
              <a:spLocks noChangeShapeType="1"/>
            </p:cNvSpPr>
            <p:nvPr/>
          </p:nvSpPr>
          <p:spPr bwMode="auto">
            <a:xfrm flipH="1">
              <a:off x="4970082" y="2717475"/>
              <a:ext cx="109566" cy="5230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85" name="Line 28">
              <a:extLst>
                <a:ext uri="{FF2B5EF4-FFF2-40B4-BE49-F238E27FC236}">
                  <a16:creationId xmlns:a16="http://schemas.microsoft.com/office/drawing/2014/main" id="{489715BA-AE94-6E45-B219-FF4AFC7BF277}"/>
                </a:ext>
              </a:extLst>
            </p:cNvPr>
            <p:cNvSpPr>
              <a:spLocks noChangeShapeType="1"/>
            </p:cNvSpPr>
            <p:nvPr/>
          </p:nvSpPr>
          <p:spPr bwMode="auto">
            <a:xfrm flipH="1" flipV="1">
              <a:off x="4883348" y="2578330"/>
              <a:ext cx="79670" cy="11732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86" name="Line 28">
              <a:extLst>
                <a:ext uri="{FF2B5EF4-FFF2-40B4-BE49-F238E27FC236}">
                  <a16:creationId xmlns:a16="http://schemas.microsoft.com/office/drawing/2014/main" id="{CDE2801F-A8DF-F342-8D79-19E2A9C780C5}"/>
                </a:ext>
              </a:extLst>
            </p:cNvPr>
            <p:cNvSpPr>
              <a:spLocks noChangeShapeType="1"/>
            </p:cNvSpPr>
            <p:nvPr/>
          </p:nvSpPr>
          <p:spPr bwMode="auto">
            <a:xfrm>
              <a:off x="5128058" y="2653819"/>
              <a:ext cx="66337" cy="8702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87" name="Line 28">
              <a:extLst>
                <a:ext uri="{FF2B5EF4-FFF2-40B4-BE49-F238E27FC236}">
                  <a16:creationId xmlns:a16="http://schemas.microsoft.com/office/drawing/2014/main" id="{EE9B35EB-9888-4E4A-9C60-42824C4B4B2D}"/>
                </a:ext>
              </a:extLst>
            </p:cNvPr>
            <p:cNvSpPr>
              <a:spLocks noChangeShapeType="1"/>
            </p:cNvSpPr>
            <p:nvPr/>
          </p:nvSpPr>
          <p:spPr bwMode="auto">
            <a:xfrm flipH="1" flipV="1">
              <a:off x="5524250" y="3112762"/>
              <a:ext cx="148876" cy="4175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88" name="Line 28">
              <a:extLst>
                <a:ext uri="{FF2B5EF4-FFF2-40B4-BE49-F238E27FC236}">
                  <a16:creationId xmlns:a16="http://schemas.microsoft.com/office/drawing/2014/main" id="{934A90FF-EF69-E042-95BD-FAF0CD3C0937}"/>
                </a:ext>
              </a:extLst>
            </p:cNvPr>
            <p:cNvSpPr>
              <a:spLocks noChangeShapeType="1"/>
            </p:cNvSpPr>
            <p:nvPr/>
          </p:nvSpPr>
          <p:spPr bwMode="auto">
            <a:xfrm>
              <a:off x="5496547" y="2802246"/>
              <a:ext cx="27991" cy="15006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89" name="Freeform 35">
              <a:extLst>
                <a:ext uri="{FF2B5EF4-FFF2-40B4-BE49-F238E27FC236}">
                  <a16:creationId xmlns:a16="http://schemas.microsoft.com/office/drawing/2014/main" id="{FCE97BE4-52A1-094B-B0D3-09B38253904B}"/>
                </a:ext>
              </a:extLst>
            </p:cNvPr>
            <p:cNvSpPr>
              <a:spLocks/>
            </p:cNvSpPr>
            <p:nvPr/>
          </p:nvSpPr>
          <p:spPr bwMode="auto">
            <a:xfrm>
              <a:off x="4769715" y="2643611"/>
              <a:ext cx="168170" cy="77529"/>
            </a:xfrm>
            <a:custGeom>
              <a:avLst/>
              <a:gdLst>
                <a:gd name="T0" fmla="*/ 0 w 21600"/>
                <a:gd name="T1" fmla="*/ 77360 h 19081"/>
                <a:gd name="T2" fmla="*/ 64848 w 21600"/>
                <a:gd name="T3" fmla="*/ 215900 h 19081"/>
                <a:gd name="T4" fmla="*/ 90791 w 21600"/>
                <a:gd name="T5" fmla="*/ 2761 h 19081"/>
                <a:gd name="T6" fmla="*/ 152400 w 21600"/>
                <a:gd name="T7" fmla="*/ 173277 h 19081"/>
                <a:gd name="T8" fmla="*/ 0 60000 65536"/>
                <a:gd name="T9" fmla="*/ 0 60000 65536"/>
                <a:gd name="T10" fmla="*/ 0 60000 65536"/>
                <a:gd name="T11" fmla="*/ 0 60000 65536"/>
                <a:gd name="T12" fmla="*/ 0 w 21600"/>
                <a:gd name="T13" fmla="*/ 0 h 19081"/>
                <a:gd name="T14" fmla="*/ 21600 w 21600"/>
                <a:gd name="T15" fmla="*/ 19081 h 19081"/>
              </a:gdLst>
              <a:ahLst/>
              <a:cxnLst>
                <a:cxn ang="T8">
                  <a:pos x="T0" y="T1"/>
                </a:cxn>
                <a:cxn ang="T9">
                  <a:pos x="T2" y="T3"/>
                </a:cxn>
                <a:cxn ang="T10">
                  <a:pos x="T4" y="T5"/>
                </a:cxn>
                <a:cxn ang="T11">
                  <a:pos x="T6" y="T7"/>
                </a:cxn>
              </a:cxnLst>
              <a:rect l="T12" t="T13" r="T14" b="T15"/>
              <a:pathLst>
                <a:path w="21600" h="19081">
                  <a:moveTo>
                    <a:pt x="0" y="6837"/>
                  </a:moveTo>
                  <a:cubicBezTo>
                    <a:pt x="3729" y="-2133"/>
                    <a:pt x="9191" y="19081"/>
                    <a:pt x="9191" y="19081"/>
                  </a:cubicBezTo>
                  <a:cubicBezTo>
                    <a:pt x="9191" y="19081"/>
                    <a:pt x="12446" y="-2519"/>
                    <a:pt x="12868" y="244"/>
                  </a:cubicBezTo>
                  <a:cubicBezTo>
                    <a:pt x="13290" y="3007"/>
                    <a:pt x="21600" y="15314"/>
                    <a:pt x="21600" y="15314"/>
                  </a:cubicBezTo>
                </a:path>
              </a:pathLst>
            </a:custGeom>
            <a:noFill/>
            <a:ln w="38100">
              <a:solidFill>
                <a:schemeClr val="accent1"/>
              </a:solidFill>
              <a:miter lim="800000"/>
              <a:headEnd/>
              <a:tailEnd/>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Lst>
          </p:spPr>
          <p:txBody>
            <a:bodyPr lIns="0" tIns="0" rIns="0" bIns="0"/>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2159" dirty="0"/>
            </a:p>
          </p:txBody>
        </p:sp>
        <p:sp>
          <p:nvSpPr>
            <p:cNvPr id="190" name="Oval 34">
              <a:extLst>
                <a:ext uri="{FF2B5EF4-FFF2-40B4-BE49-F238E27FC236}">
                  <a16:creationId xmlns:a16="http://schemas.microsoft.com/office/drawing/2014/main" id="{1BD7FC9C-9EF1-BA48-978A-A283C776F3B4}"/>
                </a:ext>
              </a:extLst>
            </p:cNvPr>
            <p:cNvSpPr>
              <a:spLocks/>
            </p:cNvSpPr>
            <p:nvPr/>
          </p:nvSpPr>
          <p:spPr bwMode="auto">
            <a:xfrm rot="2811128">
              <a:off x="4296779" y="2331995"/>
              <a:ext cx="560696" cy="247513"/>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Cy3</a:t>
              </a:r>
            </a:p>
          </p:txBody>
        </p:sp>
        <p:sp>
          <p:nvSpPr>
            <p:cNvPr id="191" name="Line 13">
              <a:extLst>
                <a:ext uri="{FF2B5EF4-FFF2-40B4-BE49-F238E27FC236}">
                  <a16:creationId xmlns:a16="http://schemas.microsoft.com/office/drawing/2014/main" id="{37146626-A4A3-5245-A312-A9E96F77817A}"/>
                </a:ext>
              </a:extLst>
            </p:cNvPr>
            <p:cNvSpPr>
              <a:spLocks noChangeShapeType="1"/>
            </p:cNvSpPr>
            <p:nvPr/>
          </p:nvSpPr>
          <p:spPr bwMode="auto">
            <a:xfrm>
              <a:off x="4887728" y="3873952"/>
              <a:ext cx="170249"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192" name="Line 13">
              <a:extLst>
                <a:ext uri="{FF2B5EF4-FFF2-40B4-BE49-F238E27FC236}">
                  <a16:creationId xmlns:a16="http://schemas.microsoft.com/office/drawing/2014/main" id="{76A4E360-1739-A54B-810A-72FBB6B4571D}"/>
                </a:ext>
              </a:extLst>
            </p:cNvPr>
            <p:cNvSpPr>
              <a:spLocks noChangeShapeType="1"/>
            </p:cNvSpPr>
            <p:nvPr/>
          </p:nvSpPr>
          <p:spPr bwMode="auto">
            <a:xfrm>
              <a:off x="4887728" y="3758597"/>
              <a:ext cx="170249"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193" name="Line 13">
              <a:extLst>
                <a:ext uri="{FF2B5EF4-FFF2-40B4-BE49-F238E27FC236}">
                  <a16:creationId xmlns:a16="http://schemas.microsoft.com/office/drawing/2014/main" id="{C154BEC2-0493-414D-BA8B-7888C1CF842D}"/>
                </a:ext>
              </a:extLst>
            </p:cNvPr>
            <p:cNvSpPr>
              <a:spLocks noChangeShapeType="1"/>
            </p:cNvSpPr>
            <p:nvPr/>
          </p:nvSpPr>
          <p:spPr bwMode="auto">
            <a:xfrm>
              <a:off x="4877785" y="3649170"/>
              <a:ext cx="170249"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94" name="Line 13">
              <a:extLst>
                <a:ext uri="{FF2B5EF4-FFF2-40B4-BE49-F238E27FC236}">
                  <a16:creationId xmlns:a16="http://schemas.microsoft.com/office/drawing/2014/main" id="{FE5B4D49-062A-BC4A-9557-74269086AA67}"/>
                </a:ext>
              </a:extLst>
            </p:cNvPr>
            <p:cNvSpPr>
              <a:spLocks noChangeShapeType="1"/>
            </p:cNvSpPr>
            <p:nvPr/>
          </p:nvSpPr>
          <p:spPr bwMode="auto">
            <a:xfrm>
              <a:off x="5071128" y="3981443"/>
              <a:ext cx="184480"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195" name="Line 13">
              <a:extLst>
                <a:ext uri="{FF2B5EF4-FFF2-40B4-BE49-F238E27FC236}">
                  <a16:creationId xmlns:a16="http://schemas.microsoft.com/office/drawing/2014/main" id="{9A06BE74-8F02-8C4C-9693-59E4BE218B07}"/>
                </a:ext>
              </a:extLst>
            </p:cNvPr>
            <p:cNvSpPr>
              <a:spLocks noChangeShapeType="1"/>
            </p:cNvSpPr>
            <p:nvPr/>
          </p:nvSpPr>
          <p:spPr bwMode="auto">
            <a:xfrm>
              <a:off x="5089236" y="3878910"/>
              <a:ext cx="184480"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96" name="Line 13">
              <a:extLst>
                <a:ext uri="{FF2B5EF4-FFF2-40B4-BE49-F238E27FC236}">
                  <a16:creationId xmlns:a16="http://schemas.microsoft.com/office/drawing/2014/main" id="{0945802D-73E7-7144-86F9-D2B8BA11F6B3}"/>
                </a:ext>
              </a:extLst>
            </p:cNvPr>
            <p:cNvSpPr>
              <a:spLocks noChangeShapeType="1"/>
            </p:cNvSpPr>
            <p:nvPr/>
          </p:nvSpPr>
          <p:spPr bwMode="auto">
            <a:xfrm>
              <a:off x="5078565" y="3758597"/>
              <a:ext cx="184480"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97" name="Line 13">
              <a:extLst>
                <a:ext uri="{FF2B5EF4-FFF2-40B4-BE49-F238E27FC236}">
                  <a16:creationId xmlns:a16="http://schemas.microsoft.com/office/drawing/2014/main" id="{B507F309-7856-4041-B5D3-D333459C1438}"/>
                </a:ext>
              </a:extLst>
            </p:cNvPr>
            <p:cNvSpPr>
              <a:spLocks noChangeShapeType="1"/>
            </p:cNvSpPr>
            <p:nvPr/>
          </p:nvSpPr>
          <p:spPr bwMode="auto">
            <a:xfrm>
              <a:off x="5078565" y="3649170"/>
              <a:ext cx="184480"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grpSp>
      <p:pic>
        <p:nvPicPr>
          <p:cNvPr id="198" name="Picture 197" descr="ElephantGP32.png">
            <a:extLst>
              <a:ext uri="{FF2B5EF4-FFF2-40B4-BE49-F238E27FC236}">
                <a16:creationId xmlns:a16="http://schemas.microsoft.com/office/drawing/2014/main" id="{CF5A90CA-D2EA-FD46-A993-908CE4ADBD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51832" y="5758662"/>
            <a:ext cx="1273642" cy="683772"/>
          </a:xfrm>
          <a:prstGeom prst="rect">
            <a:avLst/>
          </a:prstGeom>
        </p:spPr>
      </p:pic>
      <p:pic>
        <p:nvPicPr>
          <p:cNvPr id="199" name="Picture 198" descr="ElephantGP32.png">
            <a:extLst>
              <a:ext uri="{FF2B5EF4-FFF2-40B4-BE49-F238E27FC236}">
                <a16:creationId xmlns:a16="http://schemas.microsoft.com/office/drawing/2014/main" id="{D5181CA9-57DE-E945-9A9F-9CA4AE9138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91533" y="5767090"/>
            <a:ext cx="1273642" cy="683772"/>
          </a:xfrm>
          <a:prstGeom prst="rect">
            <a:avLst/>
          </a:prstGeom>
        </p:spPr>
      </p:pic>
      <p:pic>
        <p:nvPicPr>
          <p:cNvPr id="200" name="Picture 199" descr="ElephantGP32.png">
            <a:extLst>
              <a:ext uri="{FF2B5EF4-FFF2-40B4-BE49-F238E27FC236}">
                <a16:creationId xmlns:a16="http://schemas.microsoft.com/office/drawing/2014/main" id="{DBF67D39-167D-3B49-81E0-F038B43AE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3804" y="5770106"/>
            <a:ext cx="1273642" cy="683772"/>
          </a:xfrm>
          <a:prstGeom prst="rect">
            <a:avLst/>
          </a:prstGeom>
        </p:spPr>
      </p:pic>
      <p:pic>
        <p:nvPicPr>
          <p:cNvPr id="201" name="Picture 200" descr="ElephantGP32.png">
            <a:extLst>
              <a:ext uri="{FF2B5EF4-FFF2-40B4-BE49-F238E27FC236}">
                <a16:creationId xmlns:a16="http://schemas.microsoft.com/office/drawing/2014/main" id="{E790D9EF-A3AF-DC4E-8DBE-FCE05F4414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83505" y="5778534"/>
            <a:ext cx="1273642" cy="683772"/>
          </a:xfrm>
          <a:prstGeom prst="rect">
            <a:avLst/>
          </a:prstGeom>
        </p:spPr>
      </p:pic>
      <p:pic>
        <p:nvPicPr>
          <p:cNvPr id="202" name="Picture 201" descr="ElephantGP32.png">
            <a:extLst>
              <a:ext uri="{FF2B5EF4-FFF2-40B4-BE49-F238E27FC236}">
                <a16:creationId xmlns:a16="http://schemas.microsoft.com/office/drawing/2014/main" id="{42EC8C80-69CE-2C46-ACBD-8FB3012934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76150" y="2387642"/>
            <a:ext cx="1273642" cy="683772"/>
          </a:xfrm>
          <a:prstGeom prst="rect">
            <a:avLst/>
          </a:prstGeom>
        </p:spPr>
      </p:pic>
      <p:pic>
        <p:nvPicPr>
          <p:cNvPr id="203" name="Picture 202" descr="ElephantGP32.png">
            <a:extLst>
              <a:ext uri="{FF2B5EF4-FFF2-40B4-BE49-F238E27FC236}">
                <a16:creationId xmlns:a16="http://schemas.microsoft.com/office/drawing/2014/main" id="{92D465C3-F8B9-D449-9840-C7ED32148F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8337" y="3367681"/>
            <a:ext cx="1273642" cy="683772"/>
          </a:xfrm>
          <a:prstGeom prst="rect">
            <a:avLst/>
          </a:prstGeom>
        </p:spPr>
      </p:pic>
      <p:pic>
        <p:nvPicPr>
          <p:cNvPr id="204" name="Picture 203" descr="ElephantGP32.png">
            <a:extLst>
              <a:ext uri="{FF2B5EF4-FFF2-40B4-BE49-F238E27FC236}">
                <a16:creationId xmlns:a16="http://schemas.microsoft.com/office/drawing/2014/main" id="{E77876A0-CF74-1744-BBBA-268670675E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313790">
            <a:off x="7935169" y="3333861"/>
            <a:ext cx="1273642" cy="683772"/>
          </a:xfrm>
          <a:prstGeom prst="rect">
            <a:avLst/>
          </a:prstGeom>
        </p:spPr>
      </p:pic>
      <p:pic>
        <p:nvPicPr>
          <p:cNvPr id="205" name="Picture 204" descr="ElephantGP32.png">
            <a:extLst>
              <a:ext uri="{FF2B5EF4-FFF2-40B4-BE49-F238E27FC236}">
                <a16:creationId xmlns:a16="http://schemas.microsoft.com/office/drawing/2014/main" id="{6B455151-0AF6-0E45-98AD-1937BA1F40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16024" y="4431378"/>
            <a:ext cx="1273642" cy="683772"/>
          </a:xfrm>
          <a:prstGeom prst="rect">
            <a:avLst/>
          </a:prstGeom>
        </p:spPr>
      </p:pic>
      <p:pic>
        <p:nvPicPr>
          <p:cNvPr id="206" name="Picture 205" descr="ElephantGP32.png">
            <a:extLst>
              <a:ext uri="{FF2B5EF4-FFF2-40B4-BE49-F238E27FC236}">
                <a16:creationId xmlns:a16="http://schemas.microsoft.com/office/drawing/2014/main" id="{DCC83B52-06C6-0543-AEE8-77C638C3B9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5725" y="4439806"/>
            <a:ext cx="1273642" cy="683772"/>
          </a:xfrm>
          <a:prstGeom prst="rect">
            <a:avLst/>
          </a:prstGeom>
        </p:spPr>
      </p:pic>
      <p:pic>
        <p:nvPicPr>
          <p:cNvPr id="208" name="Picture 207" descr="ElephantGP32.png">
            <a:extLst>
              <a:ext uri="{FF2B5EF4-FFF2-40B4-BE49-F238E27FC236}">
                <a16:creationId xmlns:a16="http://schemas.microsoft.com/office/drawing/2014/main" id="{DB434B0E-9BCE-794C-9CBE-9E6124E04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580705">
            <a:off x="9302753" y="4279916"/>
            <a:ext cx="1273642" cy="683772"/>
          </a:xfrm>
          <a:prstGeom prst="rect">
            <a:avLst/>
          </a:prstGeom>
        </p:spPr>
      </p:pic>
      <p:sp>
        <p:nvSpPr>
          <p:cNvPr id="209" name="Rectangle 208">
            <a:extLst>
              <a:ext uri="{FF2B5EF4-FFF2-40B4-BE49-F238E27FC236}">
                <a16:creationId xmlns:a16="http://schemas.microsoft.com/office/drawing/2014/main" id="{56FCCBD4-9F49-FD41-8B9A-34EDC41F5D7B}"/>
              </a:ext>
            </a:extLst>
          </p:cNvPr>
          <p:cNvSpPr/>
          <p:nvPr/>
        </p:nvSpPr>
        <p:spPr>
          <a:xfrm>
            <a:off x="0" y="0"/>
            <a:ext cx="12192000" cy="741507"/>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Four ssDNA Fork constructs in different [gp32]</a:t>
            </a:r>
          </a:p>
        </p:txBody>
      </p:sp>
      <p:sp>
        <p:nvSpPr>
          <p:cNvPr id="150" name="TextBox 149">
            <a:extLst>
              <a:ext uri="{FF2B5EF4-FFF2-40B4-BE49-F238E27FC236}">
                <a16:creationId xmlns:a16="http://schemas.microsoft.com/office/drawing/2014/main" id="{EC51E99E-027C-6B4C-B278-90E4A8638CC0}"/>
              </a:ext>
            </a:extLst>
          </p:cNvPr>
          <p:cNvSpPr txBox="1"/>
          <p:nvPr/>
        </p:nvSpPr>
        <p:spPr>
          <a:xfrm>
            <a:off x="10765209" y="4297337"/>
            <a:ext cx="1109609" cy="646331"/>
          </a:xfrm>
          <a:prstGeom prst="rect">
            <a:avLst/>
          </a:prstGeom>
          <a:noFill/>
        </p:spPr>
        <p:txBody>
          <a:bodyPr wrap="square" rtlCol="0">
            <a:spAutoFit/>
          </a:bodyPr>
          <a:lstStyle/>
          <a:p>
            <a:r>
              <a:rPr lang="en-US" b="1" dirty="0"/>
              <a:t>0.5 uM gp32</a:t>
            </a:r>
          </a:p>
        </p:txBody>
      </p:sp>
      <p:sp>
        <p:nvSpPr>
          <p:cNvPr id="207" name="Rectangle 206">
            <a:extLst>
              <a:ext uri="{FF2B5EF4-FFF2-40B4-BE49-F238E27FC236}">
                <a16:creationId xmlns:a16="http://schemas.microsoft.com/office/drawing/2014/main" id="{EFBEF3B3-ACB3-4592-82FB-9A229209ADCD}"/>
              </a:ext>
            </a:extLst>
          </p:cNvPr>
          <p:cNvSpPr/>
          <p:nvPr/>
        </p:nvSpPr>
        <p:spPr>
          <a:xfrm>
            <a:off x="5680950" y="4157393"/>
            <a:ext cx="6325708" cy="121119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a:extLst>
              <a:ext uri="{FF2B5EF4-FFF2-40B4-BE49-F238E27FC236}">
                <a16:creationId xmlns:a16="http://schemas.microsoft.com/office/drawing/2014/main" id="{F4269658-21FA-4E00-80EA-F34CED5A72AF}"/>
              </a:ext>
            </a:extLst>
          </p:cNvPr>
          <p:cNvSpPr/>
          <p:nvPr/>
        </p:nvSpPr>
        <p:spPr>
          <a:xfrm>
            <a:off x="5449678" y="775048"/>
            <a:ext cx="3280234" cy="150203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TextBox 210">
            <a:extLst>
              <a:ext uri="{FF2B5EF4-FFF2-40B4-BE49-F238E27FC236}">
                <a16:creationId xmlns:a16="http://schemas.microsoft.com/office/drawing/2014/main" id="{D4ECCCC8-BED9-4C67-8699-420A3BFE6940}"/>
              </a:ext>
            </a:extLst>
          </p:cNvPr>
          <p:cNvSpPr txBox="1"/>
          <p:nvPr/>
        </p:nvSpPr>
        <p:spPr>
          <a:xfrm>
            <a:off x="11355159" y="5764958"/>
            <a:ext cx="1109609" cy="646331"/>
          </a:xfrm>
          <a:prstGeom prst="rect">
            <a:avLst/>
          </a:prstGeom>
          <a:noFill/>
        </p:spPr>
        <p:txBody>
          <a:bodyPr wrap="square" rtlCol="0">
            <a:spAutoFit/>
          </a:bodyPr>
          <a:lstStyle/>
          <a:p>
            <a:r>
              <a:rPr lang="en-US" b="1" dirty="0"/>
              <a:t>1.0 uM gp32</a:t>
            </a:r>
          </a:p>
        </p:txBody>
      </p:sp>
      <p:sp>
        <p:nvSpPr>
          <p:cNvPr id="212" name="TextBox 211">
            <a:extLst>
              <a:ext uri="{FF2B5EF4-FFF2-40B4-BE49-F238E27FC236}">
                <a16:creationId xmlns:a16="http://schemas.microsoft.com/office/drawing/2014/main" id="{253F775D-94FC-4A66-B831-43FA1C8F9F42}"/>
              </a:ext>
            </a:extLst>
          </p:cNvPr>
          <p:cNvSpPr txBox="1"/>
          <p:nvPr/>
        </p:nvSpPr>
        <p:spPr>
          <a:xfrm>
            <a:off x="8412040" y="2449130"/>
            <a:ext cx="1109609" cy="646331"/>
          </a:xfrm>
          <a:prstGeom prst="rect">
            <a:avLst/>
          </a:prstGeom>
          <a:noFill/>
        </p:spPr>
        <p:txBody>
          <a:bodyPr wrap="square" rtlCol="0">
            <a:spAutoFit/>
          </a:bodyPr>
          <a:lstStyle/>
          <a:p>
            <a:r>
              <a:rPr lang="en-US" b="1" dirty="0"/>
              <a:t>0.1 uM gp32</a:t>
            </a:r>
          </a:p>
        </p:txBody>
      </p:sp>
    </p:spTree>
    <p:extLst>
      <p:ext uri="{BB962C8B-B14F-4D97-AF65-F5344CB8AC3E}">
        <p14:creationId xmlns:p14="http://schemas.microsoft.com/office/powerpoint/2010/main" val="46327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0" animBg="1"/>
      <p:bldP spid="21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7BD2F46-86D5-A140-A46A-C1D3CACE6B00}"/>
              </a:ext>
            </a:extLst>
          </p:cNvPr>
          <p:cNvSpPr/>
          <p:nvPr/>
        </p:nvSpPr>
        <p:spPr>
          <a:xfrm>
            <a:off x="0" y="0"/>
            <a:ext cx="12192000" cy="4389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5`-p(dT)</a:t>
            </a:r>
            <a:r>
              <a:rPr lang="en-US" sz="2200" b="1" baseline="-25000" dirty="0">
                <a:latin typeface="Arial" panose="020B0604020202020204" pitchFamily="34" charset="0"/>
                <a:cs typeface="Arial" panose="020B0604020202020204" pitchFamily="34" charset="0"/>
              </a:rPr>
              <a:t>15</a:t>
            </a:r>
            <a:r>
              <a:rPr lang="en-US" sz="2200" b="1" dirty="0">
                <a:latin typeface="Arial" panose="020B0604020202020204" pitchFamily="34" charset="0"/>
                <a:cs typeface="Arial" panose="020B0604020202020204" pitchFamily="34" charset="0"/>
              </a:rPr>
              <a:t> DNA + 0.0 µM gp32</a:t>
            </a:r>
          </a:p>
        </p:txBody>
      </p:sp>
      <p:sp>
        <p:nvSpPr>
          <p:cNvPr id="4" name="Rectangle 3">
            <a:extLst>
              <a:ext uri="{FF2B5EF4-FFF2-40B4-BE49-F238E27FC236}">
                <a16:creationId xmlns:a16="http://schemas.microsoft.com/office/drawing/2014/main" id="{73747C50-443C-364B-98B8-F12621ED1181}"/>
              </a:ext>
            </a:extLst>
          </p:cNvPr>
          <p:cNvSpPr/>
          <p:nvPr/>
        </p:nvSpPr>
        <p:spPr>
          <a:xfrm>
            <a:off x="0" y="6530029"/>
            <a:ext cx="12192000" cy="33923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dirty="0"/>
              <a:t>5`-p(dT)</a:t>
            </a:r>
            <a:r>
              <a:rPr lang="en-US" baseline="-25000" dirty="0"/>
              <a:t>15</a:t>
            </a:r>
            <a:r>
              <a:rPr lang="en-US" dirty="0"/>
              <a:t> + 0.0 uM gp32</a:t>
            </a:r>
          </a:p>
        </p:txBody>
      </p:sp>
      <p:pic>
        <p:nvPicPr>
          <p:cNvPr id="6" name="Picture 5">
            <a:extLst>
              <a:ext uri="{FF2B5EF4-FFF2-40B4-BE49-F238E27FC236}">
                <a16:creationId xmlns:a16="http://schemas.microsoft.com/office/drawing/2014/main" id="{262FFCF5-4286-5548-917F-BD912E37A53A}"/>
              </a:ext>
            </a:extLst>
          </p:cNvPr>
          <p:cNvPicPr>
            <a:picLocks noChangeAspect="1"/>
          </p:cNvPicPr>
          <p:nvPr/>
        </p:nvPicPr>
        <p:blipFill>
          <a:blip r:embed="rId3"/>
          <a:stretch>
            <a:fillRect/>
          </a:stretch>
        </p:blipFill>
        <p:spPr>
          <a:xfrm>
            <a:off x="87630" y="793990"/>
            <a:ext cx="5299305" cy="5380990"/>
          </a:xfrm>
          <a:prstGeom prst="rect">
            <a:avLst/>
          </a:prstGeom>
        </p:spPr>
      </p:pic>
      <p:pic>
        <p:nvPicPr>
          <p:cNvPr id="8" name="Picture 7">
            <a:extLst>
              <a:ext uri="{FF2B5EF4-FFF2-40B4-BE49-F238E27FC236}">
                <a16:creationId xmlns:a16="http://schemas.microsoft.com/office/drawing/2014/main" id="{1903EC69-E7B2-5340-822A-5B13E779CABD}"/>
              </a:ext>
            </a:extLst>
          </p:cNvPr>
          <p:cNvPicPr>
            <a:picLocks noChangeAspect="1"/>
          </p:cNvPicPr>
          <p:nvPr/>
        </p:nvPicPr>
        <p:blipFill>
          <a:blip r:embed="rId4"/>
          <a:stretch>
            <a:fillRect/>
          </a:stretch>
        </p:blipFill>
        <p:spPr>
          <a:xfrm>
            <a:off x="6106840" y="650928"/>
            <a:ext cx="6085160" cy="5765369"/>
          </a:xfrm>
          <a:prstGeom prst="rect">
            <a:avLst/>
          </a:prstGeom>
        </p:spPr>
      </p:pic>
    </p:spTree>
    <p:extLst>
      <p:ext uri="{BB962C8B-B14F-4D97-AF65-F5344CB8AC3E}">
        <p14:creationId xmlns:p14="http://schemas.microsoft.com/office/powerpoint/2010/main" val="31916601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7BD2F46-86D5-A140-A46A-C1D3CACE6B00}"/>
              </a:ext>
            </a:extLst>
          </p:cNvPr>
          <p:cNvSpPr/>
          <p:nvPr/>
        </p:nvSpPr>
        <p:spPr>
          <a:xfrm>
            <a:off x="0" y="0"/>
            <a:ext cx="12192000" cy="43894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5`-p(dT)</a:t>
            </a:r>
            <a:r>
              <a:rPr lang="en-US" sz="2200" b="1" baseline="-25000" dirty="0">
                <a:latin typeface="Arial" panose="020B0604020202020204" pitchFamily="34" charset="0"/>
                <a:cs typeface="Arial" panose="020B0604020202020204" pitchFamily="34" charset="0"/>
              </a:rPr>
              <a:t>14</a:t>
            </a:r>
            <a:r>
              <a:rPr lang="en-US" sz="2200" b="1" dirty="0">
                <a:latin typeface="Arial" panose="020B0604020202020204" pitchFamily="34" charset="0"/>
                <a:cs typeface="Arial" panose="020B0604020202020204" pitchFamily="34" charset="0"/>
              </a:rPr>
              <a:t> DNA + 0.0 µM gp32</a:t>
            </a:r>
          </a:p>
        </p:txBody>
      </p:sp>
      <p:sp>
        <p:nvSpPr>
          <p:cNvPr id="4" name="Rectangle 3">
            <a:extLst>
              <a:ext uri="{FF2B5EF4-FFF2-40B4-BE49-F238E27FC236}">
                <a16:creationId xmlns:a16="http://schemas.microsoft.com/office/drawing/2014/main" id="{73747C50-443C-364B-98B8-F12621ED1181}"/>
              </a:ext>
            </a:extLst>
          </p:cNvPr>
          <p:cNvSpPr/>
          <p:nvPr/>
        </p:nvSpPr>
        <p:spPr>
          <a:xfrm>
            <a:off x="0" y="6530029"/>
            <a:ext cx="12192000" cy="33923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dirty="0"/>
              <a:t>5`-p(dT)</a:t>
            </a:r>
            <a:r>
              <a:rPr lang="en-US" baseline="-25000" dirty="0"/>
              <a:t>14</a:t>
            </a:r>
            <a:r>
              <a:rPr lang="en-US" dirty="0"/>
              <a:t> + 0.0 uM gp32</a:t>
            </a:r>
          </a:p>
        </p:txBody>
      </p:sp>
      <p:pic>
        <p:nvPicPr>
          <p:cNvPr id="5" name="Picture 4">
            <a:extLst>
              <a:ext uri="{FF2B5EF4-FFF2-40B4-BE49-F238E27FC236}">
                <a16:creationId xmlns:a16="http://schemas.microsoft.com/office/drawing/2014/main" id="{AF22FF17-49E9-0F4C-AAB4-58A2A1D31C40}"/>
              </a:ext>
            </a:extLst>
          </p:cNvPr>
          <p:cNvPicPr>
            <a:picLocks noChangeAspect="1"/>
          </p:cNvPicPr>
          <p:nvPr/>
        </p:nvPicPr>
        <p:blipFill>
          <a:blip r:embed="rId2"/>
          <a:stretch>
            <a:fillRect/>
          </a:stretch>
        </p:blipFill>
        <p:spPr>
          <a:xfrm>
            <a:off x="185714" y="594360"/>
            <a:ext cx="5456896" cy="5541010"/>
          </a:xfrm>
          <a:prstGeom prst="rect">
            <a:avLst/>
          </a:prstGeom>
        </p:spPr>
      </p:pic>
      <p:pic>
        <p:nvPicPr>
          <p:cNvPr id="7" name="Picture 6">
            <a:extLst>
              <a:ext uri="{FF2B5EF4-FFF2-40B4-BE49-F238E27FC236}">
                <a16:creationId xmlns:a16="http://schemas.microsoft.com/office/drawing/2014/main" id="{77944921-DD48-F54A-9B09-96A39E0933F7}"/>
              </a:ext>
            </a:extLst>
          </p:cNvPr>
          <p:cNvPicPr>
            <a:picLocks noChangeAspect="1"/>
          </p:cNvPicPr>
          <p:nvPr/>
        </p:nvPicPr>
        <p:blipFill>
          <a:blip r:embed="rId3"/>
          <a:stretch>
            <a:fillRect/>
          </a:stretch>
        </p:blipFill>
        <p:spPr>
          <a:xfrm>
            <a:off x="6106839" y="666426"/>
            <a:ext cx="6106841" cy="5785911"/>
          </a:xfrm>
          <a:prstGeom prst="rect">
            <a:avLst/>
          </a:prstGeom>
        </p:spPr>
      </p:pic>
    </p:spTree>
    <p:extLst>
      <p:ext uri="{BB962C8B-B14F-4D97-AF65-F5344CB8AC3E}">
        <p14:creationId xmlns:p14="http://schemas.microsoft.com/office/powerpoint/2010/main" val="25752466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3B0646-6FC1-3743-BC23-0A2C4EDB129A}"/>
              </a:ext>
            </a:extLst>
          </p:cNvPr>
          <p:cNvPicPr>
            <a:picLocks noChangeAspect="1"/>
          </p:cNvPicPr>
          <p:nvPr/>
        </p:nvPicPr>
        <p:blipFill>
          <a:blip r:embed="rId3"/>
          <a:stretch>
            <a:fillRect/>
          </a:stretch>
        </p:blipFill>
        <p:spPr>
          <a:xfrm>
            <a:off x="2917298" y="496601"/>
            <a:ext cx="6121831" cy="5800113"/>
          </a:xfrm>
          <a:prstGeom prst="rect">
            <a:avLst/>
          </a:prstGeom>
        </p:spPr>
      </p:pic>
      <p:sp>
        <p:nvSpPr>
          <p:cNvPr id="3" name="Rectangle 2">
            <a:extLst>
              <a:ext uri="{FF2B5EF4-FFF2-40B4-BE49-F238E27FC236}">
                <a16:creationId xmlns:a16="http://schemas.microsoft.com/office/drawing/2014/main" id="{75AA12AF-AC4A-D84F-8241-37DB8093A9E5}"/>
              </a:ext>
            </a:extLst>
          </p:cNvPr>
          <p:cNvSpPr/>
          <p:nvPr/>
        </p:nvSpPr>
        <p:spPr>
          <a:xfrm>
            <a:off x="3142546" y="6103423"/>
            <a:ext cx="1415131" cy="369332"/>
          </a:xfrm>
          <a:prstGeom prst="rect">
            <a:avLst/>
          </a:prstGeom>
        </p:spPr>
        <p:txBody>
          <a:bodyPr wrap="none">
            <a:spAutoFit/>
          </a:bodyPr>
          <a:lstStyle/>
          <a:p>
            <a:r>
              <a:rPr lang="en-US" dirty="0">
                <a:solidFill>
                  <a:srgbClr val="FF0000"/>
                </a:solidFill>
              </a:rPr>
              <a:t>Photophysics</a:t>
            </a:r>
          </a:p>
        </p:txBody>
      </p:sp>
      <p:sp>
        <p:nvSpPr>
          <p:cNvPr id="6" name="Rectangle 5">
            <a:extLst>
              <a:ext uri="{FF2B5EF4-FFF2-40B4-BE49-F238E27FC236}">
                <a16:creationId xmlns:a16="http://schemas.microsoft.com/office/drawing/2014/main" id="{550F4CEA-59E7-144E-9376-2154F1C90163}"/>
              </a:ext>
            </a:extLst>
          </p:cNvPr>
          <p:cNvSpPr/>
          <p:nvPr/>
        </p:nvSpPr>
        <p:spPr>
          <a:xfrm>
            <a:off x="6690564" y="6031989"/>
            <a:ext cx="2359941" cy="646331"/>
          </a:xfrm>
          <a:prstGeom prst="rect">
            <a:avLst/>
          </a:prstGeom>
        </p:spPr>
        <p:txBody>
          <a:bodyPr wrap="none">
            <a:spAutoFit/>
          </a:bodyPr>
          <a:lstStyle/>
          <a:p>
            <a:r>
              <a:rPr lang="en-US" dirty="0">
                <a:solidFill>
                  <a:srgbClr val="00B050"/>
                </a:solidFill>
              </a:rPr>
              <a:t>ssDNA Global motions/</a:t>
            </a:r>
          </a:p>
          <a:p>
            <a:r>
              <a:rPr lang="en-US" dirty="0">
                <a:solidFill>
                  <a:srgbClr val="00B050"/>
                </a:solidFill>
              </a:rPr>
              <a:t>Junction Interactions</a:t>
            </a:r>
          </a:p>
        </p:txBody>
      </p:sp>
      <p:sp>
        <p:nvSpPr>
          <p:cNvPr id="7" name="Rectangle 6">
            <a:extLst>
              <a:ext uri="{FF2B5EF4-FFF2-40B4-BE49-F238E27FC236}">
                <a16:creationId xmlns:a16="http://schemas.microsoft.com/office/drawing/2014/main" id="{4341E3DE-00D1-664F-8D5B-3D3E5BB240F2}"/>
              </a:ext>
            </a:extLst>
          </p:cNvPr>
          <p:cNvSpPr/>
          <p:nvPr/>
        </p:nvSpPr>
        <p:spPr>
          <a:xfrm>
            <a:off x="0" y="0"/>
            <a:ext cx="12192000" cy="438941"/>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How are eigenmodes correlated? </a:t>
            </a:r>
          </a:p>
        </p:txBody>
      </p:sp>
      <p:sp>
        <p:nvSpPr>
          <p:cNvPr id="8" name="Rectangle 7">
            <a:extLst>
              <a:ext uri="{FF2B5EF4-FFF2-40B4-BE49-F238E27FC236}">
                <a16:creationId xmlns:a16="http://schemas.microsoft.com/office/drawing/2014/main" id="{CA2134F8-C1A6-3E4E-B2EE-B8D0462EFA3B}"/>
              </a:ext>
            </a:extLst>
          </p:cNvPr>
          <p:cNvSpPr/>
          <p:nvPr/>
        </p:nvSpPr>
        <p:spPr>
          <a:xfrm>
            <a:off x="5107293" y="6201358"/>
            <a:ext cx="2559265" cy="646331"/>
          </a:xfrm>
          <a:prstGeom prst="rect">
            <a:avLst/>
          </a:prstGeom>
        </p:spPr>
        <p:txBody>
          <a:bodyPr wrap="square">
            <a:spAutoFit/>
          </a:bodyPr>
          <a:lstStyle/>
          <a:p>
            <a:r>
              <a:rPr lang="en-US" dirty="0">
                <a:solidFill>
                  <a:srgbClr val="7030A0"/>
                </a:solidFill>
              </a:rPr>
              <a:t>Local Modes</a:t>
            </a:r>
          </a:p>
          <a:p>
            <a:r>
              <a:rPr lang="en-US" dirty="0">
                <a:solidFill>
                  <a:srgbClr val="7030A0"/>
                </a:solidFill>
              </a:rPr>
              <a:t>Base stacking</a:t>
            </a:r>
          </a:p>
        </p:txBody>
      </p:sp>
      <p:grpSp>
        <p:nvGrpSpPr>
          <p:cNvPr id="30" name="Group 29">
            <a:extLst>
              <a:ext uri="{FF2B5EF4-FFF2-40B4-BE49-F238E27FC236}">
                <a16:creationId xmlns:a16="http://schemas.microsoft.com/office/drawing/2014/main" id="{3B0F17A0-B2C3-3643-A9F5-F39F7AF96DC6}"/>
              </a:ext>
            </a:extLst>
          </p:cNvPr>
          <p:cNvGrpSpPr/>
          <p:nvPr/>
        </p:nvGrpSpPr>
        <p:grpSpPr>
          <a:xfrm>
            <a:off x="54889" y="767394"/>
            <a:ext cx="4055390" cy="1754326"/>
            <a:chOff x="54889" y="767394"/>
            <a:chExt cx="4055390" cy="1754326"/>
          </a:xfrm>
        </p:grpSpPr>
        <p:cxnSp>
          <p:nvCxnSpPr>
            <p:cNvPr id="10" name="Straight Arrow Connector 9">
              <a:extLst>
                <a:ext uri="{FF2B5EF4-FFF2-40B4-BE49-F238E27FC236}">
                  <a16:creationId xmlns:a16="http://schemas.microsoft.com/office/drawing/2014/main" id="{6CA5C832-E866-6241-AB5A-455B8B6B2275}"/>
                </a:ext>
              </a:extLst>
            </p:cNvPr>
            <p:cNvCxnSpPr>
              <a:cxnSpLocks/>
            </p:cNvCxnSpPr>
            <p:nvPr/>
          </p:nvCxnSpPr>
          <p:spPr>
            <a:xfrm>
              <a:off x="3106979" y="1687381"/>
              <a:ext cx="1003300" cy="38100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3DD62728-65B4-9045-BDC5-CE28ED9855E1}"/>
                </a:ext>
              </a:extLst>
            </p:cNvPr>
            <p:cNvSpPr txBox="1"/>
            <p:nvPr/>
          </p:nvSpPr>
          <p:spPr>
            <a:xfrm>
              <a:off x="54889" y="767394"/>
              <a:ext cx="3375940" cy="1754326"/>
            </a:xfrm>
            <a:prstGeom prst="rect">
              <a:avLst/>
            </a:prstGeom>
            <a:noFill/>
          </p:spPr>
          <p:txBody>
            <a:bodyPr wrap="square" rtlCol="0">
              <a:spAutoFit/>
            </a:bodyPr>
            <a:lstStyle/>
            <a:p>
              <a:r>
                <a:rPr lang="en-US" dirty="0"/>
                <a:t>Negative amplitude A</a:t>
              </a:r>
              <a:r>
                <a:rPr lang="en-US" baseline="-25000" dirty="0"/>
                <a:t>ij</a:t>
              </a:r>
              <a:r>
                <a:rPr lang="en-US" dirty="0"/>
                <a:t> means if the system has amplitude in mode (𝝀</a:t>
              </a:r>
              <a:r>
                <a:rPr lang="en-US" baseline="-25000" dirty="0"/>
                <a:t>i</a:t>
              </a:r>
              <a:r>
                <a:rPr lang="en-US" dirty="0"/>
                <a:t>), then this lessens the conditional probability of seeing the other mode (𝝀</a:t>
              </a:r>
              <a:r>
                <a:rPr lang="en-US" baseline="-25000" dirty="0"/>
                <a:t>j</a:t>
              </a:r>
              <a:r>
                <a:rPr lang="en-US" dirty="0"/>
                <a:t>) in the next moment (𝜏</a:t>
              </a:r>
              <a:r>
                <a:rPr lang="en-US" baseline="-25000" dirty="0"/>
                <a:t>2</a:t>
              </a:r>
              <a:r>
                <a:rPr lang="en-US" dirty="0"/>
                <a:t>=0).</a:t>
              </a:r>
              <a:endParaRPr lang="en-US" baseline="-25000" dirty="0"/>
            </a:p>
          </p:txBody>
        </p:sp>
      </p:grpSp>
      <p:grpSp>
        <p:nvGrpSpPr>
          <p:cNvPr id="34" name="Group 33">
            <a:extLst>
              <a:ext uri="{FF2B5EF4-FFF2-40B4-BE49-F238E27FC236}">
                <a16:creationId xmlns:a16="http://schemas.microsoft.com/office/drawing/2014/main" id="{5186FF4D-9B24-EA4C-B364-7268C74F0117}"/>
              </a:ext>
            </a:extLst>
          </p:cNvPr>
          <p:cNvGrpSpPr/>
          <p:nvPr/>
        </p:nvGrpSpPr>
        <p:grpSpPr>
          <a:xfrm>
            <a:off x="7554240" y="646779"/>
            <a:ext cx="4557684" cy="1477328"/>
            <a:chOff x="7554240" y="646779"/>
            <a:chExt cx="4557684" cy="1477328"/>
          </a:xfrm>
        </p:grpSpPr>
        <p:cxnSp>
          <p:nvCxnSpPr>
            <p:cNvPr id="14" name="Straight Arrow Connector 13">
              <a:extLst>
                <a:ext uri="{FF2B5EF4-FFF2-40B4-BE49-F238E27FC236}">
                  <a16:creationId xmlns:a16="http://schemas.microsoft.com/office/drawing/2014/main" id="{A8897B42-4D2F-4845-A6CD-7809F9B86B7F}"/>
                </a:ext>
              </a:extLst>
            </p:cNvPr>
            <p:cNvCxnSpPr>
              <a:cxnSpLocks/>
            </p:cNvCxnSpPr>
            <p:nvPr/>
          </p:nvCxnSpPr>
          <p:spPr>
            <a:xfrm flipH="1">
              <a:off x="7554240" y="1854200"/>
              <a:ext cx="1373860" cy="25228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18" name="Rectangle 17">
              <a:extLst>
                <a:ext uri="{FF2B5EF4-FFF2-40B4-BE49-F238E27FC236}">
                  <a16:creationId xmlns:a16="http://schemas.microsoft.com/office/drawing/2014/main" id="{D3A476B3-2896-4140-A717-6F1C220396C5}"/>
                </a:ext>
              </a:extLst>
            </p:cNvPr>
            <p:cNvSpPr/>
            <p:nvPr/>
          </p:nvSpPr>
          <p:spPr>
            <a:xfrm>
              <a:off x="9061882" y="646779"/>
              <a:ext cx="3050042" cy="1477328"/>
            </a:xfrm>
            <a:prstGeom prst="rect">
              <a:avLst/>
            </a:prstGeom>
          </p:spPr>
          <p:txBody>
            <a:bodyPr wrap="square">
              <a:spAutoFit/>
            </a:bodyPr>
            <a:lstStyle/>
            <a:p>
              <a:r>
                <a:rPr lang="en-US" dirty="0"/>
                <a:t>Positive self-amplitude A</a:t>
              </a:r>
              <a:r>
                <a:rPr lang="en-US" baseline="-25000" dirty="0"/>
                <a:t>ii</a:t>
              </a:r>
              <a:r>
                <a:rPr lang="en-US" dirty="0"/>
                <a:t> means there is an increased chance the system will remain in this eigenmode after a duration of time 𝜏</a:t>
              </a:r>
              <a:r>
                <a:rPr lang="en-US" baseline="-25000" dirty="0"/>
                <a:t>2</a:t>
              </a:r>
              <a:r>
                <a:rPr lang="en-US" dirty="0"/>
                <a:t>.</a:t>
              </a:r>
              <a:endParaRPr lang="en-US" baseline="-25000" dirty="0"/>
            </a:p>
          </p:txBody>
        </p:sp>
      </p:grpSp>
      <p:grpSp>
        <p:nvGrpSpPr>
          <p:cNvPr id="32" name="Group 31">
            <a:extLst>
              <a:ext uri="{FF2B5EF4-FFF2-40B4-BE49-F238E27FC236}">
                <a16:creationId xmlns:a16="http://schemas.microsoft.com/office/drawing/2014/main" id="{AE252CAF-1456-A74A-A4BA-F7E17FE7D9E4}"/>
              </a:ext>
            </a:extLst>
          </p:cNvPr>
          <p:cNvGrpSpPr/>
          <p:nvPr/>
        </p:nvGrpSpPr>
        <p:grpSpPr>
          <a:xfrm>
            <a:off x="5990094" y="4473227"/>
            <a:ext cx="6187353" cy="2031325"/>
            <a:chOff x="5990094" y="4473227"/>
            <a:chExt cx="6187353" cy="2031325"/>
          </a:xfrm>
        </p:grpSpPr>
        <p:sp>
          <p:nvSpPr>
            <p:cNvPr id="15" name="TextBox 14">
              <a:extLst>
                <a:ext uri="{FF2B5EF4-FFF2-40B4-BE49-F238E27FC236}">
                  <a16:creationId xmlns:a16="http://schemas.microsoft.com/office/drawing/2014/main" id="{9AA6C768-9D96-904B-842F-E840FD6A59B9}"/>
                </a:ext>
              </a:extLst>
            </p:cNvPr>
            <p:cNvSpPr txBox="1"/>
            <p:nvPr/>
          </p:nvSpPr>
          <p:spPr>
            <a:xfrm>
              <a:off x="9039129" y="4473227"/>
              <a:ext cx="3138318" cy="2031325"/>
            </a:xfrm>
            <a:prstGeom prst="rect">
              <a:avLst/>
            </a:prstGeom>
            <a:noFill/>
          </p:spPr>
          <p:txBody>
            <a:bodyPr wrap="square" rtlCol="0">
              <a:spAutoFit/>
            </a:bodyPr>
            <a:lstStyle/>
            <a:p>
              <a:r>
                <a:rPr lang="en-US" dirty="0"/>
                <a:t>Positive off-diagonal amplitude A</a:t>
              </a:r>
              <a:r>
                <a:rPr lang="en-US" baseline="-25000" dirty="0"/>
                <a:t>ij</a:t>
              </a:r>
              <a:r>
                <a:rPr lang="en-US" dirty="0"/>
                <a:t> means if the system has amplitude in mode (𝝀</a:t>
              </a:r>
              <a:r>
                <a:rPr lang="en-US" baseline="-25000" dirty="0"/>
                <a:t>i</a:t>
              </a:r>
              <a:r>
                <a:rPr lang="en-US" dirty="0"/>
                <a:t>), then this increases the conditional probability of seeing the other mode (𝝀</a:t>
              </a:r>
              <a:r>
                <a:rPr lang="en-US" baseline="-25000" dirty="0"/>
                <a:t>j</a:t>
              </a:r>
              <a:r>
                <a:rPr lang="en-US" dirty="0"/>
                <a:t>) in the next moment (𝜏</a:t>
              </a:r>
              <a:r>
                <a:rPr lang="en-US" baseline="-25000" dirty="0"/>
                <a:t>2</a:t>
              </a:r>
              <a:r>
                <a:rPr lang="en-US" dirty="0"/>
                <a:t>=0).</a:t>
              </a:r>
              <a:endParaRPr lang="en-US" baseline="-25000" dirty="0"/>
            </a:p>
          </p:txBody>
        </p:sp>
        <p:cxnSp>
          <p:nvCxnSpPr>
            <p:cNvPr id="19" name="Straight Arrow Connector 18">
              <a:extLst>
                <a:ext uri="{FF2B5EF4-FFF2-40B4-BE49-F238E27FC236}">
                  <a16:creationId xmlns:a16="http://schemas.microsoft.com/office/drawing/2014/main" id="{76F892B9-8A93-AD4E-92BD-0414B28CF805}"/>
                </a:ext>
              </a:extLst>
            </p:cNvPr>
            <p:cNvCxnSpPr>
              <a:cxnSpLocks/>
            </p:cNvCxnSpPr>
            <p:nvPr/>
          </p:nvCxnSpPr>
          <p:spPr>
            <a:xfrm flipH="1" flipV="1">
              <a:off x="5990094" y="5192581"/>
              <a:ext cx="3071788" cy="571206"/>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grpSp>
      <p:sp>
        <p:nvSpPr>
          <p:cNvPr id="24" name="Rectangle 23">
            <a:extLst>
              <a:ext uri="{FF2B5EF4-FFF2-40B4-BE49-F238E27FC236}">
                <a16:creationId xmlns:a16="http://schemas.microsoft.com/office/drawing/2014/main" id="{B40D3A6D-E598-C34E-8DF7-30936EB11A14}"/>
              </a:ext>
            </a:extLst>
          </p:cNvPr>
          <p:cNvSpPr/>
          <p:nvPr/>
        </p:nvSpPr>
        <p:spPr>
          <a:xfrm>
            <a:off x="3662880" y="5394455"/>
            <a:ext cx="894797" cy="369332"/>
          </a:xfrm>
          <a:prstGeom prst="rect">
            <a:avLst/>
          </a:prstGeom>
        </p:spPr>
        <p:txBody>
          <a:bodyPr wrap="none">
            <a:spAutoFit/>
          </a:bodyPr>
          <a:lstStyle/>
          <a:p>
            <a:r>
              <a:rPr lang="en-US" dirty="0">
                <a:solidFill>
                  <a:schemeClr val="bg1"/>
                </a:solidFill>
              </a:rPr>
              <a:t>M = 0.1</a:t>
            </a:r>
          </a:p>
        </p:txBody>
      </p:sp>
      <p:grpSp>
        <p:nvGrpSpPr>
          <p:cNvPr id="31" name="Group 30">
            <a:extLst>
              <a:ext uri="{FF2B5EF4-FFF2-40B4-BE49-F238E27FC236}">
                <a16:creationId xmlns:a16="http://schemas.microsoft.com/office/drawing/2014/main" id="{FF61FC14-F5C6-9E44-9479-9AA591F68555}"/>
              </a:ext>
            </a:extLst>
          </p:cNvPr>
          <p:cNvGrpSpPr/>
          <p:nvPr/>
        </p:nvGrpSpPr>
        <p:grpSpPr>
          <a:xfrm>
            <a:off x="254000" y="4138389"/>
            <a:ext cx="3610799" cy="1754326"/>
            <a:chOff x="254000" y="4138389"/>
            <a:chExt cx="3610799" cy="1754326"/>
          </a:xfrm>
        </p:grpSpPr>
        <p:sp>
          <p:nvSpPr>
            <p:cNvPr id="23" name="TextBox 22">
              <a:extLst>
                <a:ext uri="{FF2B5EF4-FFF2-40B4-BE49-F238E27FC236}">
                  <a16:creationId xmlns:a16="http://schemas.microsoft.com/office/drawing/2014/main" id="{DC983322-7FCA-1244-AAAF-DDE3BE790B75}"/>
                </a:ext>
              </a:extLst>
            </p:cNvPr>
            <p:cNvSpPr txBox="1"/>
            <p:nvPr/>
          </p:nvSpPr>
          <p:spPr>
            <a:xfrm>
              <a:off x="254000" y="4138389"/>
              <a:ext cx="2882218" cy="1754326"/>
            </a:xfrm>
            <a:prstGeom prst="rect">
              <a:avLst/>
            </a:prstGeom>
            <a:noFill/>
          </p:spPr>
          <p:txBody>
            <a:bodyPr wrap="square" rtlCol="0">
              <a:spAutoFit/>
            </a:bodyPr>
            <a:lstStyle/>
            <a:p>
              <a:r>
                <a:rPr lang="en-US" dirty="0">
                  <a:solidFill>
                    <a:srgbClr val="FF0000"/>
                  </a:solidFill>
                </a:rPr>
                <a:t>The highest amplitude (by far) is A</a:t>
              </a:r>
              <a:r>
                <a:rPr lang="en-US" baseline="-25000" dirty="0">
                  <a:solidFill>
                    <a:srgbClr val="FF0000"/>
                  </a:solidFill>
                </a:rPr>
                <a:t>11 </a:t>
              </a:r>
              <a:r>
                <a:rPr lang="en-US" dirty="0">
                  <a:solidFill>
                    <a:srgbClr val="FF0000"/>
                  </a:solidFill>
                </a:rPr>
                <a:t>which relates to the rate of excited state dynamics. </a:t>
              </a:r>
              <a:r>
                <a:rPr lang="en-US" dirty="0">
                  <a:solidFill>
                    <a:schemeClr val="bg1">
                      <a:lumMod val="50000"/>
                    </a:schemeClr>
                  </a:solidFill>
                </a:rPr>
                <a:t>Here we scale it by a multiplicative factor of M = 0.1.</a:t>
              </a:r>
            </a:p>
          </p:txBody>
        </p:sp>
        <p:cxnSp>
          <p:nvCxnSpPr>
            <p:cNvPr id="25" name="Straight Arrow Connector 24">
              <a:extLst>
                <a:ext uri="{FF2B5EF4-FFF2-40B4-BE49-F238E27FC236}">
                  <a16:creationId xmlns:a16="http://schemas.microsoft.com/office/drawing/2014/main" id="{56927C77-4B3E-294F-B6B3-9BE305607BDD}"/>
                </a:ext>
              </a:extLst>
            </p:cNvPr>
            <p:cNvCxnSpPr>
              <a:cxnSpLocks/>
            </p:cNvCxnSpPr>
            <p:nvPr/>
          </p:nvCxnSpPr>
          <p:spPr>
            <a:xfrm>
              <a:off x="2861499" y="4661373"/>
              <a:ext cx="1003300" cy="38100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grpSp>
      <p:grpSp>
        <p:nvGrpSpPr>
          <p:cNvPr id="33" name="Group 32">
            <a:extLst>
              <a:ext uri="{FF2B5EF4-FFF2-40B4-BE49-F238E27FC236}">
                <a16:creationId xmlns:a16="http://schemas.microsoft.com/office/drawing/2014/main" id="{49685765-CF99-F746-B2D7-A657920756A0}"/>
              </a:ext>
            </a:extLst>
          </p:cNvPr>
          <p:cNvGrpSpPr/>
          <p:nvPr/>
        </p:nvGrpSpPr>
        <p:grpSpPr>
          <a:xfrm>
            <a:off x="7487778" y="2913221"/>
            <a:ext cx="4413760" cy="1200329"/>
            <a:chOff x="7487778" y="2913221"/>
            <a:chExt cx="4413760" cy="1200329"/>
          </a:xfrm>
        </p:grpSpPr>
        <p:cxnSp>
          <p:nvCxnSpPr>
            <p:cNvPr id="28" name="Straight Arrow Connector 27">
              <a:extLst>
                <a:ext uri="{FF2B5EF4-FFF2-40B4-BE49-F238E27FC236}">
                  <a16:creationId xmlns:a16="http://schemas.microsoft.com/office/drawing/2014/main" id="{22485583-120A-6843-A177-65EF0AF64F31}"/>
                </a:ext>
              </a:extLst>
            </p:cNvPr>
            <p:cNvCxnSpPr>
              <a:cxnSpLocks/>
            </p:cNvCxnSpPr>
            <p:nvPr/>
          </p:nvCxnSpPr>
          <p:spPr>
            <a:xfrm flipH="1">
              <a:off x="7487778" y="3516025"/>
              <a:ext cx="1373860" cy="25228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29" name="TextBox 28">
              <a:extLst>
                <a:ext uri="{FF2B5EF4-FFF2-40B4-BE49-F238E27FC236}">
                  <a16:creationId xmlns:a16="http://schemas.microsoft.com/office/drawing/2014/main" id="{1CE58E53-EDFD-3343-8D63-EC56CDB88587}"/>
                </a:ext>
              </a:extLst>
            </p:cNvPr>
            <p:cNvSpPr txBox="1"/>
            <p:nvPr/>
          </p:nvSpPr>
          <p:spPr>
            <a:xfrm>
              <a:off x="9039129" y="2913221"/>
              <a:ext cx="2862409" cy="1200329"/>
            </a:xfrm>
            <a:prstGeom prst="rect">
              <a:avLst/>
            </a:prstGeom>
            <a:noFill/>
          </p:spPr>
          <p:txBody>
            <a:bodyPr wrap="square" rtlCol="0">
              <a:spAutoFit/>
            </a:bodyPr>
            <a:lstStyle/>
            <a:p>
              <a:r>
                <a:rPr lang="en-US" dirty="0">
                  <a:solidFill>
                    <a:srgbClr val="0432FF"/>
                  </a:solidFill>
                </a:rPr>
                <a:t>Base stacking (subset of 𝝀</a:t>
              </a:r>
              <a:r>
                <a:rPr lang="en-US" baseline="-25000" dirty="0">
                  <a:solidFill>
                    <a:srgbClr val="0432FF"/>
                  </a:solidFill>
                </a:rPr>
                <a:t>2</a:t>
              </a:r>
              <a:r>
                <a:rPr lang="en-US" dirty="0">
                  <a:solidFill>
                    <a:srgbClr val="0432FF"/>
                  </a:solidFill>
                </a:rPr>
                <a:t>) is negatively correlated to global motions which increase the FRET</a:t>
              </a:r>
              <a:endParaRPr lang="en-US" baseline="-25000" dirty="0">
                <a:solidFill>
                  <a:srgbClr val="0432FF"/>
                </a:solidFill>
              </a:endParaRPr>
            </a:p>
          </p:txBody>
        </p:sp>
      </p:grpSp>
    </p:spTree>
    <p:extLst>
      <p:ext uri="{BB962C8B-B14F-4D97-AF65-F5344CB8AC3E}">
        <p14:creationId xmlns:p14="http://schemas.microsoft.com/office/powerpoint/2010/main" val="41270201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C43721A-4E6C-8647-BC53-1B943568C6F3}"/>
              </a:ext>
            </a:extLst>
          </p:cNvPr>
          <p:cNvSpPr/>
          <p:nvPr/>
        </p:nvSpPr>
        <p:spPr>
          <a:xfrm>
            <a:off x="0" y="0"/>
            <a:ext cx="6106840" cy="438941"/>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3`-p(dT)</a:t>
            </a:r>
            <a:r>
              <a:rPr lang="en-US" sz="2200" b="1" baseline="-25000" dirty="0">
                <a:latin typeface="Arial" panose="020B0604020202020204" pitchFamily="34" charset="0"/>
                <a:cs typeface="Arial" panose="020B0604020202020204" pitchFamily="34" charset="0"/>
              </a:rPr>
              <a:t>15</a:t>
            </a:r>
            <a:r>
              <a:rPr lang="en-US" sz="2200" b="1" dirty="0">
                <a:latin typeface="Arial" panose="020B0604020202020204" pitchFamily="34" charset="0"/>
                <a:cs typeface="Arial" panose="020B0604020202020204" pitchFamily="34" charset="0"/>
              </a:rPr>
              <a:t> DNA + 0.0 µM gp32</a:t>
            </a:r>
          </a:p>
        </p:txBody>
      </p:sp>
      <p:pic>
        <p:nvPicPr>
          <p:cNvPr id="4" name="Picture 3">
            <a:extLst>
              <a:ext uri="{FF2B5EF4-FFF2-40B4-BE49-F238E27FC236}">
                <a16:creationId xmlns:a16="http://schemas.microsoft.com/office/drawing/2014/main" id="{A624DD1D-C534-C544-A041-4AF85B7BE3B2}"/>
              </a:ext>
            </a:extLst>
          </p:cNvPr>
          <p:cNvPicPr>
            <a:picLocks noChangeAspect="1"/>
          </p:cNvPicPr>
          <p:nvPr/>
        </p:nvPicPr>
        <p:blipFill>
          <a:blip r:embed="rId3"/>
          <a:stretch>
            <a:fillRect/>
          </a:stretch>
        </p:blipFill>
        <p:spPr>
          <a:xfrm>
            <a:off x="0" y="650927"/>
            <a:ext cx="6121831" cy="5800113"/>
          </a:xfrm>
          <a:prstGeom prst="rect">
            <a:avLst/>
          </a:prstGeom>
        </p:spPr>
      </p:pic>
      <p:pic>
        <p:nvPicPr>
          <p:cNvPr id="5" name="Picture 4">
            <a:extLst>
              <a:ext uri="{FF2B5EF4-FFF2-40B4-BE49-F238E27FC236}">
                <a16:creationId xmlns:a16="http://schemas.microsoft.com/office/drawing/2014/main" id="{3DC40BA8-59AD-9343-BE96-F6576F4981E7}"/>
              </a:ext>
            </a:extLst>
          </p:cNvPr>
          <p:cNvPicPr>
            <a:picLocks noChangeAspect="1"/>
          </p:cNvPicPr>
          <p:nvPr/>
        </p:nvPicPr>
        <p:blipFill>
          <a:blip r:embed="rId4"/>
          <a:stretch>
            <a:fillRect/>
          </a:stretch>
        </p:blipFill>
        <p:spPr>
          <a:xfrm>
            <a:off x="6106840" y="650928"/>
            <a:ext cx="6085160" cy="5765369"/>
          </a:xfrm>
          <a:prstGeom prst="rect">
            <a:avLst/>
          </a:prstGeom>
        </p:spPr>
      </p:pic>
      <p:sp>
        <p:nvSpPr>
          <p:cNvPr id="7" name="Rectangle 6">
            <a:extLst>
              <a:ext uri="{FF2B5EF4-FFF2-40B4-BE49-F238E27FC236}">
                <a16:creationId xmlns:a16="http://schemas.microsoft.com/office/drawing/2014/main" id="{5C2F4AA2-812F-A54B-A552-24FE55C792C4}"/>
              </a:ext>
            </a:extLst>
          </p:cNvPr>
          <p:cNvSpPr/>
          <p:nvPr/>
        </p:nvSpPr>
        <p:spPr>
          <a:xfrm>
            <a:off x="6106840" y="-1"/>
            <a:ext cx="6106840" cy="4389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5`-p(dT)</a:t>
            </a:r>
            <a:r>
              <a:rPr lang="en-US" sz="2200" b="1" baseline="-25000" dirty="0">
                <a:latin typeface="Arial" panose="020B0604020202020204" pitchFamily="34" charset="0"/>
                <a:cs typeface="Arial" panose="020B0604020202020204" pitchFamily="34" charset="0"/>
              </a:rPr>
              <a:t>15</a:t>
            </a:r>
            <a:r>
              <a:rPr lang="en-US" sz="2200" b="1" dirty="0">
                <a:latin typeface="Arial" panose="020B0604020202020204" pitchFamily="34" charset="0"/>
                <a:cs typeface="Arial" panose="020B0604020202020204" pitchFamily="34" charset="0"/>
              </a:rPr>
              <a:t> DNA + 0.0 µM gp32</a:t>
            </a:r>
          </a:p>
        </p:txBody>
      </p:sp>
    </p:spTree>
    <p:extLst>
      <p:ext uri="{BB962C8B-B14F-4D97-AF65-F5344CB8AC3E}">
        <p14:creationId xmlns:p14="http://schemas.microsoft.com/office/powerpoint/2010/main" val="30468264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C43721A-4E6C-8647-BC53-1B943568C6F3}"/>
              </a:ext>
            </a:extLst>
          </p:cNvPr>
          <p:cNvSpPr/>
          <p:nvPr/>
        </p:nvSpPr>
        <p:spPr>
          <a:xfrm>
            <a:off x="0" y="0"/>
            <a:ext cx="6106840" cy="43894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3`-p(dT)</a:t>
            </a:r>
            <a:r>
              <a:rPr lang="en-US" sz="2200" b="1" baseline="-25000" dirty="0">
                <a:latin typeface="Arial" panose="020B0604020202020204" pitchFamily="34" charset="0"/>
                <a:cs typeface="Arial" panose="020B0604020202020204" pitchFamily="34" charset="0"/>
              </a:rPr>
              <a:t>14</a:t>
            </a:r>
            <a:r>
              <a:rPr lang="en-US" sz="2200" b="1" dirty="0">
                <a:latin typeface="Arial" panose="020B0604020202020204" pitchFamily="34" charset="0"/>
                <a:cs typeface="Arial" panose="020B0604020202020204" pitchFamily="34" charset="0"/>
              </a:rPr>
              <a:t> DNA + 0.0 µM gp32</a:t>
            </a:r>
          </a:p>
        </p:txBody>
      </p:sp>
      <p:sp>
        <p:nvSpPr>
          <p:cNvPr id="7" name="Rectangle 6">
            <a:extLst>
              <a:ext uri="{FF2B5EF4-FFF2-40B4-BE49-F238E27FC236}">
                <a16:creationId xmlns:a16="http://schemas.microsoft.com/office/drawing/2014/main" id="{5C2F4AA2-812F-A54B-A552-24FE55C792C4}"/>
              </a:ext>
            </a:extLst>
          </p:cNvPr>
          <p:cNvSpPr/>
          <p:nvPr/>
        </p:nvSpPr>
        <p:spPr>
          <a:xfrm>
            <a:off x="6106840" y="-1"/>
            <a:ext cx="6106840" cy="43894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5`-p(dT)</a:t>
            </a:r>
            <a:r>
              <a:rPr lang="en-US" sz="2200" b="1" baseline="-25000" dirty="0">
                <a:latin typeface="Arial" panose="020B0604020202020204" pitchFamily="34" charset="0"/>
                <a:cs typeface="Arial" panose="020B0604020202020204" pitchFamily="34" charset="0"/>
              </a:rPr>
              <a:t>14</a:t>
            </a:r>
            <a:r>
              <a:rPr lang="en-US" sz="2200" b="1" dirty="0">
                <a:latin typeface="Arial" panose="020B0604020202020204" pitchFamily="34" charset="0"/>
                <a:cs typeface="Arial" panose="020B0604020202020204" pitchFamily="34" charset="0"/>
              </a:rPr>
              <a:t> DNA + 0.0 µM gp32</a:t>
            </a:r>
          </a:p>
        </p:txBody>
      </p:sp>
      <p:pic>
        <p:nvPicPr>
          <p:cNvPr id="2" name="Picture 1">
            <a:extLst>
              <a:ext uri="{FF2B5EF4-FFF2-40B4-BE49-F238E27FC236}">
                <a16:creationId xmlns:a16="http://schemas.microsoft.com/office/drawing/2014/main" id="{207EA60B-1F0B-304B-A793-69BEA7D4C4D3}"/>
              </a:ext>
            </a:extLst>
          </p:cNvPr>
          <p:cNvPicPr>
            <a:picLocks noChangeAspect="1"/>
          </p:cNvPicPr>
          <p:nvPr/>
        </p:nvPicPr>
        <p:blipFill>
          <a:blip r:embed="rId2"/>
          <a:stretch>
            <a:fillRect/>
          </a:stretch>
        </p:blipFill>
        <p:spPr>
          <a:xfrm>
            <a:off x="0" y="666427"/>
            <a:ext cx="6106840" cy="5785910"/>
          </a:xfrm>
          <a:prstGeom prst="rect">
            <a:avLst/>
          </a:prstGeom>
        </p:spPr>
      </p:pic>
      <p:pic>
        <p:nvPicPr>
          <p:cNvPr id="6" name="Picture 5">
            <a:extLst>
              <a:ext uri="{FF2B5EF4-FFF2-40B4-BE49-F238E27FC236}">
                <a16:creationId xmlns:a16="http://schemas.microsoft.com/office/drawing/2014/main" id="{8BE4828E-AFE3-1C41-818A-4686501AAF39}"/>
              </a:ext>
            </a:extLst>
          </p:cNvPr>
          <p:cNvPicPr>
            <a:picLocks noChangeAspect="1"/>
          </p:cNvPicPr>
          <p:nvPr/>
        </p:nvPicPr>
        <p:blipFill>
          <a:blip r:embed="rId3"/>
          <a:stretch>
            <a:fillRect/>
          </a:stretch>
        </p:blipFill>
        <p:spPr>
          <a:xfrm>
            <a:off x="6106839" y="666426"/>
            <a:ext cx="6106841" cy="5785911"/>
          </a:xfrm>
          <a:prstGeom prst="rect">
            <a:avLst/>
          </a:prstGeom>
        </p:spPr>
      </p:pic>
    </p:spTree>
    <p:extLst>
      <p:ext uri="{BB962C8B-B14F-4D97-AF65-F5344CB8AC3E}">
        <p14:creationId xmlns:p14="http://schemas.microsoft.com/office/powerpoint/2010/main" val="32994323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341E3DE-00D1-664F-8D5B-3D3E5BB240F2}"/>
              </a:ext>
            </a:extLst>
          </p:cNvPr>
          <p:cNvSpPr/>
          <p:nvPr/>
        </p:nvSpPr>
        <p:spPr>
          <a:xfrm>
            <a:off x="0" y="0"/>
            <a:ext cx="12192000" cy="438941"/>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How are eigenmodes correlated when Protein is present? </a:t>
            </a:r>
          </a:p>
        </p:txBody>
      </p:sp>
      <p:pic>
        <p:nvPicPr>
          <p:cNvPr id="8" name="Picture 7">
            <a:extLst>
              <a:ext uri="{FF2B5EF4-FFF2-40B4-BE49-F238E27FC236}">
                <a16:creationId xmlns:a16="http://schemas.microsoft.com/office/drawing/2014/main" id="{8EF665D8-469A-A44B-9503-D8FEBE09FB90}"/>
              </a:ext>
            </a:extLst>
          </p:cNvPr>
          <p:cNvPicPr>
            <a:picLocks noChangeAspect="1"/>
          </p:cNvPicPr>
          <p:nvPr/>
        </p:nvPicPr>
        <p:blipFill>
          <a:blip r:embed="rId3"/>
          <a:stretch>
            <a:fillRect/>
          </a:stretch>
        </p:blipFill>
        <p:spPr>
          <a:xfrm>
            <a:off x="2863491" y="516683"/>
            <a:ext cx="6106840" cy="5785911"/>
          </a:xfrm>
          <a:prstGeom prst="rect">
            <a:avLst/>
          </a:prstGeom>
        </p:spPr>
      </p:pic>
      <p:grpSp>
        <p:nvGrpSpPr>
          <p:cNvPr id="21" name="Group 20">
            <a:extLst>
              <a:ext uri="{FF2B5EF4-FFF2-40B4-BE49-F238E27FC236}">
                <a16:creationId xmlns:a16="http://schemas.microsoft.com/office/drawing/2014/main" id="{7795B2B4-D2FC-9348-942D-18EA11859B82}"/>
              </a:ext>
            </a:extLst>
          </p:cNvPr>
          <p:cNvGrpSpPr/>
          <p:nvPr/>
        </p:nvGrpSpPr>
        <p:grpSpPr>
          <a:xfrm>
            <a:off x="8868183" y="948148"/>
            <a:ext cx="890054" cy="4447411"/>
            <a:chOff x="8868183" y="948148"/>
            <a:chExt cx="890054" cy="4447411"/>
          </a:xfrm>
        </p:grpSpPr>
        <p:sp>
          <p:nvSpPr>
            <p:cNvPr id="3" name="Rectangle 2">
              <a:extLst>
                <a:ext uri="{FF2B5EF4-FFF2-40B4-BE49-F238E27FC236}">
                  <a16:creationId xmlns:a16="http://schemas.microsoft.com/office/drawing/2014/main" id="{75AA12AF-AC4A-D84F-8241-37DB8093A9E5}"/>
                </a:ext>
              </a:extLst>
            </p:cNvPr>
            <p:cNvSpPr/>
            <p:nvPr/>
          </p:nvSpPr>
          <p:spPr>
            <a:xfrm>
              <a:off x="8892294" y="5026227"/>
              <a:ext cx="865943" cy="369332"/>
            </a:xfrm>
            <a:prstGeom prst="rect">
              <a:avLst/>
            </a:prstGeom>
          </p:spPr>
          <p:txBody>
            <a:bodyPr wrap="none">
              <a:spAutoFit/>
            </a:bodyPr>
            <a:lstStyle/>
            <a:p>
              <a:r>
                <a:rPr lang="en-US" dirty="0"/>
                <a:t>S</a:t>
              </a:r>
              <a:r>
                <a:rPr lang="en-US" baseline="-25000" dirty="0"/>
                <a:t>0</a:t>
              </a:r>
              <a:r>
                <a:rPr lang="en-US" dirty="0"/>
                <a:t> </a:t>
              </a:r>
              <a:r>
                <a:rPr lang="en-US" dirty="0">
                  <a:sym typeface="Wingdings" pitchFamily="2" charset="2"/>
                </a:rPr>
                <a:t> T </a:t>
              </a:r>
              <a:endParaRPr lang="en-US" dirty="0"/>
            </a:p>
          </p:txBody>
        </p:sp>
        <p:sp>
          <p:nvSpPr>
            <p:cNvPr id="4" name="Rectangle 3">
              <a:extLst>
                <a:ext uri="{FF2B5EF4-FFF2-40B4-BE49-F238E27FC236}">
                  <a16:creationId xmlns:a16="http://schemas.microsoft.com/office/drawing/2014/main" id="{E6B4FA7D-CE4C-F949-B835-DFDDEC59DFA3}"/>
                </a:ext>
              </a:extLst>
            </p:cNvPr>
            <p:cNvSpPr/>
            <p:nvPr/>
          </p:nvSpPr>
          <p:spPr>
            <a:xfrm>
              <a:off x="8868183" y="4339778"/>
              <a:ext cx="865943" cy="369332"/>
            </a:xfrm>
            <a:prstGeom prst="rect">
              <a:avLst/>
            </a:prstGeom>
          </p:spPr>
          <p:txBody>
            <a:bodyPr wrap="none">
              <a:spAutoFit/>
            </a:bodyPr>
            <a:lstStyle/>
            <a:p>
              <a:r>
                <a:rPr lang="en-US" dirty="0"/>
                <a:t>T </a:t>
              </a:r>
              <a:r>
                <a:rPr lang="en-US" dirty="0">
                  <a:sym typeface="Wingdings" pitchFamily="2" charset="2"/>
                </a:rPr>
                <a:t> S</a:t>
              </a:r>
              <a:r>
                <a:rPr lang="en-US" baseline="-25000" dirty="0">
                  <a:sym typeface="Wingdings" pitchFamily="2" charset="2"/>
                </a:rPr>
                <a:t>0</a:t>
              </a:r>
              <a:r>
                <a:rPr lang="en-US" dirty="0">
                  <a:sym typeface="Wingdings" pitchFamily="2" charset="2"/>
                </a:rPr>
                <a:t> </a:t>
              </a:r>
              <a:endParaRPr lang="en-US" dirty="0"/>
            </a:p>
          </p:txBody>
        </p:sp>
        <p:sp>
          <p:nvSpPr>
            <p:cNvPr id="9" name="Rectangle 8">
              <a:extLst>
                <a:ext uri="{FF2B5EF4-FFF2-40B4-BE49-F238E27FC236}">
                  <a16:creationId xmlns:a16="http://schemas.microsoft.com/office/drawing/2014/main" id="{B7E3A501-B1D7-0C4D-B0AB-2B20A1309F13}"/>
                </a:ext>
              </a:extLst>
            </p:cNvPr>
            <p:cNvSpPr/>
            <p:nvPr/>
          </p:nvSpPr>
          <p:spPr>
            <a:xfrm>
              <a:off x="9002901" y="1615926"/>
              <a:ext cx="644728" cy="369332"/>
            </a:xfrm>
            <a:prstGeom prst="rect">
              <a:avLst/>
            </a:prstGeom>
          </p:spPr>
          <p:txBody>
            <a:bodyPr wrap="none">
              <a:spAutoFit/>
            </a:bodyPr>
            <a:lstStyle/>
            <a:p>
              <a:r>
                <a:rPr lang="en-US" dirty="0">
                  <a:sym typeface="Wingdings" pitchFamily="2" charset="2"/>
                </a:rPr>
                <a:t>01</a:t>
              </a:r>
              <a:endParaRPr lang="en-US" dirty="0"/>
            </a:p>
          </p:txBody>
        </p:sp>
        <p:sp>
          <p:nvSpPr>
            <p:cNvPr id="10" name="Rectangle 9">
              <a:extLst>
                <a:ext uri="{FF2B5EF4-FFF2-40B4-BE49-F238E27FC236}">
                  <a16:creationId xmlns:a16="http://schemas.microsoft.com/office/drawing/2014/main" id="{ECD6EA86-FD79-424A-9797-CC1E81424E92}"/>
                </a:ext>
              </a:extLst>
            </p:cNvPr>
            <p:cNvSpPr/>
            <p:nvPr/>
          </p:nvSpPr>
          <p:spPr>
            <a:xfrm>
              <a:off x="9036499" y="948148"/>
              <a:ext cx="697627" cy="369332"/>
            </a:xfrm>
            <a:prstGeom prst="rect">
              <a:avLst/>
            </a:prstGeom>
          </p:spPr>
          <p:txBody>
            <a:bodyPr wrap="none">
              <a:spAutoFit/>
            </a:bodyPr>
            <a:lstStyle/>
            <a:p>
              <a:r>
                <a:rPr lang="en-US" dirty="0">
                  <a:sym typeface="Wingdings" pitchFamily="2" charset="2"/>
                </a:rPr>
                <a:t>2 0</a:t>
              </a:r>
              <a:endParaRPr lang="en-US" dirty="0"/>
            </a:p>
          </p:txBody>
        </p:sp>
      </p:grpSp>
      <p:grpSp>
        <p:nvGrpSpPr>
          <p:cNvPr id="5" name="Group 4">
            <a:extLst>
              <a:ext uri="{FF2B5EF4-FFF2-40B4-BE49-F238E27FC236}">
                <a16:creationId xmlns:a16="http://schemas.microsoft.com/office/drawing/2014/main" id="{81963A58-E901-7347-96D6-6A49C4097422}"/>
              </a:ext>
            </a:extLst>
          </p:cNvPr>
          <p:cNvGrpSpPr/>
          <p:nvPr/>
        </p:nvGrpSpPr>
        <p:grpSpPr>
          <a:xfrm>
            <a:off x="2882155" y="6067469"/>
            <a:ext cx="5584113" cy="646331"/>
            <a:chOff x="3094682" y="6314872"/>
            <a:chExt cx="5584113" cy="646331"/>
          </a:xfrm>
        </p:grpSpPr>
        <p:sp>
          <p:nvSpPr>
            <p:cNvPr id="16" name="Rectangle 15">
              <a:extLst>
                <a:ext uri="{FF2B5EF4-FFF2-40B4-BE49-F238E27FC236}">
                  <a16:creationId xmlns:a16="http://schemas.microsoft.com/office/drawing/2014/main" id="{7EC39BC5-D6DE-A04A-B44C-4E42350E11FE}"/>
                </a:ext>
              </a:extLst>
            </p:cNvPr>
            <p:cNvSpPr/>
            <p:nvPr/>
          </p:nvSpPr>
          <p:spPr>
            <a:xfrm rot="20318660">
              <a:off x="3094682" y="6399093"/>
              <a:ext cx="1415131" cy="369332"/>
            </a:xfrm>
            <a:prstGeom prst="rect">
              <a:avLst/>
            </a:prstGeom>
          </p:spPr>
          <p:txBody>
            <a:bodyPr wrap="none">
              <a:spAutoFit/>
            </a:bodyPr>
            <a:lstStyle/>
            <a:p>
              <a:r>
                <a:rPr lang="en-US" dirty="0"/>
                <a:t>Photophysics</a:t>
              </a:r>
            </a:p>
          </p:txBody>
        </p:sp>
        <p:sp>
          <p:nvSpPr>
            <p:cNvPr id="17" name="Rectangle 16">
              <a:extLst>
                <a:ext uri="{FF2B5EF4-FFF2-40B4-BE49-F238E27FC236}">
                  <a16:creationId xmlns:a16="http://schemas.microsoft.com/office/drawing/2014/main" id="{A033731C-61C1-1343-A903-FD2EBAF48B1E}"/>
                </a:ext>
              </a:extLst>
            </p:cNvPr>
            <p:cNvSpPr/>
            <p:nvPr/>
          </p:nvSpPr>
          <p:spPr>
            <a:xfrm rot="19872497">
              <a:off x="4454868" y="6346763"/>
              <a:ext cx="1349728" cy="369332"/>
            </a:xfrm>
            <a:prstGeom prst="rect">
              <a:avLst/>
            </a:prstGeom>
          </p:spPr>
          <p:txBody>
            <a:bodyPr wrap="none">
              <a:spAutoFit/>
            </a:bodyPr>
            <a:lstStyle/>
            <a:p>
              <a:r>
                <a:rPr lang="en-US" dirty="0"/>
                <a:t>Local modes</a:t>
              </a:r>
            </a:p>
          </p:txBody>
        </p:sp>
        <p:sp>
          <p:nvSpPr>
            <p:cNvPr id="18" name="Rectangle 17">
              <a:extLst>
                <a:ext uri="{FF2B5EF4-FFF2-40B4-BE49-F238E27FC236}">
                  <a16:creationId xmlns:a16="http://schemas.microsoft.com/office/drawing/2014/main" id="{16156919-325D-B546-BFAD-74C56E552FDE}"/>
                </a:ext>
              </a:extLst>
            </p:cNvPr>
            <p:cNvSpPr/>
            <p:nvPr/>
          </p:nvSpPr>
          <p:spPr>
            <a:xfrm rot="19375104">
              <a:off x="6402189" y="6314872"/>
              <a:ext cx="880369" cy="646331"/>
            </a:xfrm>
            <a:prstGeom prst="rect">
              <a:avLst/>
            </a:prstGeom>
          </p:spPr>
          <p:txBody>
            <a:bodyPr wrap="none">
              <a:spAutoFit/>
            </a:bodyPr>
            <a:lstStyle/>
            <a:p>
              <a:r>
                <a:rPr lang="en-US" dirty="0"/>
                <a:t>Global/</a:t>
              </a:r>
            </a:p>
            <a:p>
              <a:r>
                <a:rPr lang="en-US" dirty="0"/>
                <a:t>1`</a:t>
              </a:r>
              <a:r>
                <a:rPr lang="en-US" dirty="0">
                  <a:sym typeface="Wingdings" pitchFamily="2" charset="2"/>
                </a:rPr>
                <a:t> 2</a:t>
              </a:r>
              <a:endParaRPr lang="en-US" dirty="0"/>
            </a:p>
          </p:txBody>
        </p:sp>
        <p:sp>
          <p:nvSpPr>
            <p:cNvPr id="19" name="Rectangle 18">
              <a:extLst>
                <a:ext uri="{FF2B5EF4-FFF2-40B4-BE49-F238E27FC236}">
                  <a16:creationId xmlns:a16="http://schemas.microsoft.com/office/drawing/2014/main" id="{C37205CD-C198-F84B-BFBF-122B0EE938A3}"/>
                </a:ext>
              </a:extLst>
            </p:cNvPr>
            <p:cNvSpPr/>
            <p:nvPr/>
          </p:nvSpPr>
          <p:spPr>
            <a:xfrm rot="19163496">
              <a:off x="7236017" y="6348070"/>
              <a:ext cx="644728" cy="369332"/>
            </a:xfrm>
            <a:prstGeom prst="rect">
              <a:avLst/>
            </a:prstGeom>
          </p:spPr>
          <p:txBody>
            <a:bodyPr wrap="none">
              <a:spAutoFit/>
            </a:bodyPr>
            <a:lstStyle/>
            <a:p>
              <a:r>
                <a:rPr lang="en-US" dirty="0">
                  <a:sym typeface="Wingdings" pitchFamily="2" charset="2"/>
                </a:rPr>
                <a:t>01</a:t>
              </a:r>
              <a:endParaRPr lang="en-US" dirty="0"/>
            </a:p>
          </p:txBody>
        </p:sp>
        <p:sp>
          <p:nvSpPr>
            <p:cNvPr id="20" name="Rectangle 19">
              <a:extLst>
                <a:ext uri="{FF2B5EF4-FFF2-40B4-BE49-F238E27FC236}">
                  <a16:creationId xmlns:a16="http://schemas.microsoft.com/office/drawing/2014/main" id="{40B653FF-9706-6346-9149-46C22C83DCEE}"/>
                </a:ext>
              </a:extLst>
            </p:cNvPr>
            <p:cNvSpPr/>
            <p:nvPr/>
          </p:nvSpPr>
          <p:spPr>
            <a:xfrm rot="19141850">
              <a:off x="7981168" y="6431152"/>
              <a:ext cx="697627" cy="369332"/>
            </a:xfrm>
            <a:prstGeom prst="rect">
              <a:avLst/>
            </a:prstGeom>
          </p:spPr>
          <p:txBody>
            <a:bodyPr wrap="none">
              <a:spAutoFit/>
            </a:bodyPr>
            <a:lstStyle/>
            <a:p>
              <a:r>
                <a:rPr lang="en-US" dirty="0">
                  <a:sym typeface="Wingdings" pitchFamily="2" charset="2"/>
                </a:rPr>
                <a:t>2 0</a:t>
              </a:r>
              <a:endParaRPr lang="en-US" dirty="0"/>
            </a:p>
          </p:txBody>
        </p:sp>
      </p:grpSp>
      <p:sp>
        <p:nvSpPr>
          <p:cNvPr id="23" name="Rectangle 22">
            <a:extLst>
              <a:ext uri="{FF2B5EF4-FFF2-40B4-BE49-F238E27FC236}">
                <a16:creationId xmlns:a16="http://schemas.microsoft.com/office/drawing/2014/main" id="{A14DA09E-8737-0C4F-8095-AE4F32E7A257}"/>
              </a:ext>
            </a:extLst>
          </p:cNvPr>
          <p:cNvSpPr/>
          <p:nvPr/>
        </p:nvSpPr>
        <p:spPr>
          <a:xfrm>
            <a:off x="8710448" y="3996554"/>
            <a:ext cx="1349728" cy="369332"/>
          </a:xfrm>
          <a:prstGeom prst="rect">
            <a:avLst/>
          </a:prstGeom>
        </p:spPr>
        <p:txBody>
          <a:bodyPr wrap="none">
            <a:spAutoFit/>
          </a:bodyPr>
          <a:lstStyle/>
          <a:p>
            <a:r>
              <a:rPr lang="en-US" dirty="0"/>
              <a:t>Local modes</a:t>
            </a:r>
          </a:p>
        </p:txBody>
      </p:sp>
      <p:sp>
        <p:nvSpPr>
          <p:cNvPr id="24" name="Rectangle 23">
            <a:extLst>
              <a:ext uri="{FF2B5EF4-FFF2-40B4-BE49-F238E27FC236}">
                <a16:creationId xmlns:a16="http://schemas.microsoft.com/office/drawing/2014/main" id="{DEFA336E-9482-4641-A093-71DA7FD97DE5}"/>
              </a:ext>
            </a:extLst>
          </p:cNvPr>
          <p:cNvSpPr/>
          <p:nvPr/>
        </p:nvSpPr>
        <p:spPr>
          <a:xfrm>
            <a:off x="8945127" y="2203326"/>
            <a:ext cx="880369" cy="646331"/>
          </a:xfrm>
          <a:prstGeom prst="rect">
            <a:avLst/>
          </a:prstGeom>
        </p:spPr>
        <p:txBody>
          <a:bodyPr wrap="none">
            <a:spAutoFit/>
          </a:bodyPr>
          <a:lstStyle/>
          <a:p>
            <a:r>
              <a:rPr lang="en-US" i="1" dirty="0"/>
              <a:t>Global/</a:t>
            </a:r>
          </a:p>
          <a:p>
            <a:r>
              <a:rPr lang="en-US" i="1" dirty="0"/>
              <a:t>1`</a:t>
            </a:r>
            <a:r>
              <a:rPr lang="en-US" i="1" dirty="0">
                <a:sym typeface="Wingdings" pitchFamily="2" charset="2"/>
              </a:rPr>
              <a:t> 2</a:t>
            </a:r>
            <a:endParaRPr lang="en-US" i="1" dirty="0"/>
          </a:p>
        </p:txBody>
      </p:sp>
    </p:spTree>
    <p:extLst>
      <p:ext uri="{BB962C8B-B14F-4D97-AF65-F5344CB8AC3E}">
        <p14:creationId xmlns:p14="http://schemas.microsoft.com/office/powerpoint/2010/main" val="1161370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39AAD1F-6791-514E-BA4E-B361C543DBB4}"/>
              </a:ext>
            </a:extLst>
          </p:cNvPr>
          <p:cNvSpPr/>
          <p:nvPr/>
        </p:nvSpPr>
        <p:spPr>
          <a:xfrm>
            <a:off x="0" y="0"/>
            <a:ext cx="12192000" cy="438941"/>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3`-p(dT)</a:t>
            </a:r>
            <a:r>
              <a:rPr lang="en-US" sz="2200" b="1" baseline="-25000" dirty="0">
                <a:latin typeface="Arial" panose="020B0604020202020204" pitchFamily="34" charset="0"/>
                <a:cs typeface="Arial" panose="020B0604020202020204" pitchFamily="34" charset="0"/>
              </a:rPr>
              <a:t>15</a:t>
            </a:r>
            <a:r>
              <a:rPr lang="en-US" sz="2200" b="1" dirty="0">
                <a:latin typeface="Arial" panose="020B0604020202020204" pitchFamily="34" charset="0"/>
                <a:cs typeface="Arial" panose="020B0604020202020204" pitchFamily="34" charset="0"/>
              </a:rPr>
              <a:t> DNA + 0.5 µM gp32</a:t>
            </a:r>
          </a:p>
        </p:txBody>
      </p:sp>
      <p:sp>
        <p:nvSpPr>
          <p:cNvPr id="5" name="Rectangle 4">
            <a:extLst>
              <a:ext uri="{FF2B5EF4-FFF2-40B4-BE49-F238E27FC236}">
                <a16:creationId xmlns:a16="http://schemas.microsoft.com/office/drawing/2014/main" id="{76BEA08B-9ACB-B344-A57D-A9FBFD922346}"/>
              </a:ext>
            </a:extLst>
          </p:cNvPr>
          <p:cNvSpPr/>
          <p:nvPr/>
        </p:nvSpPr>
        <p:spPr>
          <a:xfrm>
            <a:off x="0" y="6530029"/>
            <a:ext cx="12192000" cy="339239"/>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dirty="0"/>
              <a:t>3`-p(dT)</a:t>
            </a:r>
            <a:r>
              <a:rPr lang="en-US" baseline="-25000" dirty="0"/>
              <a:t>15</a:t>
            </a:r>
            <a:r>
              <a:rPr lang="en-US" dirty="0"/>
              <a:t> + 0.5 uM gp32</a:t>
            </a:r>
          </a:p>
        </p:txBody>
      </p:sp>
      <p:pic>
        <p:nvPicPr>
          <p:cNvPr id="6" name="Picture 5">
            <a:extLst>
              <a:ext uri="{FF2B5EF4-FFF2-40B4-BE49-F238E27FC236}">
                <a16:creationId xmlns:a16="http://schemas.microsoft.com/office/drawing/2014/main" id="{56399853-3178-5D46-A762-CCC374B87DF4}"/>
              </a:ext>
            </a:extLst>
          </p:cNvPr>
          <p:cNvPicPr>
            <a:picLocks noChangeAspect="1"/>
          </p:cNvPicPr>
          <p:nvPr/>
        </p:nvPicPr>
        <p:blipFill>
          <a:blip r:embed="rId3"/>
          <a:stretch>
            <a:fillRect/>
          </a:stretch>
        </p:blipFill>
        <p:spPr>
          <a:xfrm>
            <a:off x="302105" y="747463"/>
            <a:ext cx="5793895" cy="5474043"/>
          </a:xfrm>
          <a:prstGeom prst="rect">
            <a:avLst/>
          </a:prstGeom>
        </p:spPr>
      </p:pic>
      <p:pic>
        <p:nvPicPr>
          <p:cNvPr id="7" name="Picture 6">
            <a:extLst>
              <a:ext uri="{FF2B5EF4-FFF2-40B4-BE49-F238E27FC236}">
                <a16:creationId xmlns:a16="http://schemas.microsoft.com/office/drawing/2014/main" id="{6EE40D71-DC83-994F-8F9C-9447CEB04621}"/>
              </a:ext>
            </a:extLst>
          </p:cNvPr>
          <p:cNvPicPr>
            <a:picLocks noChangeAspect="1"/>
          </p:cNvPicPr>
          <p:nvPr/>
        </p:nvPicPr>
        <p:blipFill>
          <a:blip r:embed="rId4"/>
          <a:stretch>
            <a:fillRect/>
          </a:stretch>
        </p:blipFill>
        <p:spPr>
          <a:xfrm>
            <a:off x="6096000" y="522103"/>
            <a:ext cx="5789711" cy="5699403"/>
          </a:xfrm>
          <a:prstGeom prst="rect">
            <a:avLst/>
          </a:prstGeom>
        </p:spPr>
      </p:pic>
    </p:spTree>
    <p:extLst>
      <p:ext uri="{BB962C8B-B14F-4D97-AF65-F5344CB8AC3E}">
        <p14:creationId xmlns:p14="http://schemas.microsoft.com/office/powerpoint/2010/main" val="24089569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7BD2F46-86D5-A140-A46A-C1D3CACE6B00}"/>
              </a:ext>
            </a:extLst>
          </p:cNvPr>
          <p:cNvSpPr/>
          <p:nvPr/>
        </p:nvSpPr>
        <p:spPr>
          <a:xfrm>
            <a:off x="0" y="0"/>
            <a:ext cx="12192000" cy="43894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3`-p(dT)</a:t>
            </a:r>
            <a:r>
              <a:rPr lang="en-US" sz="2200" b="1" baseline="-25000" dirty="0">
                <a:latin typeface="Arial" panose="020B0604020202020204" pitchFamily="34" charset="0"/>
                <a:cs typeface="Arial" panose="020B0604020202020204" pitchFamily="34" charset="0"/>
              </a:rPr>
              <a:t>14</a:t>
            </a:r>
            <a:r>
              <a:rPr lang="en-US" sz="2200" b="1" dirty="0">
                <a:latin typeface="Arial" panose="020B0604020202020204" pitchFamily="34" charset="0"/>
                <a:cs typeface="Arial" panose="020B0604020202020204" pitchFamily="34" charset="0"/>
              </a:rPr>
              <a:t> DNA + 0.5 µM gp32</a:t>
            </a:r>
          </a:p>
        </p:txBody>
      </p:sp>
      <p:sp>
        <p:nvSpPr>
          <p:cNvPr id="4" name="Rectangle 3">
            <a:extLst>
              <a:ext uri="{FF2B5EF4-FFF2-40B4-BE49-F238E27FC236}">
                <a16:creationId xmlns:a16="http://schemas.microsoft.com/office/drawing/2014/main" id="{73747C50-443C-364B-98B8-F12621ED1181}"/>
              </a:ext>
            </a:extLst>
          </p:cNvPr>
          <p:cNvSpPr/>
          <p:nvPr/>
        </p:nvSpPr>
        <p:spPr>
          <a:xfrm>
            <a:off x="0" y="6530029"/>
            <a:ext cx="12192000" cy="33923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dirty="0"/>
              <a:t>3`-p(dT)</a:t>
            </a:r>
            <a:r>
              <a:rPr lang="en-US" baseline="-25000" dirty="0"/>
              <a:t>14</a:t>
            </a:r>
            <a:r>
              <a:rPr lang="en-US" dirty="0"/>
              <a:t> + 0.5 uM gp32</a:t>
            </a:r>
          </a:p>
        </p:txBody>
      </p:sp>
      <p:pic>
        <p:nvPicPr>
          <p:cNvPr id="5" name="Picture 4">
            <a:extLst>
              <a:ext uri="{FF2B5EF4-FFF2-40B4-BE49-F238E27FC236}">
                <a16:creationId xmlns:a16="http://schemas.microsoft.com/office/drawing/2014/main" id="{2273B7B5-D996-2348-B22C-CA51CD66FB7F}"/>
              </a:ext>
            </a:extLst>
          </p:cNvPr>
          <p:cNvPicPr>
            <a:picLocks noChangeAspect="1"/>
          </p:cNvPicPr>
          <p:nvPr/>
        </p:nvPicPr>
        <p:blipFill>
          <a:blip r:embed="rId2"/>
          <a:stretch>
            <a:fillRect/>
          </a:stretch>
        </p:blipFill>
        <p:spPr>
          <a:xfrm>
            <a:off x="0" y="721988"/>
            <a:ext cx="5939177" cy="5611305"/>
          </a:xfrm>
          <a:prstGeom prst="rect">
            <a:avLst/>
          </a:prstGeom>
        </p:spPr>
      </p:pic>
      <p:pic>
        <p:nvPicPr>
          <p:cNvPr id="2" name="Picture 1">
            <a:extLst>
              <a:ext uri="{FF2B5EF4-FFF2-40B4-BE49-F238E27FC236}">
                <a16:creationId xmlns:a16="http://schemas.microsoft.com/office/drawing/2014/main" id="{E0D3DA6F-5CA5-BF4D-BF57-1D5BCF413EA0}"/>
              </a:ext>
            </a:extLst>
          </p:cNvPr>
          <p:cNvPicPr>
            <a:picLocks noChangeAspect="1"/>
          </p:cNvPicPr>
          <p:nvPr/>
        </p:nvPicPr>
        <p:blipFill>
          <a:blip r:embed="rId3"/>
          <a:stretch>
            <a:fillRect/>
          </a:stretch>
        </p:blipFill>
        <p:spPr>
          <a:xfrm>
            <a:off x="5939177" y="570912"/>
            <a:ext cx="6007154" cy="5913455"/>
          </a:xfrm>
          <a:prstGeom prst="rect">
            <a:avLst/>
          </a:prstGeom>
        </p:spPr>
      </p:pic>
    </p:spTree>
    <p:extLst>
      <p:ext uri="{BB962C8B-B14F-4D97-AF65-F5344CB8AC3E}">
        <p14:creationId xmlns:p14="http://schemas.microsoft.com/office/powerpoint/2010/main" val="31008535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7BD2F46-86D5-A140-A46A-C1D3CACE6B00}"/>
              </a:ext>
            </a:extLst>
          </p:cNvPr>
          <p:cNvSpPr/>
          <p:nvPr/>
        </p:nvSpPr>
        <p:spPr>
          <a:xfrm>
            <a:off x="0" y="0"/>
            <a:ext cx="12192000" cy="4389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5`-p(dT)</a:t>
            </a:r>
            <a:r>
              <a:rPr lang="en-US" sz="2200" b="1" baseline="-25000" dirty="0">
                <a:latin typeface="Arial" panose="020B0604020202020204" pitchFamily="34" charset="0"/>
                <a:cs typeface="Arial" panose="020B0604020202020204" pitchFamily="34" charset="0"/>
              </a:rPr>
              <a:t>15</a:t>
            </a:r>
            <a:r>
              <a:rPr lang="en-US" sz="2200" b="1" dirty="0">
                <a:latin typeface="Arial" panose="020B0604020202020204" pitchFamily="34" charset="0"/>
                <a:cs typeface="Arial" panose="020B0604020202020204" pitchFamily="34" charset="0"/>
              </a:rPr>
              <a:t> DNA + 0.5 µM gp32</a:t>
            </a:r>
          </a:p>
        </p:txBody>
      </p:sp>
      <p:sp>
        <p:nvSpPr>
          <p:cNvPr id="4" name="Rectangle 3">
            <a:extLst>
              <a:ext uri="{FF2B5EF4-FFF2-40B4-BE49-F238E27FC236}">
                <a16:creationId xmlns:a16="http://schemas.microsoft.com/office/drawing/2014/main" id="{73747C50-443C-364B-98B8-F12621ED1181}"/>
              </a:ext>
            </a:extLst>
          </p:cNvPr>
          <p:cNvSpPr/>
          <p:nvPr/>
        </p:nvSpPr>
        <p:spPr>
          <a:xfrm>
            <a:off x="0" y="6530029"/>
            <a:ext cx="12192000" cy="33923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dirty="0"/>
              <a:t>5`-p(dT)</a:t>
            </a:r>
            <a:r>
              <a:rPr lang="en-US" baseline="-25000" dirty="0"/>
              <a:t>15</a:t>
            </a:r>
            <a:r>
              <a:rPr lang="en-US" dirty="0"/>
              <a:t> + 0.5 uM gp32</a:t>
            </a:r>
          </a:p>
        </p:txBody>
      </p:sp>
      <p:pic>
        <p:nvPicPr>
          <p:cNvPr id="2" name="Picture 1">
            <a:extLst>
              <a:ext uri="{FF2B5EF4-FFF2-40B4-BE49-F238E27FC236}">
                <a16:creationId xmlns:a16="http://schemas.microsoft.com/office/drawing/2014/main" id="{0CCAF9D9-89C7-3D4C-80D6-AEF2310653FF}"/>
              </a:ext>
            </a:extLst>
          </p:cNvPr>
          <p:cNvPicPr>
            <a:picLocks noChangeAspect="1"/>
          </p:cNvPicPr>
          <p:nvPr/>
        </p:nvPicPr>
        <p:blipFill>
          <a:blip r:embed="rId2"/>
          <a:stretch>
            <a:fillRect/>
          </a:stretch>
        </p:blipFill>
        <p:spPr>
          <a:xfrm>
            <a:off x="0" y="591183"/>
            <a:ext cx="5557652" cy="5761811"/>
          </a:xfrm>
          <a:prstGeom prst="rect">
            <a:avLst/>
          </a:prstGeom>
        </p:spPr>
      </p:pic>
      <p:pic>
        <p:nvPicPr>
          <p:cNvPr id="5" name="Picture 4">
            <a:extLst>
              <a:ext uri="{FF2B5EF4-FFF2-40B4-BE49-F238E27FC236}">
                <a16:creationId xmlns:a16="http://schemas.microsoft.com/office/drawing/2014/main" id="{A1B15113-EAD6-DD42-9590-C3F8758492A0}"/>
              </a:ext>
            </a:extLst>
          </p:cNvPr>
          <p:cNvPicPr>
            <a:picLocks noChangeAspect="1"/>
          </p:cNvPicPr>
          <p:nvPr/>
        </p:nvPicPr>
        <p:blipFill>
          <a:blip r:embed="rId3"/>
          <a:stretch>
            <a:fillRect/>
          </a:stretch>
        </p:blipFill>
        <p:spPr>
          <a:xfrm>
            <a:off x="6096000" y="438941"/>
            <a:ext cx="5817900" cy="5727153"/>
          </a:xfrm>
          <a:prstGeom prst="rect">
            <a:avLst/>
          </a:prstGeom>
        </p:spPr>
      </p:pic>
    </p:spTree>
    <p:extLst>
      <p:ext uri="{BB962C8B-B14F-4D97-AF65-F5344CB8AC3E}">
        <p14:creationId xmlns:p14="http://schemas.microsoft.com/office/powerpoint/2010/main" val="42661289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7BD2F46-86D5-A140-A46A-C1D3CACE6B00}"/>
              </a:ext>
            </a:extLst>
          </p:cNvPr>
          <p:cNvSpPr/>
          <p:nvPr/>
        </p:nvSpPr>
        <p:spPr>
          <a:xfrm>
            <a:off x="0" y="0"/>
            <a:ext cx="12192000" cy="43894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5`-p(dT)</a:t>
            </a:r>
            <a:r>
              <a:rPr lang="en-US" sz="2200" b="1" baseline="-25000" dirty="0">
                <a:latin typeface="Arial" panose="020B0604020202020204" pitchFamily="34" charset="0"/>
                <a:cs typeface="Arial" panose="020B0604020202020204" pitchFamily="34" charset="0"/>
              </a:rPr>
              <a:t>14</a:t>
            </a:r>
            <a:r>
              <a:rPr lang="en-US" sz="2200" b="1" dirty="0">
                <a:latin typeface="Arial" panose="020B0604020202020204" pitchFamily="34" charset="0"/>
                <a:cs typeface="Arial" panose="020B0604020202020204" pitchFamily="34" charset="0"/>
              </a:rPr>
              <a:t> DNA + 0.5 µM gp32</a:t>
            </a:r>
          </a:p>
        </p:txBody>
      </p:sp>
      <p:sp>
        <p:nvSpPr>
          <p:cNvPr id="4" name="Rectangle 3">
            <a:extLst>
              <a:ext uri="{FF2B5EF4-FFF2-40B4-BE49-F238E27FC236}">
                <a16:creationId xmlns:a16="http://schemas.microsoft.com/office/drawing/2014/main" id="{73747C50-443C-364B-98B8-F12621ED1181}"/>
              </a:ext>
            </a:extLst>
          </p:cNvPr>
          <p:cNvSpPr/>
          <p:nvPr/>
        </p:nvSpPr>
        <p:spPr>
          <a:xfrm>
            <a:off x="135924" y="6518761"/>
            <a:ext cx="12192000" cy="33923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dirty="0"/>
              <a:t>5`-p(dT)</a:t>
            </a:r>
            <a:r>
              <a:rPr lang="en-US" baseline="-25000" dirty="0"/>
              <a:t>14</a:t>
            </a:r>
            <a:r>
              <a:rPr lang="en-US" dirty="0"/>
              <a:t> + 0.5 uM gp32</a:t>
            </a:r>
          </a:p>
        </p:txBody>
      </p:sp>
      <p:pic>
        <p:nvPicPr>
          <p:cNvPr id="2" name="Picture 1">
            <a:extLst>
              <a:ext uri="{FF2B5EF4-FFF2-40B4-BE49-F238E27FC236}">
                <a16:creationId xmlns:a16="http://schemas.microsoft.com/office/drawing/2014/main" id="{F57FE3BD-2D2B-6548-A53A-38F8B57DAD8A}"/>
              </a:ext>
            </a:extLst>
          </p:cNvPr>
          <p:cNvPicPr>
            <a:picLocks noChangeAspect="1"/>
          </p:cNvPicPr>
          <p:nvPr/>
        </p:nvPicPr>
        <p:blipFill>
          <a:blip r:embed="rId2"/>
          <a:stretch>
            <a:fillRect/>
          </a:stretch>
        </p:blipFill>
        <p:spPr>
          <a:xfrm>
            <a:off x="135924" y="707818"/>
            <a:ext cx="5992857" cy="5609855"/>
          </a:xfrm>
          <a:prstGeom prst="rect">
            <a:avLst/>
          </a:prstGeom>
        </p:spPr>
      </p:pic>
      <p:pic>
        <p:nvPicPr>
          <p:cNvPr id="5" name="Picture 4">
            <a:extLst>
              <a:ext uri="{FF2B5EF4-FFF2-40B4-BE49-F238E27FC236}">
                <a16:creationId xmlns:a16="http://schemas.microsoft.com/office/drawing/2014/main" id="{36E58550-D1B6-2F4C-B6B2-04A62E594CC4}"/>
              </a:ext>
            </a:extLst>
          </p:cNvPr>
          <p:cNvPicPr>
            <a:picLocks noChangeAspect="1"/>
          </p:cNvPicPr>
          <p:nvPr/>
        </p:nvPicPr>
        <p:blipFill>
          <a:blip r:embed="rId3"/>
          <a:stretch>
            <a:fillRect/>
          </a:stretch>
        </p:blipFill>
        <p:spPr>
          <a:xfrm>
            <a:off x="6095999" y="438941"/>
            <a:ext cx="5931877" cy="5839352"/>
          </a:xfrm>
          <a:prstGeom prst="rect">
            <a:avLst/>
          </a:prstGeom>
        </p:spPr>
      </p:pic>
    </p:spTree>
    <p:extLst>
      <p:ext uri="{BB962C8B-B14F-4D97-AF65-F5344CB8AC3E}">
        <p14:creationId xmlns:p14="http://schemas.microsoft.com/office/powerpoint/2010/main" val="4272487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8811210" y="1450343"/>
            <a:ext cx="3069186" cy="2651548"/>
            <a:chOff x="3973367" y="3888108"/>
            <a:chExt cx="3630713" cy="2651548"/>
          </a:xfrm>
        </p:grpSpPr>
        <p:grpSp>
          <p:nvGrpSpPr>
            <p:cNvPr id="16" name="Group 15"/>
            <p:cNvGrpSpPr/>
            <p:nvPr/>
          </p:nvGrpSpPr>
          <p:grpSpPr>
            <a:xfrm>
              <a:off x="3973367" y="4163407"/>
              <a:ext cx="3630713" cy="2376249"/>
              <a:chOff x="4622900" y="4070933"/>
              <a:chExt cx="3965461" cy="2787067"/>
            </a:xfrm>
          </p:grpSpPr>
          <p:pic>
            <p:nvPicPr>
              <p:cNvPr id="17" name="Picture 16" descr="Screen shot 2015-09-14 at 11.02.46 PM.png"/>
              <p:cNvPicPr>
                <a:picLocks noChangeAspect="1"/>
              </p:cNvPicPr>
              <p:nvPr/>
            </p:nvPicPr>
            <p:blipFill>
              <a:blip r:embed="rId4"/>
              <a:stretch>
                <a:fillRect/>
              </a:stretch>
            </p:blipFill>
            <p:spPr>
              <a:xfrm>
                <a:off x="4622900" y="4070933"/>
                <a:ext cx="3965338" cy="2787067"/>
              </a:xfrm>
              <a:prstGeom prst="rect">
                <a:avLst/>
              </a:prstGeom>
            </p:spPr>
          </p:pic>
          <p:graphicFrame>
            <p:nvGraphicFramePr>
              <p:cNvPr id="18" name="Object 5"/>
              <p:cNvGraphicFramePr>
                <a:graphicFrameLocks noChangeAspect="1"/>
              </p:cNvGraphicFramePr>
              <p:nvPr/>
            </p:nvGraphicFramePr>
            <p:xfrm>
              <a:off x="5256568" y="5049661"/>
              <a:ext cx="1252537" cy="944563"/>
            </p:xfrm>
            <a:graphic>
              <a:graphicData uri="http://schemas.openxmlformats.org/presentationml/2006/ole">
                <mc:AlternateContent xmlns:mc="http://schemas.openxmlformats.org/markup-compatibility/2006">
                  <mc:Choice xmlns:v="urn:schemas-microsoft-com:vml" Requires="v">
                    <p:oleObj spid="_x0000_s34885" name="Equation" r:id="rId5" imgW="876300" imgH="660400" progId="Equation.3">
                      <p:embed/>
                    </p:oleObj>
                  </mc:Choice>
                  <mc:Fallback>
                    <p:oleObj name="Equation" r:id="rId5" imgW="876300" imgH="660400" progId="Equation.3">
                      <p:embed/>
                      <p:pic>
                        <p:nvPicPr>
                          <p:cNvPr id="18"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6568" y="5049661"/>
                            <a:ext cx="1252537" cy="944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Oval 18"/>
              <p:cNvSpPr/>
              <p:nvPr/>
            </p:nvSpPr>
            <p:spPr>
              <a:xfrm>
                <a:off x="5394745" y="4416779"/>
                <a:ext cx="306144" cy="268111"/>
              </a:xfrm>
              <a:prstGeom prst="ellipse">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6" dirty="0"/>
              </a:p>
            </p:txBody>
          </p:sp>
          <p:sp>
            <p:nvSpPr>
              <p:cNvPr id="20" name="Oval 19"/>
              <p:cNvSpPr/>
              <p:nvPr/>
            </p:nvSpPr>
            <p:spPr>
              <a:xfrm>
                <a:off x="6544456" y="5700888"/>
                <a:ext cx="548640" cy="548640"/>
              </a:xfrm>
              <a:prstGeom prst="ellipse">
                <a:avLst/>
              </a:prstGeom>
              <a:solidFill>
                <a:srgbClr val="008000"/>
              </a:solidFill>
              <a:ln>
                <a:solidFill>
                  <a:schemeClr val="tx1"/>
                </a:solidFill>
              </a:ln>
              <a:effectLst>
                <a:glow rad="177800">
                  <a:srgbClr val="FFFF00">
                    <a:alpha val="75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6" dirty="0"/>
              </a:p>
            </p:txBody>
          </p:sp>
          <p:sp>
            <p:nvSpPr>
              <p:cNvPr id="21" name="Oval 20"/>
              <p:cNvSpPr/>
              <p:nvPr/>
            </p:nvSpPr>
            <p:spPr>
              <a:xfrm>
                <a:off x="6509103" y="4866239"/>
                <a:ext cx="411480" cy="411480"/>
              </a:xfrm>
              <a:prstGeom prst="ellipse">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6" dirty="0"/>
              </a:p>
            </p:txBody>
          </p:sp>
          <p:sp>
            <p:nvSpPr>
              <p:cNvPr id="22" name="Oval 21"/>
              <p:cNvSpPr/>
              <p:nvPr/>
            </p:nvSpPr>
            <p:spPr>
              <a:xfrm>
                <a:off x="5728483" y="4262945"/>
                <a:ext cx="548640" cy="548640"/>
              </a:xfrm>
              <a:prstGeom prst="ellipse">
                <a:avLst/>
              </a:prstGeom>
              <a:solidFill>
                <a:srgbClr val="FF0000"/>
              </a:solidFill>
              <a:ln>
                <a:solidFill>
                  <a:schemeClr val="tx1"/>
                </a:solidFill>
              </a:ln>
              <a:effectLst>
                <a:glow rad="152400">
                  <a:srgbClr val="FFFF00">
                    <a:alpha val="75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6" dirty="0"/>
              </a:p>
            </p:txBody>
          </p:sp>
          <p:sp>
            <p:nvSpPr>
              <p:cNvPr id="23" name="Oval 22"/>
              <p:cNvSpPr/>
              <p:nvPr/>
            </p:nvSpPr>
            <p:spPr>
              <a:xfrm>
                <a:off x="7345937" y="4838019"/>
                <a:ext cx="457200" cy="457200"/>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6" dirty="0"/>
              </a:p>
            </p:txBody>
          </p:sp>
          <p:sp>
            <p:nvSpPr>
              <p:cNvPr id="24" name="Oval 23"/>
              <p:cNvSpPr/>
              <p:nvPr/>
            </p:nvSpPr>
            <p:spPr>
              <a:xfrm>
                <a:off x="8222601" y="5792328"/>
                <a:ext cx="365760" cy="365760"/>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6" dirty="0"/>
              </a:p>
            </p:txBody>
          </p:sp>
        </p:grpSp>
        <p:sp>
          <p:nvSpPr>
            <p:cNvPr id="32" name="TextBox 31"/>
            <p:cNvSpPr txBox="1"/>
            <p:nvPr/>
          </p:nvSpPr>
          <p:spPr>
            <a:xfrm>
              <a:off x="4349191" y="3888108"/>
              <a:ext cx="3046037" cy="351956"/>
            </a:xfrm>
            <a:prstGeom prst="rect">
              <a:avLst/>
            </a:prstGeom>
            <a:noFill/>
          </p:spPr>
          <p:txBody>
            <a:bodyPr wrap="none" rtlCol="0">
              <a:spAutoFit/>
            </a:bodyPr>
            <a:lstStyle/>
            <a:p>
              <a:r>
                <a:rPr lang="en-US" sz="1687" b="1" dirty="0">
                  <a:solidFill>
                    <a:srgbClr val="000099"/>
                  </a:solidFill>
                </a:rPr>
                <a:t>FRET Efficiency vs Distance</a:t>
              </a:r>
            </a:p>
          </p:txBody>
        </p:sp>
      </p:grpSp>
      <p:graphicFrame>
        <p:nvGraphicFramePr>
          <p:cNvPr id="89" name="Object 88"/>
          <p:cNvGraphicFramePr>
            <a:graphicFrameLocks noChangeAspect="1"/>
          </p:cNvGraphicFramePr>
          <p:nvPr/>
        </p:nvGraphicFramePr>
        <p:xfrm>
          <a:off x="6351305" y="3745299"/>
          <a:ext cx="2306343" cy="1278839"/>
        </p:xfrm>
        <a:graphic>
          <a:graphicData uri="http://schemas.openxmlformats.org/presentationml/2006/ole">
            <mc:AlternateContent xmlns:mc="http://schemas.openxmlformats.org/markup-compatibility/2006">
              <mc:Choice xmlns:v="urn:schemas-microsoft-com:vml" Requires="v">
                <p:oleObj spid="_x0000_s34886" name="Equation" r:id="rId7" imgW="1091880" imgH="698400" progId="Equation.3">
                  <p:embed/>
                </p:oleObj>
              </mc:Choice>
              <mc:Fallback>
                <p:oleObj name="Equation" r:id="rId7" imgW="1091880" imgH="698400" progId="Equation.3">
                  <p:embed/>
                  <p:pic>
                    <p:nvPicPr>
                      <p:cNvPr id="89" name="Object 8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51305" y="3745299"/>
                        <a:ext cx="2306343" cy="1278839"/>
                      </a:xfrm>
                      <a:prstGeom prst="rect">
                        <a:avLst/>
                      </a:prstGeom>
                      <a:noFill/>
                    </p:spPr>
                  </p:pic>
                </p:oleObj>
              </mc:Fallback>
            </mc:AlternateContent>
          </a:graphicData>
        </a:graphic>
      </p:graphicFrame>
      <p:sp>
        <p:nvSpPr>
          <p:cNvPr id="102" name="Rectangle 101"/>
          <p:cNvSpPr/>
          <p:nvPr/>
        </p:nvSpPr>
        <p:spPr>
          <a:xfrm>
            <a:off x="449433" y="1540798"/>
            <a:ext cx="5374994" cy="337161"/>
          </a:xfrm>
          <a:prstGeom prst="rect">
            <a:avLst/>
          </a:prstGeom>
        </p:spPr>
        <p:txBody>
          <a:bodyPr wrap="square" lIns="76786" tIns="38394" rIns="76786" bIns="38394">
            <a:spAutoFit/>
          </a:bodyPr>
          <a:lstStyle/>
          <a:p>
            <a:r>
              <a:rPr lang="en-US" sz="1687" b="1" dirty="0">
                <a:solidFill>
                  <a:srgbClr val="00B050"/>
                </a:solidFill>
              </a:rPr>
              <a:t>Cy3 (FRET Donor) </a:t>
            </a:r>
            <a:r>
              <a:rPr lang="en-US" sz="1687" b="1" dirty="0">
                <a:solidFill>
                  <a:srgbClr val="000099"/>
                </a:solidFill>
              </a:rPr>
              <a:t>and its FRET Pair </a:t>
            </a:r>
            <a:r>
              <a:rPr lang="en-US" sz="1687" b="1" dirty="0">
                <a:solidFill>
                  <a:srgbClr val="FF0000"/>
                </a:solidFill>
              </a:rPr>
              <a:t>Cy5 (FRET Acceptor)</a:t>
            </a:r>
          </a:p>
        </p:txBody>
      </p:sp>
      <p:grpSp>
        <p:nvGrpSpPr>
          <p:cNvPr id="3" name="Group 2"/>
          <p:cNvGrpSpPr/>
          <p:nvPr/>
        </p:nvGrpSpPr>
        <p:grpSpPr>
          <a:xfrm>
            <a:off x="6004741" y="2267989"/>
            <a:ext cx="2549278" cy="1408661"/>
            <a:chOff x="5402778" y="1447047"/>
            <a:chExt cx="2549278" cy="1408661"/>
          </a:xfrm>
        </p:grpSpPr>
        <p:grpSp>
          <p:nvGrpSpPr>
            <p:cNvPr id="77" name="Group 76"/>
            <p:cNvGrpSpPr/>
            <p:nvPr/>
          </p:nvGrpSpPr>
          <p:grpSpPr>
            <a:xfrm>
              <a:off x="5882283" y="1447047"/>
              <a:ext cx="2069773" cy="1408661"/>
              <a:chOff x="752475" y="1592165"/>
              <a:chExt cx="2312987" cy="1349086"/>
            </a:xfrm>
          </p:grpSpPr>
          <p:cxnSp>
            <p:nvCxnSpPr>
              <p:cNvPr id="78" name="Straight Connector 77"/>
              <p:cNvCxnSpPr/>
              <p:nvPr/>
            </p:nvCxnSpPr>
            <p:spPr>
              <a:xfrm>
                <a:off x="752475" y="1592165"/>
                <a:ext cx="746125" cy="1588"/>
              </a:xfrm>
              <a:prstGeom prst="line">
                <a:avLst/>
              </a:prstGeom>
              <a:ln w="5715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768350" y="2660552"/>
                <a:ext cx="730250" cy="1588"/>
              </a:xfrm>
              <a:prstGeom prst="line">
                <a:avLst/>
              </a:prstGeom>
              <a:ln w="57150" cmpd="sng">
                <a:solidFill>
                  <a:srgbClr val="008000"/>
                </a:solidFill>
              </a:ln>
            </p:spPr>
            <p:style>
              <a:lnRef idx="2">
                <a:schemeClr val="accent1"/>
              </a:lnRef>
              <a:fillRef idx="0">
                <a:schemeClr val="accent1"/>
              </a:fillRef>
              <a:effectRef idx="1">
                <a:schemeClr val="accent1"/>
              </a:effectRef>
              <a:fontRef idx="minor">
                <a:schemeClr val="tx1"/>
              </a:fontRef>
            </p:style>
          </p:cxnSp>
          <p:sp>
            <p:nvSpPr>
              <p:cNvPr id="80" name="Line 24"/>
              <p:cNvSpPr>
                <a:spLocks noChangeShapeType="1"/>
              </p:cNvSpPr>
              <p:nvPr/>
            </p:nvSpPr>
            <p:spPr bwMode="auto">
              <a:xfrm flipV="1">
                <a:off x="984250" y="1633440"/>
                <a:ext cx="0" cy="990600"/>
              </a:xfrm>
              <a:prstGeom prst="line">
                <a:avLst/>
              </a:prstGeom>
              <a:noFill/>
              <a:ln w="38100" cmpd="sng">
                <a:solidFill>
                  <a:schemeClr val="tx1"/>
                </a:solidFill>
                <a:prstDash val="sysDot"/>
                <a:round/>
                <a:headEnd/>
                <a:tailEnd type="arrow" w="med" len="med"/>
              </a:ln>
            </p:spPr>
            <p:txBody>
              <a:bodyPr/>
              <a:lstStyle/>
              <a:p>
                <a:endParaRPr lang="en-US" sz="1265"/>
              </a:p>
            </p:txBody>
          </p:sp>
          <p:sp>
            <p:nvSpPr>
              <p:cNvPr id="81" name="Line 24"/>
              <p:cNvSpPr>
                <a:spLocks noChangeShapeType="1"/>
              </p:cNvSpPr>
              <p:nvPr/>
            </p:nvSpPr>
            <p:spPr bwMode="auto">
              <a:xfrm>
                <a:off x="1308100" y="1633440"/>
                <a:ext cx="0" cy="990600"/>
              </a:xfrm>
              <a:prstGeom prst="line">
                <a:avLst/>
              </a:prstGeom>
              <a:noFill/>
              <a:ln w="38100" cmpd="sng">
                <a:solidFill>
                  <a:srgbClr val="008000"/>
                </a:solidFill>
                <a:prstDash val="solid"/>
                <a:round/>
                <a:headEnd/>
                <a:tailEnd type="arrow" w="med" len="med"/>
              </a:ln>
            </p:spPr>
            <p:txBody>
              <a:bodyPr/>
              <a:lstStyle/>
              <a:p>
                <a:endParaRPr lang="en-US" sz="1265"/>
              </a:p>
            </p:txBody>
          </p:sp>
          <p:sp>
            <p:nvSpPr>
              <p:cNvPr id="82" name="TextBox 81"/>
              <p:cNvSpPr txBox="1"/>
              <p:nvPr/>
            </p:nvSpPr>
            <p:spPr>
              <a:xfrm>
                <a:off x="782637" y="2666387"/>
                <a:ext cx="1050925" cy="274864"/>
              </a:xfrm>
              <a:prstGeom prst="rect">
                <a:avLst/>
              </a:prstGeom>
              <a:noFill/>
            </p:spPr>
            <p:txBody>
              <a:bodyPr wrap="square" rtlCol="0">
                <a:spAutoFit/>
              </a:bodyPr>
              <a:lstStyle/>
              <a:p>
                <a:r>
                  <a:rPr lang="en-US" sz="1265" dirty="0"/>
                  <a:t>Donor</a:t>
                </a:r>
              </a:p>
            </p:txBody>
          </p:sp>
          <p:cxnSp>
            <p:nvCxnSpPr>
              <p:cNvPr id="83" name="Straight Connector 82"/>
              <p:cNvCxnSpPr/>
              <p:nvPr/>
            </p:nvCxnSpPr>
            <p:spPr>
              <a:xfrm>
                <a:off x="2154237" y="1857276"/>
                <a:ext cx="746125" cy="1588"/>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2139950" y="2658964"/>
                <a:ext cx="730250" cy="1588"/>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85" name="Line 24"/>
              <p:cNvSpPr>
                <a:spLocks noChangeShapeType="1"/>
              </p:cNvSpPr>
              <p:nvPr/>
            </p:nvSpPr>
            <p:spPr bwMode="auto">
              <a:xfrm>
                <a:off x="2679700" y="1858864"/>
                <a:ext cx="0" cy="763587"/>
              </a:xfrm>
              <a:prstGeom prst="line">
                <a:avLst/>
              </a:prstGeom>
              <a:noFill/>
              <a:ln w="38100" cmpd="sng">
                <a:solidFill>
                  <a:srgbClr val="FF0000"/>
                </a:solidFill>
                <a:prstDash val="solid"/>
                <a:round/>
                <a:headEnd/>
                <a:tailEnd type="arrow" w="med" len="med"/>
              </a:ln>
            </p:spPr>
            <p:txBody>
              <a:bodyPr/>
              <a:lstStyle/>
              <a:p>
                <a:endParaRPr lang="en-US" sz="1265"/>
              </a:p>
            </p:txBody>
          </p:sp>
          <p:sp>
            <p:nvSpPr>
              <p:cNvPr id="86" name="TextBox 85"/>
              <p:cNvSpPr txBox="1"/>
              <p:nvPr/>
            </p:nvSpPr>
            <p:spPr>
              <a:xfrm>
                <a:off x="2014537" y="2652099"/>
                <a:ext cx="1050925" cy="274864"/>
              </a:xfrm>
              <a:prstGeom prst="rect">
                <a:avLst/>
              </a:prstGeom>
              <a:noFill/>
            </p:spPr>
            <p:txBody>
              <a:bodyPr wrap="square" rtlCol="0">
                <a:spAutoFit/>
              </a:bodyPr>
              <a:lstStyle/>
              <a:p>
                <a:r>
                  <a:rPr lang="en-US" sz="1265" dirty="0"/>
                  <a:t>Acceptor</a:t>
                </a:r>
              </a:p>
            </p:txBody>
          </p:sp>
          <p:cxnSp>
            <p:nvCxnSpPr>
              <p:cNvPr id="87" name="Straight Arrow Connector 86"/>
              <p:cNvCxnSpPr/>
              <p:nvPr/>
            </p:nvCxnSpPr>
            <p:spPr>
              <a:xfrm>
                <a:off x="1549400" y="1620740"/>
                <a:ext cx="527050" cy="23812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8" name="TextBox 87"/>
              <p:cNvSpPr txBox="1"/>
              <p:nvPr/>
            </p:nvSpPr>
            <p:spPr>
              <a:xfrm>
                <a:off x="1533453" y="1761103"/>
                <a:ext cx="811213" cy="378460"/>
              </a:xfrm>
              <a:prstGeom prst="rect">
                <a:avLst/>
              </a:prstGeom>
              <a:noFill/>
            </p:spPr>
            <p:txBody>
              <a:bodyPr wrap="square" rtlCol="0">
                <a:spAutoFit/>
              </a:bodyPr>
              <a:lstStyle/>
              <a:p>
                <a:r>
                  <a:rPr lang="en-US" sz="1968" dirty="0">
                    <a:solidFill>
                      <a:srgbClr val="FF0000"/>
                    </a:solidFill>
                    <a:latin typeface="Times New Roman"/>
                    <a:cs typeface="Times New Roman"/>
                  </a:rPr>
                  <a:t>κ</a:t>
                </a:r>
                <a:r>
                  <a:rPr lang="en-US" sz="1265" baseline="-25000" dirty="0">
                    <a:solidFill>
                      <a:srgbClr val="FF0000"/>
                    </a:solidFill>
                    <a:latin typeface="Arial"/>
                    <a:cs typeface="Arial"/>
                  </a:rPr>
                  <a:t>FRET</a:t>
                </a:r>
                <a:endParaRPr lang="en-US" sz="1265" dirty="0">
                  <a:solidFill>
                    <a:srgbClr val="FF0000"/>
                  </a:solidFill>
                  <a:latin typeface="Arial"/>
                  <a:cs typeface="Arial"/>
                </a:endParaRPr>
              </a:p>
            </p:txBody>
          </p:sp>
        </p:grpSp>
        <p:cxnSp>
          <p:nvCxnSpPr>
            <p:cNvPr id="103" name="Straight Arrow Connector 102"/>
            <p:cNvCxnSpPr>
              <a:cxnSpLocks/>
            </p:cNvCxnSpPr>
            <p:nvPr/>
          </p:nvCxnSpPr>
          <p:spPr>
            <a:xfrm>
              <a:off x="5704168" y="1947087"/>
              <a:ext cx="331357" cy="61386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104" name="Object 103"/>
            <p:cNvGraphicFramePr>
              <a:graphicFrameLocks noChangeAspect="1"/>
            </p:cNvGraphicFramePr>
            <p:nvPr/>
          </p:nvGraphicFramePr>
          <p:xfrm>
            <a:off x="5402778" y="1661421"/>
            <a:ext cx="346564" cy="359561"/>
          </p:xfrm>
          <a:graphic>
            <a:graphicData uri="http://schemas.openxmlformats.org/presentationml/2006/ole">
              <mc:AlternateContent xmlns:mc="http://schemas.openxmlformats.org/markup-compatibility/2006">
                <mc:Choice xmlns:v="urn:schemas-microsoft-com:vml" Requires="v">
                  <p:oleObj spid="_x0000_s34887" name="Equation" r:id="rId9" imgW="228600" imgH="177480" progId="Equation.3">
                    <p:embed/>
                  </p:oleObj>
                </mc:Choice>
                <mc:Fallback>
                  <p:oleObj name="Equation" r:id="rId9" imgW="228600" imgH="177480" progId="Equation.3">
                    <p:embed/>
                    <p:pic>
                      <p:nvPicPr>
                        <p:cNvPr id="104" name="Object 10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02778" y="1661421"/>
                          <a:ext cx="346564" cy="35956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55" name="Object 5"/>
          <p:cNvGraphicFramePr>
            <a:graphicFrameLocks noChangeAspect="1"/>
          </p:cNvGraphicFramePr>
          <p:nvPr/>
        </p:nvGraphicFramePr>
        <p:xfrm>
          <a:off x="9128909" y="4692133"/>
          <a:ext cx="2355555" cy="1017653"/>
        </p:xfrm>
        <a:graphic>
          <a:graphicData uri="http://schemas.openxmlformats.org/presentationml/2006/ole">
            <mc:AlternateContent xmlns:mc="http://schemas.openxmlformats.org/markup-compatibility/2006">
              <mc:Choice xmlns:v="urn:schemas-microsoft-com:vml" Requires="v">
                <p:oleObj spid="_x0000_s34888" name="Equation" r:id="rId11" imgW="939600" imgH="431640" progId="Equation.3">
                  <p:embed/>
                </p:oleObj>
              </mc:Choice>
              <mc:Fallback>
                <p:oleObj name="Equation" r:id="rId11" imgW="939600" imgH="431640" progId="Equation.3">
                  <p:embed/>
                  <p:pic>
                    <p:nvPicPr>
                      <p:cNvPr id="55" name="Object 5"/>
                      <p:cNvPicPr>
                        <a:picLocks noChangeAspect="1" noChangeArrowheads="1"/>
                      </p:cNvPicPr>
                      <p:nvPr/>
                    </p:nvPicPr>
                    <p:blipFill>
                      <a:blip r:embed="rId12"/>
                      <a:srcRect/>
                      <a:stretch>
                        <a:fillRect/>
                      </a:stretch>
                    </p:blipFill>
                    <p:spPr bwMode="auto">
                      <a:xfrm>
                        <a:off x="9128909" y="4692133"/>
                        <a:ext cx="2355555" cy="1017653"/>
                      </a:xfrm>
                      <a:prstGeom prst="rect">
                        <a:avLst/>
                      </a:prstGeom>
                      <a:noFill/>
                    </p:spPr>
                  </p:pic>
                </p:oleObj>
              </mc:Fallback>
            </mc:AlternateContent>
          </a:graphicData>
        </a:graphic>
      </p:graphicFrame>
      <p:sp>
        <p:nvSpPr>
          <p:cNvPr id="57" name="TextBox 56"/>
          <p:cNvSpPr txBox="1"/>
          <p:nvPr/>
        </p:nvSpPr>
        <p:spPr>
          <a:xfrm>
            <a:off x="8887561" y="4348920"/>
            <a:ext cx="3057632" cy="351956"/>
          </a:xfrm>
          <a:prstGeom prst="rect">
            <a:avLst/>
          </a:prstGeom>
          <a:noFill/>
        </p:spPr>
        <p:txBody>
          <a:bodyPr wrap="none" rtlCol="0">
            <a:spAutoFit/>
          </a:bodyPr>
          <a:lstStyle/>
          <a:p>
            <a:r>
              <a:rPr lang="en-US" sz="1687" b="1" dirty="0">
                <a:solidFill>
                  <a:srgbClr val="000099"/>
                </a:solidFill>
              </a:rPr>
              <a:t>Calculate FRET from Experiment</a:t>
            </a:r>
          </a:p>
        </p:txBody>
      </p:sp>
      <p:pic>
        <p:nvPicPr>
          <p:cNvPr id="51" name="Picture 50">
            <a:extLst>
              <a:ext uri="{FF2B5EF4-FFF2-40B4-BE49-F238E27FC236}">
                <a16:creationId xmlns:a16="http://schemas.microsoft.com/office/drawing/2014/main" id="{1D5C2C56-995E-E04F-80C7-361934C6FAD7}"/>
              </a:ext>
            </a:extLst>
          </p:cNvPr>
          <p:cNvPicPr>
            <a:picLocks noChangeAspect="1"/>
          </p:cNvPicPr>
          <p:nvPr/>
        </p:nvPicPr>
        <p:blipFill>
          <a:blip r:embed="rId13"/>
          <a:stretch>
            <a:fillRect/>
          </a:stretch>
        </p:blipFill>
        <p:spPr>
          <a:xfrm>
            <a:off x="140578" y="1934987"/>
            <a:ext cx="5397500" cy="3733800"/>
          </a:xfrm>
          <a:prstGeom prst="rect">
            <a:avLst/>
          </a:prstGeom>
        </p:spPr>
      </p:pic>
      <p:sp>
        <p:nvSpPr>
          <p:cNvPr id="6" name="Rectangle 5">
            <a:extLst>
              <a:ext uri="{FF2B5EF4-FFF2-40B4-BE49-F238E27FC236}">
                <a16:creationId xmlns:a16="http://schemas.microsoft.com/office/drawing/2014/main" id="{6DA7D37F-82E8-E342-A33C-5767259F3B2E}"/>
              </a:ext>
            </a:extLst>
          </p:cNvPr>
          <p:cNvSpPr/>
          <p:nvPr/>
        </p:nvSpPr>
        <p:spPr>
          <a:xfrm>
            <a:off x="5749761" y="1403361"/>
            <a:ext cx="3077953" cy="612475"/>
          </a:xfrm>
          <a:prstGeom prst="rect">
            <a:avLst/>
          </a:prstGeom>
        </p:spPr>
        <p:txBody>
          <a:bodyPr wrap="square">
            <a:spAutoFit/>
          </a:bodyPr>
          <a:lstStyle/>
          <a:p>
            <a:r>
              <a:rPr lang="en-US" sz="1690" b="1" dirty="0">
                <a:solidFill>
                  <a:srgbClr val="000099"/>
                </a:solidFill>
              </a:rPr>
              <a:t>Excited state donor can donate energy to ground state acceptor</a:t>
            </a:r>
            <a:endParaRPr lang="en-US" sz="1690" dirty="0"/>
          </a:p>
        </p:txBody>
      </p:sp>
      <p:sp>
        <p:nvSpPr>
          <p:cNvPr id="52" name="Rectangle 51">
            <a:extLst>
              <a:ext uri="{FF2B5EF4-FFF2-40B4-BE49-F238E27FC236}">
                <a16:creationId xmlns:a16="http://schemas.microsoft.com/office/drawing/2014/main" id="{7B6324DF-344E-9848-9FE7-8D1FDA6BB719}"/>
              </a:ext>
            </a:extLst>
          </p:cNvPr>
          <p:cNvSpPr/>
          <p:nvPr/>
        </p:nvSpPr>
        <p:spPr>
          <a:xfrm>
            <a:off x="0" y="0"/>
            <a:ext cx="12192000" cy="741507"/>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Single-Molecule FRET: Förster Resonance Energy Transfer</a:t>
            </a:r>
          </a:p>
        </p:txBody>
      </p:sp>
      <p:sp>
        <p:nvSpPr>
          <p:cNvPr id="54" name="Rectangle 53">
            <a:extLst>
              <a:ext uri="{FF2B5EF4-FFF2-40B4-BE49-F238E27FC236}">
                <a16:creationId xmlns:a16="http://schemas.microsoft.com/office/drawing/2014/main" id="{923D5995-C1DF-7D48-BD90-81F3729B6EDF}"/>
              </a:ext>
            </a:extLst>
          </p:cNvPr>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Advanced fluorescence microscopy techniques—FRAP, flip, flap, FRET and film</a:t>
            </a:r>
            <a:r>
              <a:rPr lang="en-US" dirty="0"/>
              <a:t>, Molecules (2012) 17(4):4047-132 </a:t>
            </a:r>
          </a:p>
        </p:txBody>
      </p:sp>
    </p:spTree>
    <p:extLst>
      <p:ext uri="{BB962C8B-B14F-4D97-AF65-F5344CB8AC3E}">
        <p14:creationId xmlns:p14="http://schemas.microsoft.com/office/powerpoint/2010/main" val="28076752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C43721A-4E6C-8647-BC53-1B943568C6F3}"/>
              </a:ext>
            </a:extLst>
          </p:cNvPr>
          <p:cNvSpPr/>
          <p:nvPr/>
        </p:nvSpPr>
        <p:spPr>
          <a:xfrm>
            <a:off x="0" y="0"/>
            <a:ext cx="6106840" cy="438941"/>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3`-p(dT)</a:t>
            </a:r>
            <a:r>
              <a:rPr lang="en-US" sz="2200" b="1" baseline="-25000" dirty="0">
                <a:latin typeface="Arial" panose="020B0604020202020204" pitchFamily="34" charset="0"/>
                <a:cs typeface="Arial" panose="020B0604020202020204" pitchFamily="34" charset="0"/>
              </a:rPr>
              <a:t>15</a:t>
            </a:r>
            <a:r>
              <a:rPr lang="en-US" sz="2200" b="1" dirty="0">
                <a:latin typeface="Arial" panose="020B0604020202020204" pitchFamily="34" charset="0"/>
                <a:cs typeface="Arial" panose="020B0604020202020204" pitchFamily="34" charset="0"/>
              </a:rPr>
              <a:t> DNA + 0.5 µM gp32</a:t>
            </a:r>
          </a:p>
        </p:txBody>
      </p:sp>
      <p:sp>
        <p:nvSpPr>
          <p:cNvPr id="7" name="Rectangle 6">
            <a:extLst>
              <a:ext uri="{FF2B5EF4-FFF2-40B4-BE49-F238E27FC236}">
                <a16:creationId xmlns:a16="http://schemas.microsoft.com/office/drawing/2014/main" id="{5C2F4AA2-812F-A54B-A552-24FE55C792C4}"/>
              </a:ext>
            </a:extLst>
          </p:cNvPr>
          <p:cNvSpPr/>
          <p:nvPr/>
        </p:nvSpPr>
        <p:spPr>
          <a:xfrm>
            <a:off x="6106840" y="-1"/>
            <a:ext cx="6106840" cy="4389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5`-p(dT)</a:t>
            </a:r>
            <a:r>
              <a:rPr lang="en-US" sz="2200" b="1" baseline="-25000" dirty="0">
                <a:latin typeface="Arial" panose="020B0604020202020204" pitchFamily="34" charset="0"/>
                <a:cs typeface="Arial" panose="020B0604020202020204" pitchFamily="34" charset="0"/>
              </a:rPr>
              <a:t>15</a:t>
            </a:r>
            <a:r>
              <a:rPr lang="en-US" sz="2200" b="1" dirty="0">
                <a:latin typeface="Arial" panose="020B0604020202020204" pitchFamily="34" charset="0"/>
                <a:cs typeface="Arial" panose="020B0604020202020204" pitchFamily="34" charset="0"/>
              </a:rPr>
              <a:t> DNA + 0.5 µM gp32</a:t>
            </a:r>
          </a:p>
        </p:txBody>
      </p:sp>
      <p:pic>
        <p:nvPicPr>
          <p:cNvPr id="2" name="Picture 1">
            <a:extLst>
              <a:ext uri="{FF2B5EF4-FFF2-40B4-BE49-F238E27FC236}">
                <a16:creationId xmlns:a16="http://schemas.microsoft.com/office/drawing/2014/main" id="{BD98FEBC-3FD5-EC48-B884-C746A2E843F3}"/>
              </a:ext>
            </a:extLst>
          </p:cNvPr>
          <p:cNvPicPr>
            <a:picLocks noChangeAspect="1"/>
          </p:cNvPicPr>
          <p:nvPr/>
        </p:nvPicPr>
        <p:blipFill>
          <a:blip r:embed="rId2"/>
          <a:stretch>
            <a:fillRect/>
          </a:stretch>
        </p:blipFill>
        <p:spPr>
          <a:xfrm>
            <a:off x="0" y="655916"/>
            <a:ext cx="6106840" cy="5785911"/>
          </a:xfrm>
          <a:prstGeom prst="rect">
            <a:avLst/>
          </a:prstGeom>
        </p:spPr>
      </p:pic>
      <p:pic>
        <p:nvPicPr>
          <p:cNvPr id="9" name="Picture 8">
            <a:extLst>
              <a:ext uri="{FF2B5EF4-FFF2-40B4-BE49-F238E27FC236}">
                <a16:creationId xmlns:a16="http://schemas.microsoft.com/office/drawing/2014/main" id="{918B6C3F-770C-3446-8DEA-70CDFADD6EA3}"/>
              </a:ext>
            </a:extLst>
          </p:cNvPr>
          <p:cNvPicPr>
            <a:picLocks noChangeAspect="1"/>
          </p:cNvPicPr>
          <p:nvPr/>
        </p:nvPicPr>
        <p:blipFill>
          <a:blip r:embed="rId3"/>
          <a:stretch>
            <a:fillRect/>
          </a:stretch>
        </p:blipFill>
        <p:spPr>
          <a:xfrm>
            <a:off x="5904774" y="560192"/>
            <a:ext cx="6308906" cy="5977357"/>
          </a:xfrm>
          <a:prstGeom prst="rect">
            <a:avLst/>
          </a:prstGeom>
        </p:spPr>
      </p:pic>
    </p:spTree>
    <p:extLst>
      <p:ext uri="{BB962C8B-B14F-4D97-AF65-F5344CB8AC3E}">
        <p14:creationId xmlns:p14="http://schemas.microsoft.com/office/powerpoint/2010/main" val="34931545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C43721A-4E6C-8647-BC53-1B943568C6F3}"/>
              </a:ext>
            </a:extLst>
          </p:cNvPr>
          <p:cNvSpPr/>
          <p:nvPr/>
        </p:nvSpPr>
        <p:spPr>
          <a:xfrm>
            <a:off x="0" y="0"/>
            <a:ext cx="6106840" cy="43894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3`-p(dT)</a:t>
            </a:r>
            <a:r>
              <a:rPr lang="en-US" sz="2200" b="1" baseline="-25000" dirty="0">
                <a:latin typeface="Arial" panose="020B0604020202020204" pitchFamily="34" charset="0"/>
                <a:cs typeface="Arial" panose="020B0604020202020204" pitchFamily="34" charset="0"/>
              </a:rPr>
              <a:t>14</a:t>
            </a:r>
            <a:r>
              <a:rPr lang="en-US" sz="2200" b="1" dirty="0">
                <a:latin typeface="Arial" panose="020B0604020202020204" pitchFamily="34" charset="0"/>
                <a:cs typeface="Arial" panose="020B0604020202020204" pitchFamily="34" charset="0"/>
              </a:rPr>
              <a:t> DNA + 0.5 µM gp32</a:t>
            </a:r>
          </a:p>
        </p:txBody>
      </p:sp>
      <p:sp>
        <p:nvSpPr>
          <p:cNvPr id="7" name="Rectangle 6">
            <a:extLst>
              <a:ext uri="{FF2B5EF4-FFF2-40B4-BE49-F238E27FC236}">
                <a16:creationId xmlns:a16="http://schemas.microsoft.com/office/drawing/2014/main" id="{5C2F4AA2-812F-A54B-A552-24FE55C792C4}"/>
              </a:ext>
            </a:extLst>
          </p:cNvPr>
          <p:cNvSpPr/>
          <p:nvPr/>
        </p:nvSpPr>
        <p:spPr>
          <a:xfrm>
            <a:off x="6106840" y="-1"/>
            <a:ext cx="6106840" cy="43894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5`-p(dT)</a:t>
            </a:r>
            <a:r>
              <a:rPr lang="en-US" sz="2200" b="1" baseline="-25000" dirty="0">
                <a:latin typeface="Arial" panose="020B0604020202020204" pitchFamily="34" charset="0"/>
                <a:cs typeface="Arial" panose="020B0604020202020204" pitchFamily="34" charset="0"/>
              </a:rPr>
              <a:t>14</a:t>
            </a:r>
            <a:r>
              <a:rPr lang="en-US" sz="2200" b="1" dirty="0">
                <a:latin typeface="Arial" panose="020B0604020202020204" pitchFamily="34" charset="0"/>
                <a:cs typeface="Arial" panose="020B0604020202020204" pitchFamily="34" charset="0"/>
              </a:rPr>
              <a:t> DNA + 0.5 µM gp32</a:t>
            </a:r>
          </a:p>
        </p:txBody>
      </p:sp>
      <p:pic>
        <p:nvPicPr>
          <p:cNvPr id="8" name="Picture 7">
            <a:extLst>
              <a:ext uri="{FF2B5EF4-FFF2-40B4-BE49-F238E27FC236}">
                <a16:creationId xmlns:a16="http://schemas.microsoft.com/office/drawing/2014/main" id="{EF2F6097-89B0-4F43-9BAD-1F4008BD0287}"/>
              </a:ext>
            </a:extLst>
          </p:cNvPr>
          <p:cNvPicPr>
            <a:picLocks noChangeAspect="1"/>
          </p:cNvPicPr>
          <p:nvPr/>
        </p:nvPicPr>
        <p:blipFill>
          <a:blip r:embed="rId3"/>
          <a:stretch>
            <a:fillRect/>
          </a:stretch>
        </p:blipFill>
        <p:spPr>
          <a:xfrm>
            <a:off x="-5772" y="655916"/>
            <a:ext cx="6112612" cy="5791379"/>
          </a:xfrm>
          <a:prstGeom prst="rect">
            <a:avLst/>
          </a:prstGeom>
        </p:spPr>
      </p:pic>
      <p:pic>
        <p:nvPicPr>
          <p:cNvPr id="4" name="Picture 3">
            <a:extLst>
              <a:ext uri="{FF2B5EF4-FFF2-40B4-BE49-F238E27FC236}">
                <a16:creationId xmlns:a16="http://schemas.microsoft.com/office/drawing/2014/main" id="{2842A4FB-3725-3741-A02A-1388A3F023C6}"/>
              </a:ext>
            </a:extLst>
          </p:cNvPr>
          <p:cNvPicPr>
            <a:picLocks noChangeAspect="1"/>
          </p:cNvPicPr>
          <p:nvPr/>
        </p:nvPicPr>
        <p:blipFill>
          <a:blip r:embed="rId4"/>
          <a:stretch>
            <a:fillRect/>
          </a:stretch>
        </p:blipFill>
        <p:spPr>
          <a:xfrm>
            <a:off x="5971662" y="533310"/>
            <a:ext cx="6242018" cy="5913985"/>
          </a:xfrm>
          <a:prstGeom prst="rect">
            <a:avLst/>
          </a:prstGeom>
        </p:spPr>
      </p:pic>
    </p:spTree>
    <p:extLst>
      <p:ext uri="{BB962C8B-B14F-4D97-AF65-F5344CB8AC3E}">
        <p14:creationId xmlns:p14="http://schemas.microsoft.com/office/powerpoint/2010/main" val="24889042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C43721A-4E6C-8647-BC53-1B943568C6F3}"/>
              </a:ext>
            </a:extLst>
          </p:cNvPr>
          <p:cNvSpPr/>
          <p:nvPr/>
        </p:nvSpPr>
        <p:spPr>
          <a:xfrm>
            <a:off x="0" y="0"/>
            <a:ext cx="6106840" cy="438941"/>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3`-p(dT)</a:t>
            </a:r>
            <a:r>
              <a:rPr lang="en-US" sz="2200" b="1" baseline="-25000" dirty="0">
                <a:latin typeface="Arial" panose="020B0604020202020204" pitchFamily="34" charset="0"/>
                <a:cs typeface="Arial" panose="020B0604020202020204" pitchFamily="34" charset="0"/>
              </a:rPr>
              <a:t>15</a:t>
            </a:r>
            <a:r>
              <a:rPr lang="en-US" sz="2200" b="1" dirty="0">
                <a:latin typeface="Arial" panose="020B0604020202020204" pitchFamily="34" charset="0"/>
                <a:cs typeface="Arial" panose="020B0604020202020204" pitchFamily="34" charset="0"/>
              </a:rPr>
              <a:t> DNA + 0.5 µM gp32</a:t>
            </a:r>
          </a:p>
        </p:txBody>
      </p:sp>
      <p:sp>
        <p:nvSpPr>
          <p:cNvPr id="7" name="Rectangle 6">
            <a:extLst>
              <a:ext uri="{FF2B5EF4-FFF2-40B4-BE49-F238E27FC236}">
                <a16:creationId xmlns:a16="http://schemas.microsoft.com/office/drawing/2014/main" id="{5C2F4AA2-812F-A54B-A552-24FE55C792C4}"/>
              </a:ext>
            </a:extLst>
          </p:cNvPr>
          <p:cNvSpPr/>
          <p:nvPr/>
        </p:nvSpPr>
        <p:spPr>
          <a:xfrm>
            <a:off x="6106840" y="-1"/>
            <a:ext cx="6106840" cy="4389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5`-p(dT)</a:t>
            </a:r>
            <a:r>
              <a:rPr lang="en-US" sz="2200" b="1" baseline="-25000" dirty="0">
                <a:latin typeface="Arial" panose="020B0604020202020204" pitchFamily="34" charset="0"/>
                <a:cs typeface="Arial" panose="020B0604020202020204" pitchFamily="34" charset="0"/>
              </a:rPr>
              <a:t>15</a:t>
            </a:r>
            <a:r>
              <a:rPr lang="en-US" sz="2200" b="1" dirty="0">
                <a:latin typeface="Arial" panose="020B0604020202020204" pitchFamily="34" charset="0"/>
                <a:cs typeface="Arial" panose="020B0604020202020204" pitchFamily="34" charset="0"/>
              </a:rPr>
              <a:t> DNA + 0.5 µM gp32</a:t>
            </a:r>
          </a:p>
        </p:txBody>
      </p:sp>
      <p:sp>
        <p:nvSpPr>
          <p:cNvPr id="4" name="Rectangle 3">
            <a:extLst>
              <a:ext uri="{FF2B5EF4-FFF2-40B4-BE49-F238E27FC236}">
                <a16:creationId xmlns:a16="http://schemas.microsoft.com/office/drawing/2014/main" id="{50D4CF14-D46C-A64B-95B5-E270B7288421}"/>
              </a:ext>
            </a:extLst>
          </p:cNvPr>
          <p:cNvSpPr/>
          <p:nvPr/>
        </p:nvSpPr>
        <p:spPr>
          <a:xfrm>
            <a:off x="0" y="6419059"/>
            <a:ext cx="6106840" cy="43894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3`-p(dT)</a:t>
            </a:r>
            <a:r>
              <a:rPr lang="en-US" sz="2200" b="1" baseline="-25000" dirty="0">
                <a:latin typeface="Arial" panose="020B0604020202020204" pitchFamily="34" charset="0"/>
                <a:cs typeface="Arial" panose="020B0604020202020204" pitchFamily="34" charset="0"/>
              </a:rPr>
              <a:t>14</a:t>
            </a:r>
            <a:r>
              <a:rPr lang="en-US" sz="2200" b="1" dirty="0">
                <a:latin typeface="Arial" panose="020B0604020202020204" pitchFamily="34" charset="0"/>
                <a:cs typeface="Arial" panose="020B0604020202020204" pitchFamily="34" charset="0"/>
              </a:rPr>
              <a:t> DNA + 0.</a:t>
            </a:r>
            <a:r>
              <a:rPr lang="en-US" sz="2200" b="1" u="sng" dirty="0">
                <a:latin typeface="Arial" panose="020B0604020202020204" pitchFamily="34" charset="0"/>
                <a:cs typeface="Arial" panose="020B0604020202020204" pitchFamily="34" charset="0"/>
              </a:rPr>
              <a:t>5</a:t>
            </a:r>
            <a:r>
              <a:rPr lang="en-US" sz="2200" b="1" dirty="0">
                <a:latin typeface="Arial" panose="020B0604020202020204" pitchFamily="34" charset="0"/>
                <a:cs typeface="Arial" panose="020B0604020202020204" pitchFamily="34" charset="0"/>
              </a:rPr>
              <a:t> µM gp32</a:t>
            </a:r>
          </a:p>
        </p:txBody>
      </p:sp>
      <p:sp>
        <p:nvSpPr>
          <p:cNvPr id="5" name="Rectangle 4">
            <a:extLst>
              <a:ext uri="{FF2B5EF4-FFF2-40B4-BE49-F238E27FC236}">
                <a16:creationId xmlns:a16="http://schemas.microsoft.com/office/drawing/2014/main" id="{A2AC0255-0DCA-FF42-BB72-9EB63490E37E}"/>
              </a:ext>
            </a:extLst>
          </p:cNvPr>
          <p:cNvSpPr/>
          <p:nvPr/>
        </p:nvSpPr>
        <p:spPr>
          <a:xfrm>
            <a:off x="6106840" y="6419058"/>
            <a:ext cx="6106840" cy="43894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5`-p(dT)</a:t>
            </a:r>
            <a:r>
              <a:rPr lang="en-US" sz="2200" b="1" baseline="-25000" dirty="0">
                <a:latin typeface="Arial" panose="020B0604020202020204" pitchFamily="34" charset="0"/>
                <a:cs typeface="Arial" panose="020B0604020202020204" pitchFamily="34" charset="0"/>
              </a:rPr>
              <a:t>14</a:t>
            </a:r>
            <a:r>
              <a:rPr lang="en-US" sz="2200" b="1" dirty="0">
                <a:latin typeface="Arial" panose="020B0604020202020204" pitchFamily="34" charset="0"/>
                <a:cs typeface="Arial" panose="020B0604020202020204" pitchFamily="34" charset="0"/>
              </a:rPr>
              <a:t> DNA + 0.5 µM gp32</a:t>
            </a:r>
          </a:p>
        </p:txBody>
      </p:sp>
      <p:pic>
        <p:nvPicPr>
          <p:cNvPr id="6" name="Picture 5">
            <a:extLst>
              <a:ext uri="{FF2B5EF4-FFF2-40B4-BE49-F238E27FC236}">
                <a16:creationId xmlns:a16="http://schemas.microsoft.com/office/drawing/2014/main" id="{2A7E7851-6419-F541-8E3A-BB3A2A79526A}"/>
              </a:ext>
            </a:extLst>
          </p:cNvPr>
          <p:cNvPicPr>
            <a:picLocks noChangeAspect="1"/>
          </p:cNvPicPr>
          <p:nvPr/>
        </p:nvPicPr>
        <p:blipFill>
          <a:blip r:embed="rId2"/>
          <a:stretch>
            <a:fillRect/>
          </a:stretch>
        </p:blipFill>
        <p:spPr>
          <a:xfrm>
            <a:off x="89364" y="3731460"/>
            <a:ext cx="2817374" cy="2669314"/>
          </a:xfrm>
          <a:prstGeom prst="rect">
            <a:avLst/>
          </a:prstGeom>
        </p:spPr>
      </p:pic>
      <p:pic>
        <p:nvPicPr>
          <p:cNvPr id="8" name="Picture 7">
            <a:extLst>
              <a:ext uri="{FF2B5EF4-FFF2-40B4-BE49-F238E27FC236}">
                <a16:creationId xmlns:a16="http://schemas.microsoft.com/office/drawing/2014/main" id="{C36044BB-3916-1D41-9F9B-009ACB0DA808}"/>
              </a:ext>
            </a:extLst>
          </p:cNvPr>
          <p:cNvPicPr>
            <a:picLocks noChangeAspect="1"/>
          </p:cNvPicPr>
          <p:nvPr/>
        </p:nvPicPr>
        <p:blipFill>
          <a:blip r:embed="rId3"/>
          <a:stretch>
            <a:fillRect/>
          </a:stretch>
        </p:blipFill>
        <p:spPr>
          <a:xfrm>
            <a:off x="9013578" y="3693233"/>
            <a:ext cx="2877018" cy="2725824"/>
          </a:xfrm>
          <a:prstGeom prst="rect">
            <a:avLst/>
          </a:prstGeom>
        </p:spPr>
      </p:pic>
      <p:pic>
        <p:nvPicPr>
          <p:cNvPr id="9" name="Picture 8">
            <a:extLst>
              <a:ext uri="{FF2B5EF4-FFF2-40B4-BE49-F238E27FC236}">
                <a16:creationId xmlns:a16="http://schemas.microsoft.com/office/drawing/2014/main" id="{EF069333-522A-9F48-B07E-827F51AC6C79}"/>
              </a:ext>
            </a:extLst>
          </p:cNvPr>
          <p:cNvPicPr>
            <a:picLocks noChangeAspect="1"/>
          </p:cNvPicPr>
          <p:nvPr/>
        </p:nvPicPr>
        <p:blipFill>
          <a:blip r:embed="rId4"/>
          <a:stretch>
            <a:fillRect/>
          </a:stretch>
        </p:blipFill>
        <p:spPr>
          <a:xfrm>
            <a:off x="0" y="572067"/>
            <a:ext cx="2996101" cy="2838649"/>
          </a:xfrm>
          <a:prstGeom prst="rect">
            <a:avLst/>
          </a:prstGeom>
        </p:spPr>
      </p:pic>
      <p:pic>
        <p:nvPicPr>
          <p:cNvPr id="10" name="Picture 9">
            <a:extLst>
              <a:ext uri="{FF2B5EF4-FFF2-40B4-BE49-F238E27FC236}">
                <a16:creationId xmlns:a16="http://schemas.microsoft.com/office/drawing/2014/main" id="{08963CE3-C548-2A4D-8302-AA4AE13D7E23}"/>
              </a:ext>
            </a:extLst>
          </p:cNvPr>
          <p:cNvPicPr>
            <a:picLocks noChangeAspect="1"/>
          </p:cNvPicPr>
          <p:nvPr/>
        </p:nvPicPr>
        <p:blipFill>
          <a:blip r:embed="rId5"/>
          <a:stretch>
            <a:fillRect/>
          </a:stretch>
        </p:blipFill>
        <p:spPr>
          <a:xfrm>
            <a:off x="9013578" y="572067"/>
            <a:ext cx="2955864" cy="2800526"/>
          </a:xfrm>
          <a:prstGeom prst="rect">
            <a:avLst/>
          </a:prstGeom>
        </p:spPr>
      </p:pic>
      <p:sp>
        <p:nvSpPr>
          <p:cNvPr id="2" name="TextBox 1">
            <a:extLst>
              <a:ext uri="{FF2B5EF4-FFF2-40B4-BE49-F238E27FC236}">
                <a16:creationId xmlns:a16="http://schemas.microsoft.com/office/drawing/2014/main" id="{95CC8BDC-3900-B44C-8BF7-549C4D0A1F15}"/>
              </a:ext>
            </a:extLst>
          </p:cNvPr>
          <p:cNvSpPr txBox="1"/>
          <p:nvPr/>
        </p:nvSpPr>
        <p:spPr>
          <a:xfrm>
            <a:off x="3538846" y="938150"/>
            <a:ext cx="5272645" cy="2308324"/>
          </a:xfrm>
          <a:prstGeom prst="rect">
            <a:avLst/>
          </a:prstGeom>
          <a:noFill/>
        </p:spPr>
        <p:txBody>
          <a:bodyPr wrap="square" rtlCol="0">
            <a:spAutoFit/>
          </a:bodyPr>
          <a:lstStyle/>
          <a:p>
            <a:pPr marL="285750" indent="-285750">
              <a:buFont typeface="Arial" panose="020B0604020202020204" pitchFamily="34" charset="0"/>
              <a:buChar char="•"/>
            </a:pPr>
            <a:r>
              <a:rPr lang="en-US" dirty="0"/>
              <a:t>Like DNA only, the strongest correlation is between photoisomerization modes closely followed by correlations between backbone fluctuations.</a:t>
            </a:r>
          </a:p>
          <a:p>
            <a:pPr marL="285750" indent="-285750">
              <a:buFont typeface="Arial" panose="020B0604020202020204" pitchFamily="34" charset="0"/>
              <a:buChar char="•"/>
            </a:pPr>
            <a:r>
              <a:rPr lang="en-US" dirty="0"/>
              <a:t>All constructs show strong anticorrelation between photoisomerization and the global motions of the ssDNA at tau2 = 0 as well as with the slowest state (gp32 disassembly)</a:t>
            </a:r>
          </a:p>
          <a:p>
            <a:pPr marL="285750" indent="-285750">
              <a:buFont typeface="Arial" panose="020B0604020202020204" pitchFamily="34" charset="0"/>
              <a:buChar char="•"/>
            </a:pPr>
            <a:r>
              <a:rPr lang="en-US" dirty="0"/>
              <a:t>Mix of +/- correlation for the protein Data sets</a:t>
            </a:r>
          </a:p>
        </p:txBody>
      </p:sp>
      <p:pic>
        <p:nvPicPr>
          <p:cNvPr id="11" name="Picture 10">
            <a:extLst>
              <a:ext uri="{FF2B5EF4-FFF2-40B4-BE49-F238E27FC236}">
                <a16:creationId xmlns:a16="http://schemas.microsoft.com/office/drawing/2014/main" id="{561CAB81-8E4D-C84C-AA1E-66E647931F4D}"/>
              </a:ext>
            </a:extLst>
          </p:cNvPr>
          <p:cNvPicPr>
            <a:picLocks noChangeAspect="1"/>
          </p:cNvPicPr>
          <p:nvPr/>
        </p:nvPicPr>
        <p:blipFill>
          <a:blip r:embed="rId6"/>
          <a:stretch>
            <a:fillRect/>
          </a:stretch>
        </p:blipFill>
        <p:spPr>
          <a:xfrm>
            <a:off x="3996320" y="3541758"/>
            <a:ext cx="3338758" cy="2772963"/>
          </a:xfrm>
          <a:prstGeom prst="rect">
            <a:avLst/>
          </a:prstGeom>
        </p:spPr>
      </p:pic>
    </p:spTree>
    <p:extLst>
      <p:ext uri="{BB962C8B-B14F-4D97-AF65-F5344CB8AC3E}">
        <p14:creationId xmlns:p14="http://schemas.microsoft.com/office/powerpoint/2010/main" val="22680127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844ECFF8-6510-9D46-A992-4915E59D3333}"/>
                  </a:ext>
                </a:extLst>
              </p:cNvPr>
              <p:cNvSpPr/>
              <p:nvPr/>
            </p:nvSpPr>
            <p:spPr>
              <a:xfrm>
                <a:off x="0" y="0"/>
                <a:ext cx="12192000" cy="438941"/>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p>
                      <m:sSupPr>
                        <m:ctrlPr>
                          <a:rPr lang="en-US" sz="2200" b="1" i="1" smtClean="0">
                            <a:latin typeface="Cambria Math" panose="02040503050406030204" pitchFamily="18" charset="0"/>
                            <a:cs typeface="Arial" panose="020B0604020202020204" pitchFamily="34" charset="0"/>
                          </a:rPr>
                        </m:ctrlPr>
                      </m:sSupPr>
                      <m:e>
                        <m:r>
                          <a:rPr lang="en-US" sz="2200" b="1" i="1" smtClean="0">
                            <a:latin typeface="Cambria Math" panose="02040503050406030204" pitchFamily="18" charset="0"/>
                            <a:cs typeface="Arial" panose="020B0604020202020204" pitchFamily="34" charset="0"/>
                          </a:rPr>
                          <m:t>𝑪</m:t>
                        </m:r>
                      </m:e>
                      <m:sup>
                        <m:r>
                          <a:rPr lang="en-US" sz="2200" b="1" i="1" smtClean="0">
                            <a:latin typeface="Cambria Math" panose="02040503050406030204" pitchFamily="18" charset="0"/>
                            <a:cs typeface="Arial" panose="020B0604020202020204" pitchFamily="34" charset="0"/>
                          </a:rPr>
                          <m:t>(</m:t>
                        </m:r>
                        <m:r>
                          <a:rPr lang="en-US" sz="2200" b="1" i="1" smtClean="0">
                            <a:latin typeface="Cambria Math" panose="02040503050406030204" pitchFamily="18" charset="0"/>
                            <a:cs typeface="Arial" panose="020B0604020202020204" pitchFamily="34" charset="0"/>
                          </a:rPr>
                          <m:t>𝟒</m:t>
                        </m:r>
                        <m:r>
                          <a:rPr lang="en-US" sz="2200" b="1" i="1" smtClean="0">
                            <a:latin typeface="Cambria Math" panose="02040503050406030204" pitchFamily="18" charset="0"/>
                            <a:cs typeface="Arial" panose="020B0604020202020204" pitchFamily="34" charset="0"/>
                          </a:rPr>
                          <m:t>)</m:t>
                        </m:r>
                      </m:sup>
                    </m:sSup>
                    <m:d>
                      <m:dPr>
                        <m:ctrlPr>
                          <a:rPr lang="en-US" sz="2200" b="1" i="1" smtClean="0">
                            <a:latin typeface="Cambria Math" panose="02040503050406030204" pitchFamily="18" charset="0"/>
                            <a:cs typeface="Arial" panose="020B0604020202020204" pitchFamily="34" charset="0"/>
                          </a:rPr>
                        </m:ctrlPr>
                      </m:dPr>
                      <m:e>
                        <m:sSub>
                          <m:sSubPr>
                            <m:ctrlPr>
                              <a:rPr lang="en-US" sz="2200" b="1" i="1" smtClean="0">
                                <a:latin typeface="Cambria Math" panose="02040503050406030204" pitchFamily="18" charset="0"/>
                                <a:cs typeface="Arial" panose="020B0604020202020204" pitchFamily="34" charset="0"/>
                              </a:rPr>
                            </m:ctrlPr>
                          </m:sSubPr>
                          <m:e>
                            <m:r>
                              <a:rPr lang="en-US" sz="2200" b="1" i="1" smtClean="0">
                                <a:latin typeface="Cambria Math" panose="02040503050406030204" pitchFamily="18" charset="0"/>
                                <a:cs typeface="Arial" panose="020B0604020202020204" pitchFamily="34" charset="0"/>
                              </a:rPr>
                              <m:t>𝝉</m:t>
                            </m:r>
                          </m:e>
                          <m:sub>
                            <m:r>
                              <a:rPr lang="en-US" sz="2200" b="1" i="1" smtClean="0">
                                <a:latin typeface="Cambria Math" panose="02040503050406030204" pitchFamily="18" charset="0"/>
                                <a:cs typeface="Arial" panose="020B0604020202020204" pitchFamily="34" charset="0"/>
                              </a:rPr>
                              <m:t>𝟏</m:t>
                            </m:r>
                          </m:sub>
                        </m:sSub>
                        <m:r>
                          <a:rPr lang="en-US" sz="2200" b="1" i="1" smtClean="0">
                            <a:latin typeface="Cambria Math" panose="02040503050406030204" pitchFamily="18" charset="0"/>
                            <a:cs typeface="Arial" panose="020B0604020202020204" pitchFamily="34" charset="0"/>
                          </a:rPr>
                          <m:t>,</m:t>
                        </m:r>
                        <m:sSub>
                          <m:sSubPr>
                            <m:ctrlPr>
                              <a:rPr lang="en-US" sz="2200" b="1" i="1" smtClean="0">
                                <a:latin typeface="Cambria Math" panose="02040503050406030204" pitchFamily="18" charset="0"/>
                                <a:cs typeface="Arial" panose="020B0604020202020204" pitchFamily="34" charset="0"/>
                              </a:rPr>
                            </m:ctrlPr>
                          </m:sSubPr>
                          <m:e>
                            <m:r>
                              <a:rPr lang="en-US" sz="2200" b="1" i="1" smtClean="0">
                                <a:latin typeface="Cambria Math" panose="02040503050406030204" pitchFamily="18" charset="0"/>
                                <a:cs typeface="Arial" panose="020B0604020202020204" pitchFamily="34" charset="0"/>
                              </a:rPr>
                              <m:t>𝝉</m:t>
                            </m:r>
                          </m:e>
                          <m:sub>
                            <m:r>
                              <a:rPr lang="en-US" sz="2200" b="1" i="1" smtClean="0">
                                <a:latin typeface="Cambria Math" panose="02040503050406030204" pitchFamily="18" charset="0"/>
                                <a:cs typeface="Arial" panose="020B0604020202020204" pitchFamily="34" charset="0"/>
                              </a:rPr>
                              <m:t>𝟐</m:t>
                            </m:r>
                          </m:sub>
                        </m:sSub>
                        <m:r>
                          <a:rPr lang="en-US" sz="2200" b="1" i="1" smtClean="0">
                            <a:latin typeface="Cambria Math" panose="02040503050406030204" pitchFamily="18" charset="0"/>
                            <a:cs typeface="Arial" panose="020B0604020202020204" pitchFamily="34" charset="0"/>
                          </a:rPr>
                          <m:t>,</m:t>
                        </m:r>
                        <m:sSub>
                          <m:sSubPr>
                            <m:ctrlPr>
                              <a:rPr lang="en-US" sz="2200" b="1" i="1" smtClean="0">
                                <a:latin typeface="Cambria Math" panose="02040503050406030204" pitchFamily="18" charset="0"/>
                                <a:cs typeface="Arial" panose="020B0604020202020204" pitchFamily="34" charset="0"/>
                              </a:rPr>
                            </m:ctrlPr>
                          </m:sSubPr>
                          <m:e>
                            <m:r>
                              <a:rPr lang="en-US" sz="2200" b="1" i="1" smtClean="0">
                                <a:latin typeface="Cambria Math" panose="02040503050406030204" pitchFamily="18" charset="0"/>
                                <a:cs typeface="Arial" panose="020B0604020202020204" pitchFamily="34" charset="0"/>
                              </a:rPr>
                              <m:t>𝝉</m:t>
                            </m:r>
                          </m:e>
                          <m:sub>
                            <m:r>
                              <a:rPr lang="en-US" sz="2200" b="1" i="1" smtClean="0">
                                <a:latin typeface="Cambria Math" panose="02040503050406030204" pitchFamily="18" charset="0"/>
                                <a:cs typeface="Arial" panose="020B0604020202020204" pitchFamily="34" charset="0"/>
                              </a:rPr>
                              <m:t>𝟑</m:t>
                            </m:r>
                          </m:sub>
                        </m:sSub>
                      </m:e>
                    </m:d>
                  </m:oMath>
                </a14:m>
                <a:r>
                  <a:rPr lang="en-US" sz="2200" b="1" dirty="0">
                    <a:latin typeface="Arial" panose="020B0604020202020204" pitchFamily="34" charset="0"/>
                    <a:cs typeface="Arial" panose="020B0604020202020204" pitchFamily="34" charset="0"/>
                  </a:rPr>
                  <a:t> for various </a:t>
                </a:r>
                <a14:m>
                  <m:oMath xmlns:m="http://schemas.openxmlformats.org/officeDocument/2006/math">
                    <m:sSub>
                      <m:sSubPr>
                        <m:ctrlPr>
                          <a:rPr lang="en-US" sz="2200" b="1" i="1" smtClean="0">
                            <a:latin typeface="Cambria Math" panose="02040503050406030204" pitchFamily="18" charset="0"/>
                            <a:cs typeface="Arial" panose="020B0604020202020204" pitchFamily="34" charset="0"/>
                          </a:rPr>
                        </m:ctrlPr>
                      </m:sSubPr>
                      <m:e>
                        <m:r>
                          <a:rPr lang="en-US" sz="2200" b="1" i="1" smtClean="0">
                            <a:latin typeface="Cambria Math" panose="02040503050406030204" pitchFamily="18" charset="0"/>
                            <a:cs typeface="Arial" panose="020B0604020202020204" pitchFamily="34" charset="0"/>
                          </a:rPr>
                          <m:t>𝝉</m:t>
                        </m:r>
                      </m:e>
                      <m:sub>
                        <m:r>
                          <a:rPr lang="en-US" sz="2200" b="1" i="1" smtClean="0">
                            <a:latin typeface="Cambria Math" panose="02040503050406030204" pitchFamily="18" charset="0"/>
                            <a:cs typeface="Arial" panose="020B0604020202020204" pitchFamily="34" charset="0"/>
                          </a:rPr>
                          <m:t>𝟐</m:t>
                        </m:r>
                      </m:sub>
                    </m:sSub>
                  </m:oMath>
                </a14:m>
                <a:endParaRPr lang="en-US" sz="2200" b="1" dirty="0">
                  <a:latin typeface="Arial" panose="020B0604020202020204" pitchFamily="34" charset="0"/>
                  <a:cs typeface="Arial" panose="020B0604020202020204" pitchFamily="34" charset="0"/>
                </a:endParaRPr>
              </a:p>
            </p:txBody>
          </p:sp>
        </mc:Choice>
        <mc:Fallback xmlns="">
          <p:sp>
            <p:nvSpPr>
              <p:cNvPr id="2" name="Rectangle 1">
                <a:extLst>
                  <a:ext uri="{FF2B5EF4-FFF2-40B4-BE49-F238E27FC236}">
                    <a16:creationId xmlns:a16="http://schemas.microsoft.com/office/drawing/2014/main" id="{844ECFF8-6510-9D46-A992-4915E59D3333}"/>
                  </a:ext>
                </a:extLst>
              </p:cNvPr>
              <p:cNvSpPr>
                <a:spLocks noRot="1" noChangeAspect="1" noMove="1" noResize="1" noEditPoints="1" noAdjustHandles="1" noChangeArrowheads="1" noChangeShapeType="1" noTextEdit="1"/>
              </p:cNvSpPr>
              <p:nvPr/>
            </p:nvSpPr>
            <p:spPr>
              <a:xfrm>
                <a:off x="0" y="0"/>
                <a:ext cx="12192000" cy="438941"/>
              </a:xfrm>
              <a:prstGeom prst="rect">
                <a:avLst/>
              </a:prstGeom>
              <a:blipFill>
                <a:blip r:embed="rId3"/>
                <a:stretch>
                  <a:fillRect t="-2857" b="-25714"/>
                </a:stretch>
              </a:blipFill>
              <a:ln>
                <a:noFill/>
              </a:ln>
            </p:spPr>
            <p:txBody>
              <a:bodyPr/>
              <a:lstStyle/>
              <a:p>
                <a:r>
                  <a:rPr lang="en-US">
                    <a:noFill/>
                  </a:rPr>
                  <a:t> </a:t>
                </a:r>
              </a:p>
            </p:txBody>
          </p:sp>
        </mc:Fallback>
      </mc:AlternateContent>
      <p:pic>
        <p:nvPicPr>
          <p:cNvPr id="3" name="Picture 2">
            <a:extLst>
              <a:ext uri="{FF2B5EF4-FFF2-40B4-BE49-F238E27FC236}">
                <a16:creationId xmlns:a16="http://schemas.microsoft.com/office/drawing/2014/main" id="{ACFD2FE1-6BA3-ED42-8F0E-998BA3A9424B}"/>
              </a:ext>
            </a:extLst>
          </p:cNvPr>
          <p:cNvPicPr>
            <a:picLocks noChangeAspect="1"/>
          </p:cNvPicPr>
          <p:nvPr/>
        </p:nvPicPr>
        <p:blipFill>
          <a:blip r:embed="rId4"/>
          <a:stretch>
            <a:fillRect/>
          </a:stretch>
        </p:blipFill>
        <p:spPr>
          <a:xfrm>
            <a:off x="81280" y="438941"/>
            <a:ext cx="6736055" cy="5736228"/>
          </a:xfrm>
          <a:prstGeom prst="rect">
            <a:avLst/>
          </a:prstGeom>
        </p:spPr>
      </p:pic>
      <p:sp>
        <p:nvSpPr>
          <p:cNvPr id="4" name="Rectangle 3">
            <a:extLst>
              <a:ext uri="{FF2B5EF4-FFF2-40B4-BE49-F238E27FC236}">
                <a16:creationId xmlns:a16="http://schemas.microsoft.com/office/drawing/2014/main" id="{457045C2-DCF9-0642-880F-50717169316D}"/>
              </a:ext>
            </a:extLst>
          </p:cNvPr>
          <p:cNvSpPr/>
          <p:nvPr/>
        </p:nvSpPr>
        <p:spPr>
          <a:xfrm>
            <a:off x="0" y="6518154"/>
            <a:ext cx="12192000" cy="339239"/>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dirty="0"/>
              <a:t>3`-p(dT)</a:t>
            </a:r>
            <a:r>
              <a:rPr lang="en-US" baseline="-25000" dirty="0"/>
              <a:t>15</a:t>
            </a:r>
            <a:r>
              <a:rPr lang="en-US" dirty="0"/>
              <a:t> + 0.5 uM gp32</a:t>
            </a:r>
          </a:p>
        </p:txBody>
      </p:sp>
      <p:sp>
        <p:nvSpPr>
          <p:cNvPr id="5" name="TextBox 4">
            <a:extLst>
              <a:ext uri="{FF2B5EF4-FFF2-40B4-BE49-F238E27FC236}">
                <a16:creationId xmlns:a16="http://schemas.microsoft.com/office/drawing/2014/main" id="{A7811672-EE5A-2E42-8B33-8E23658644CF}"/>
              </a:ext>
            </a:extLst>
          </p:cNvPr>
          <p:cNvSpPr txBox="1"/>
          <p:nvPr/>
        </p:nvSpPr>
        <p:spPr>
          <a:xfrm>
            <a:off x="6736055" y="537208"/>
            <a:ext cx="5281774" cy="1200329"/>
          </a:xfrm>
          <a:prstGeom prst="rect">
            <a:avLst/>
          </a:prstGeom>
          <a:noFill/>
        </p:spPr>
        <p:txBody>
          <a:bodyPr wrap="square" rtlCol="0">
            <a:spAutoFit/>
          </a:bodyPr>
          <a:lstStyle/>
          <a:p>
            <a:pPr marL="342900" indent="-342900">
              <a:buFont typeface="+mj-lt"/>
              <a:buAutoNum type="arabicPeriod"/>
            </a:pPr>
            <a:r>
              <a:rPr lang="en-US" dirty="0"/>
              <a:t>How do the 4-point correlations change with 𝝉</a:t>
            </a:r>
            <a:r>
              <a:rPr lang="en-US" baseline="-25000" dirty="0"/>
              <a:t>2</a:t>
            </a:r>
            <a:r>
              <a:rPr lang="en-US" dirty="0"/>
              <a:t>?</a:t>
            </a:r>
          </a:p>
          <a:p>
            <a:pPr marL="342900" indent="-342900">
              <a:buFont typeface="+mj-lt"/>
              <a:buAutoNum type="arabicPeriod"/>
            </a:pPr>
            <a:r>
              <a:rPr lang="en-US" dirty="0"/>
              <a:t>What are the differences in the coupling constant between constructs?</a:t>
            </a:r>
          </a:p>
          <a:p>
            <a:pPr marL="342900" indent="-342900">
              <a:buFont typeface="+mj-lt"/>
              <a:buAutoNum type="arabicPeriod"/>
            </a:pPr>
            <a:r>
              <a:rPr lang="en-US" dirty="0"/>
              <a:t>What are the exchange timescales?</a:t>
            </a:r>
          </a:p>
        </p:txBody>
      </p:sp>
      <p:pic>
        <p:nvPicPr>
          <p:cNvPr id="7" name="Picture 6">
            <a:extLst>
              <a:ext uri="{FF2B5EF4-FFF2-40B4-BE49-F238E27FC236}">
                <a16:creationId xmlns:a16="http://schemas.microsoft.com/office/drawing/2014/main" id="{101A71F9-C83B-EC45-8752-5CEA45FC2140}"/>
              </a:ext>
            </a:extLst>
          </p:cNvPr>
          <p:cNvPicPr>
            <a:picLocks noChangeAspect="1"/>
          </p:cNvPicPr>
          <p:nvPr/>
        </p:nvPicPr>
        <p:blipFill>
          <a:blip r:embed="rId5"/>
          <a:stretch>
            <a:fillRect/>
          </a:stretch>
        </p:blipFill>
        <p:spPr>
          <a:xfrm>
            <a:off x="6709209" y="1937656"/>
            <a:ext cx="5308620" cy="4409005"/>
          </a:xfrm>
          <a:prstGeom prst="rect">
            <a:avLst/>
          </a:prstGeom>
        </p:spPr>
      </p:pic>
    </p:spTree>
    <p:extLst>
      <p:ext uri="{BB962C8B-B14F-4D97-AF65-F5344CB8AC3E}">
        <p14:creationId xmlns:p14="http://schemas.microsoft.com/office/powerpoint/2010/main" val="14957263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C43721A-4E6C-8647-BC53-1B943568C6F3}"/>
              </a:ext>
            </a:extLst>
          </p:cNvPr>
          <p:cNvSpPr/>
          <p:nvPr/>
        </p:nvSpPr>
        <p:spPr>
          <a:xfrm>
            <a:off x="0" y="0"/>
            <a:ext cx="6106840" cy="438941"/>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3`-p(dT)</a:t>
            </a:r>
            <a:r>
              <a:rPr lang="en-US" sz="2200" b="1" baseline="-25000" dirty="0">
                <a:latin typeface="Arial" panose="020B0604020202020204" pitchFamily="34" charset="0"/>
                <a:cs typeface="Arial" panose="020B0604020202020204" pitchFamily="34" charset="0"/>
              </a:rPr>
              <a:t>15</a:t>
            </a:r>
            <a:r>
              <a:rPr lang="en-US" sz="2200" b="1" dirty="0">
                <a:latin typeface="Arial" panose="020B0604020202020204" pitchFamily="34" charset="0"/>
                <a:cs typeface="Arial" panose="020B0604020202020204" pitchFamily="34" charset="0"/>
              </a:rPr>
              <a:t> DNA + 0.5 µM gp32</a:t>
            </a:r>
          </a:p>
        </p:txBody>
      </p:sp>
      <p:sp>
        <p:nvSpPr>
          <p:cNvPr id="7" name="Rectangle 6">
            <a:extLst>
              <a:ext uri="{FF2B5EF4-FFF2-40B4-BE49-F238E27FC236}">
                <a16:creationId xmlns:a16="http://schemas.microsoft.com/office/drawing/2014/main" id="{5C2F4AA2-812F-A54B-A552-24FE55C792C4}"/>
              </a:ext>
            </a:extLst>
          </p:cNvPr>
          <p:cNvSpPr/>
          <p:nvPr/>
        </p:nvSpPr>
        <p:spPr>
          <a:xfrm>
            <a:off x="6106840" y="-1"/>
            <a:ext cx="6106840" cy="4389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5`-p(dT)</a:t>
            </a:r>
            <a:r>
              <a:rPr lang="en-US" sz="2200" b="1" baseline="-25000" dirty="0">
                <a:latin typeface="Arial" panose="020B0604020202020204" pitchFamily="34" charset="0"/>
                <a:cs typeface="Arial" panose="020B0604020202020204" pitchFamily="34" charset="0"/>
              </a:rPr>
              <a:t>15</a:t>
            </a:r>
            <a:r>
              <a:rPr lang="en-US" sz="2200" b="1" dirty="0">
                <a:latin typeface="Arial" panose="020B0604020202020204" pitchFamily="34" charset="0"/>
                <a:cs typeface="Arial" panose="020B0604020202020204" pitchFamily="34" charset="0"/>
              </a:rPr>
              <a:t> DNA + 0.5 µM gp32</a:t>
            </a:r>
          </a:p>
        </p:txBody>
      </p:sp>
      <p:sp>
        <p:nvSpPr>
          <p:cNvPr id="4" name="Rectangle 3">
            <a:extLst>
              <a:ext uri="{FF2B5EF4-FFF2-40B4-BE49-F238E27FC236}">
                <a16:creationId xmlns:a16="http://schemas.microsoft.com/office/drawing/2014/main" id="{50D4CF14-D46C-A64B-95B5-E270B7288421}"/>
              </a:ext>
            </a:extLst>
          </p:cNvPr>
          <p:cNvSpPr/>
          <p:nvPr/>
        </p:nvSpPr>
        <p:spPr>
          <a:xfrm>
            <a:off x="0" y="6419059"/>
            <a:ext cx="6106840" cy="43894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3`-p(dT)</a:t>
            </a:r>
            <a:r>
              <a:rPr lang="en-US" sz="2200" b="1" baseline="-25000" dirty="0">
                <a:latin typeface="Arial" panose="020B0604020202020204" pitchFamily="34" charset="0"/>
                <a:cs typeface="Arial" panose="020B0604020202020204" pitchFamily="34" charset="0"/>
              </a:rPr>
              <a:t>14</a:t>
            </a:r>
            <a:r>
              <a:rPr lang="en-US" sz="2200" b="1" dirty="0">
                <a:latin typeface="Arial" panose="020B0604020202020204" pitchFamily="34" charset="0"/>
                <a:cs typeface="Arial" panose="020B0604020202020204" pitchFamily="34" charset="0"/>
              </a:rPr>
              <a:t> DNA + 0.</a:t>
            </a:r>
            <a:r>
              <a:rPr lang="en-US" sz="2200" b="1" u="sng" dirty="0">
                <a:latin typeface="Arial" panose="020B0604020202020204" pitchFamily="34" charset="0"/>
                <a:cs typeface="Arial" panose="020B0604020202020204" pitchFamily="34" charset="0"/>
              </a:rPr>
              <a:t>5</a:t>
            </a:r>
            <a:r>
              <a:rPr lang="en-US" sz="2200" b="1" dirty="0">
                <a:latin typeface="Arial" panose="020B0604020202020204" pitchFamily="34" charset="0"/>
                <a:cs typeface="Arial" panose="020B0604020202020204" pitchFamily="34" charset="0"/>
              </a:rPr>
              <a:t> µM gp32</a:t>
            </a:r>
          </a:p>
        </p:txBody>
      </p:sp>
      <p:sp>
        <p:nvSpPr>
          <p:cNvPr id="5" name="Rectangle 4">
            <a:extLst>
              <a:ext uri="{FF2B5EF4-FFF2-40B4-BE49-F238E27FC236}">
                <a16:creationId xmlns:a16="http://schemas.microsoft.com/office/drawing/2014/main" id="{A2AC0255-0DCA-FF42-BB72-9EB63490E37E}"/>
              </a:ext>
            </a:extLst>
          </p:cNvPr>
          <p:cNvSpPr/>
          <p:nvPr/>
        </p:nvSpPr>
        <p:spPr>
          <a:xfrm>
            <a:off x="6106840" y="6419058"/>
            <a:ext cx="6106840" cy="43894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5`-p(dT)</a:t>
            </a:r>
            <a:r>
              <a:rPr lang="en-US" sz="2200" b="1" baseline="-25000" dirty="0">
                <a:latin typeface="Arial" panose="020B0604020202020204" pitchFamily="34" charset="0"/>
                <a:cs typeface="Arial" panose="020B0604020202020204" pitchFamily="34" charset="0"/>
              </a:rPr>
              <a:t>14</a:t>
            </a:r>
            <a:r>
              <a:rPr lang="en-US" sz="2200" b="1" dirty="0">
                <a:latin typeface="Arial" panose="020B0604020202020204" pitchFamily="34" charset="0"/>
                <a:cs typeface="Arial" panose="020B0604020202020204" pitchFamily="34" charset="0"/>
              </a:rPr>
              <a:t> DNA + 0.5 µM gp32</a:t>
            </a:r>
          </a:p>
        </p:txBody>
      </p:sp>
      <p:pic>
        <p:nvPicPr>
          <p:cNvPr id="12" name="Picture 11">
            <a:extLst>
              <a:ext uri="{FF2B5EF4-FFF2-40B4-BE49-F238E27FC236}">
                <a16:creationId xmlns:a16="http://schemas.microsoft.com/office/drawing/2014/main" id="{87BB36D5-2428-9D4E-82D3-C8ECC17F9447}"/>
              </a:ext>
            </a:extLst>
          </p:cNvPr>
          <p:cNvPicPr>
            <a:picLocks noChangeAspect="1"/>
          </p:cNvPicPr>
          <p:nvPr/>
        </p:nvPicPr>
        <p:blipFill>
          <a:blip r:embed="rId2"/>
          <a:stretch>
            <a:fillRect/>
          </a:stretch>
        </p:blipFill>
        <p:spPr>
          <a:xfrm>
            <a:off x="7981697" y="510652"/>
            <a:ext cx="3176161" cy="2776612"/>
          </a:xfrm>
          <a:prstGeom prst="rect">
            <a:avLst/>
          </a:prstGeom>
        </p:spPr>
      </p:pic>
      <p:pic>
        <p:nvPicPr>
          <p:cNvPr id="13" name="Picture 12">
            <a:extLst>
              <a:ext uri="{FF2B5EF4-FFF2-40B4-BE49-F238E27FC236}">
                <a16:creationId xmlns:a16="http://schemas.microsoft.com/office/drawing/2014/main" id="{424DD510-A9E5-444E-B424-B69B9A490E89}"/>
              </a:ext>
            </a:extLst>
          </p:cNvPr>
          <p:cNvPicPr>
            <a:picLocks noChangeAspect="1"/>
          </p:cNvPicPr>
          <p:nvPr/>
        </p:nvPicPr>
        <p:blipFill>
          <a:blip r:embed="rId3"/>
          <a:stretch>
            <a:fillRect/>
          </a:stretch>
        </p:blipFill>
        <p:spPr>
          <a:xfrm>
            <a:off x="1100001" y="438940"/>
            <a:ext cx="3623610" cy="3009543"/>
          </a:xfrm>
          <a:prstGeom prst="rect">
            <a:avLst/>
          </a:prstGeom>
        </p:spPr>
      </p:pic>
      <p:pic>
        <p:nvPicPr>
          <p:cNvPr id="14" name="Picture 13">
            <a:extLst>
              <a:ext uri="{FF2B5EF4-FFF2-40B4-BE49-F238E27FC236}">
                <a16:creationId xmlns:a16="http://schemas.microsoft.com/office/drawing/2014/main" id="{45A4F360-8B4F-3C4A-8685-1C6645CA66EF}"/>
              </a:ext>
            </a:extLst>
          </p:cNvPr>
          <p:cNvPicPr>
            <a:picLocks noChangeAspect="1"/>
          </p:cNvPicPr>
          <p:nvPr/>
        </p:nvPicPr>
        <p:blipFill>
          <a:blip r:embed="rId4"/>
          <a:stretch>
            <a:fillRect/>
          </a:stretch>
        </p:blipFill>
        <p:spPr>
          <a:xfrm>
            <a:off x="1100001" y="3448482"/>
            <a:ext cx="3504656" cy="2910747"/>
          </a:xfrm>
          <a:prstGeom prst="rect">
            <a:avLst/>
          </a:prstGeom>
        </p:spPr>
      </p:pic>
      <p:pic>
        <p:nvPicPr>
          <p:cNvPr id="15" name="Picture 14">
            <a:extLst>
              <a:ext uri="{FF2B5EF4-FFF2-40B4-BE49-F238E27FC236}">
                <a16:creationId xmlns:a16="http://schemas.microsoft.com/office/drawing/2014/main" id="{61041EB3-CC03-B746-B1B4-11109527EBF0}"/>
              </a:ext>
            </a:extLst>
          </p:cNvPr>
          <p:cNvPicPr>
            <a:picLocks noChangeAspect="1"/>
          </p:cNvPicPr>
          <p:nvPr/>
        </p:nvPicPr>
        <p:blipFill>
          <a:blip r:embed="rId5"/>
          <a:stretch>
            <a:fillRect/>
          </a:stretch>
        </p:blipFill>
        <p:spPr>
          <a:xfrm>
            <a:off x="8065696" y="3287264"/>
            <a:ext cx="3219704" cy="3131793"/>
          </a:xfrm>
          <a:prstGeom prst="rect">
            <a:avLst/>
          </a:prstGeom>
        </p:spPr>
      </p:pic>
      <p:sp>
        <p:nvSpPr>
          <p:cNvPr id="16" name="TextBox 15">
            <a:extLst>
              <a:ext uri="{FF2B5EF4-FFF2-40B4-BE49-F238E27FC236}">
                <a16:creationId xmlns:a16="http://schemas.microsoft.com/office/drawing/2014/main" id="{75239B43-439C-E546-B212-937D699F2E02}"/>
              </a:ext>
            </a:extLst>
          </p:cNvPr>
          <p:cNvSpPr txBox="1"/>
          <p:nvPr/>
        </p:nvSpPr>
        <p:spPr>
          <a:xfrm>
            <a:off x="4756150" y="723900"/>
            <a:ext cx="3000245" cy="1477328"/>
          </a:xfrm>
          <a:prstGeom prst="rect">
            <a:avLst/>
          </a:prstGeom>
          <a:noFill/>
        </p:spPr>
        <p:txBody>
          <a:bodyPr wrap="none" rtlCol="0">
            <a:spAutoFit/>
          </a:bodyPr>
          <a:lstStyle/>
          <a:p>
            <a:pPr marL="285750" indent="-285750">
              <a:buFont typeface="Arial" panose="020B0604020202020204" pitchFamily="34" charset="0"/>
              <a:buChar char="•"/>
            </a:pPr>
            <a:r>
              <a:rPr lang="en-US" dirty="0"/>
              <a:t>A</a:t>
            </a:r>
            <a:r>
              <a:rPr lang="en-US" baseline="-25000" dirty="0"/>
              <a:t>ii</a:t>
            </a:r>
            <a:r>
              <a:rPr lang="en-US" dirty="0"/>
              <a:t> mainly positive</a:t>
            </a:r>
          </a:p>
          <a:p>
            <a:pPr marL="285750" indent="-285750">
              <a:buFont typeface="Arial" panose="020B0604020202020204" pitchFamily="34" charset="0"/>
              <a:buChar char="•"/>
            </a:pPr>
            <a:r>
              <a:rPr lang="en-US" dirty="0"/>
              <a:t>A</a:t>
            </a:r>
            <a:r>
              <a:rPr lang="en-US" baseline="-25000" dirty="0"/>
              <a:t>13 </a:t>
            </a:r>
            <a:r>
              <a:rPr lang="en-US" dirty="0"/>
              <a:t>negative</a:t>
            </a:r>
          </a:p>
          <a:p>
            <a:pPr marL="285750" indent="-285750">
              <a:buFont typeface="Arial" panose="020B0604020202020204" pitchFamily="34" charset="0"/>
              <a:buChar char="•"/>
            </a:pPr>
            <a:r>
              <a:rPr lang="en-US" dirty="0"/>
              <a:t>A</a:t>
            </a:r>
            <a:r>
              <a:rPr lang="en-US" baseline="-25000" dirty="0"/>
              <a:t>12 </a:t>
            </a:r>
            <a:r>
              <a:rPr lang="en-US" dirty="0"/>
              <a:t>total mix</a:t>
            </a:r>
          </a:p>
          <a:p>
            <a:pPr marL="285750" indent="-285750">
              <a:buFont typeface="Arial" panose="020B0604020202020204" pitchFamily="34" charset="0"/>
              <a:buChar char="•"/>
            </a:pPr>
            <a:r>
              <a:rPr lang="en-US" dirty="0"/>
              <a:t>A</a:t>
            </a:r>
            <a:r>
              <a:rPr lang="en-US" baseline="-25000" dirty="0"/>
              <a:t>13</a:t>
            </a:r>
            <a:r>
              <a:rPr lang="en-US" dirty="0"/>
              <a:t> Mainly negative</a:t>
            </a:r>
          </a:p>
          <a:p>
            <a:pPr marL="285750" indent="-285750">
              <a:buFont typeface="Arial" panose="020B0604020202020204" pitchFamily="34" charset="0"/>
              <a:buChar char="•"/>
            </a:pPr>
            <a:r>
              <a:rPr lang="en-US" dirty="0"/>
              <a:t>A</a:t>
            </a:r>
            <a:r>
              <a:rPr lang="en-US" baseline="-25000" dirty="0"/>
              <a:t>23</a:t>
            </a:r>
            <a:r>
              <a:rPr lang="en-US" dirty="0"/>
              <a:t> always low correlations</a:t>
            </a:r>
          </a:p>
        </p:txBody>
      </p:sp>
    </p:spTree>
    <p:extLst>
      <p:ext uri="{BB962C8B-B14F-4D97-AF65-F5344CB8AC3E}">
        <p14:creationId xmlns:p14="http://schemas.microsoft.com/office/powerpoint/2010/main" val="25454549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4B1E9A-E8C0-ED4E-B8BA-13760B883E31}"/>
              </a:ext>
            </a:extLst>
          </p:cNvPr>
          <p:cNvSpPr/>
          <p:nvPr/>
        </p:nvSpPr>
        <p:spPr>
          <a:xfrm>
            <a:off x="0" y="0"/>
            <a:ext cx="12192000" cy="438941"/>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3`-p(dT)</a:t>
            </a:r>
            <a:r>
              <a:rPr lang="en-US" sz="2200" b="1" baseline="-25000" dirty="0">
                <a:latin typeface="Arial" panose="020B0604020202020204" pitchFamily="34" charset="0"/>
                <a:cs typeface="Arial" panose="020B0604020202020204" pitchFamily="34" charset="0"/>
              </a:rPr>
              <a:t>15 </a:t>
            </a:r>
            <a:r>
              <a:rPr lang="en-US" sz="2200" b="1" dirty="0">
                <a:latin typeface="Arial" panose="020B0604020202020204" pitchFamily="34" charset="0"/>
                <a:cs typeface="Arial" panose="020B0604020202020204" pitchFamily="34" charset="0"/>
              </a:rPr>
              <a:t>+ 0.5 µM gp32</a:t>
            </a:r>
          </a:p>
        </p:txBody>
      </p:sp>
      <p:pic>
        <p:nvPicPr>
          <p:cNvPr id="3" name="Picture 2">
            <a:extLst>
              <a:ext uri="{FF2B5EF4-FFF2-40B4-BE49-F238E27FC236}">
                <a16:creationId xmlns:a16="http://schemas.microsoft.com/office/drawing/2014/main" id="{250B30C5-6BA1-A542-AC5B-265F8D7222B6}"/>
              </a:ext>
            </a:extLst>
          </p:cNvPr>
          <p:cNvPicPr>
            <a:picLocks noChangeAspect="1"/>
          </p:cNvPicPr>
          <p:nvPr/>
        </p:nvPicPr>
        <p:blipFill>
          <a:blip r:embed="rId3"/>
          <a:stretch>
            <a:fillRect/>
          </a:stretch>
        </p:blipFill>
        <p:spPr>
          <a:xfrm>
            <a:off x="656772" y="531889"/>
            <a:ext cx="3152945" cy="2618638"/>
          </a:xfrm>
          <a:prstGeom prst="rect">
            <a:avLst/>
          </a:prstGeom>
        </p:spPr>
      </p:pic>
      <p:pic>
        <p:nvPicPr>
          <p:cNvPr id="9" name="Picture 8">
            <a:extLst>
              <a:ext uri="{FF2B5EF4-FFF2-40B4-BE49-F238E27FC236}">
                <a16:creationId xmlns:a16="http://schemas.microsoft.com/office/drawing/2014/main" id="{EF3360CF-FBB1-4549-96E5-C35FB86408CF}"/>
              </a:ext>
            </a:extLst>
          </p:cNvPr>
          <p:cNvPicPr>
            <a:picLocks noChangeAspect="1"/>
          </p:cNvPicPr>
          <p:nvPr/>
        </p:nvPicPr>
        <p:blipFill>
          <a:blip r:embed="rId4"/>
          <a:stretch>
            <a:fillRect/>
          </a:stretch>
        </p:blipFill>
        <p:spPr>
          <a:xfrm>
            <a:off x="4228705" y="456049"/>
            <a:ext cx="2928621" cy="2770317"/>
          </a:xfrm>
          <a:prstGeom prst="rect">
            <a:avLst/>
          </a:prstGeom>
        </p:spPr>
      </p:pic>
      <p:pic>
        <p:nvPicPr>
          <p:cNvPr id="4" name="Picture 3">
            <a:extLst>
              <a:ext uri="{FF2B5EF4-FFF2-40B4-BE49-F238E27FC236}">
                <a16:creationId xmlns:a16="http://schemas.microsoft.com/office/drawing/2014/main" id="{0E15F11A-24B2-3B46-8AC8-F7B4137E7A6D}"/>
              </a:ext>
            </a:extLst>
          </p:cNvPr>
          <p:cNvPicPr>
            <a:picLocks noChangeAspect="1"/>
          </p:cNvPicPr>
          <p:nvPr/>
        </p:nvPicPr>
        <p:blipFill>
          <a:blip r:embed="rId5"/>
          <a:stretch>
            <a:fillRect/>
          </a:stretch>
        </p:blipFill>
        <p:spPr>
          <a:xfrm>
            <a:off x="4119848" y="3362222"/>
            <a:ext cx="3134981" cy="3035207"/>
          </a:xfrm>
          <a:prstGeom prst="rect">
            <a:avLst/>
          </a:prstGeom>
        </p:spPr>
      </p:pic>
      <p:pic>
        <p:nvPicPr>
          <p:cNvPr id="5" name="Picture 4">
            <a:extLst>
              <a:ext uri="{FF2B5EF4-FFF2-40B4-BE49-F238E27FC236}">
                <a16:creationId xmlns:a16="http://schemas.microsoft.com/office/drawing/2014/main" id="{D1725990-1A26-074B-87D6-D945127B2052}"/>
              </a:ext>
            </a:extLst>
          </p:cNvPr>
          <p:cNvPicPr>
            <a:picLocks noChangeAspect="1"/>
          </p:cNvPicPr>
          <p:nvPr/>
        </p:nvPicPr>
        <p:blipFill>
          <a:blip r:embed="rId6"/>
          <a:stretch>
            <a:fillRect/>
          </a:stretch>
        </p:blipFill>
        <p:spPr>
          <a:xfrm>
            <a:off x="514577" y="3351618"/>
            <a:ext cx="3134980" cy="3035207"/>
          </a:xfrm>
          <a:prstGeom prst="rect">
            <a:avLst/>
          </a:prstGeom>
        </p:spPr>
      </p:pic>
      <p:pic>
        <p:nvPicPr>
          <p:cNvPr id="8" name="Picture 7">
            <a:extLst>
              <a:ext uri="{FF2B5EF4-FFF2-40B4-BE49-F238E27FC236}">
                <a16:creationId xmlns:a16="http://schemas.microsoft.com/office/drawing/2014/main" id="{C091A920-B038-9C49-992F-06B20B9E3708}"/>
              </a:ext>
            </a:extLst>
          </p:cNvPr>
          <p:cNvPicPr>
            <a:picLocks noChangeAspect="1"/>
          </p:cNvPicPr>
          <p:nvPr/>
        </p:nvPicPr>
        <p:blipFill>
          <a:blip r:embed="rId7"/>
          <a:stretch>
            <a:fillRect/>
          </a:stretch>
        </p:blipFill>
        <p:spPr>
          <a:xfrm>
            <a:off x="7854369" y="438941"/>
            <a:ext cx="2925248" cy="2879620"/>
          </a:xfrm>
          <a:prstGeom prst="rect">
            <a:avLst/>
          </a:prstGeom>
        </p:spPr>
      </p:pic>
      <p:pic>
        <p:nvPicPr>
          <p:cNvPr id="12" name="Picture 11">
            <a:extLst>
              <a:ext uri="{FF2B5EF4-FFF2-40B4-BE49-F238E27FC236}">
                <a16:creationId xmlns:a16="http://schemas.microsoft.com/office/drawing/2014/main" id="{FAF28CB7-0C1B-4642-BC3B-D1979FFFC6B7}"/>
              </a:ext>
            </a:extLst>
          </p:cNvPr>
          <p:cNvPicPr>
            <a:picLocks noChangeAspect="1"/>
          </p:cNvPicPr>
          <p:nvPr/>
        </p:nvPicPr>
        <p:blipFill>
          <a:blip r:embed="rId8"/>
          <a:stretch>
            <a:fillRect/>
          </a:stretch>
        </p:blipFill>
        <p:spPr>
          <a:xfrm>
            <a:off x="7725120" y="3351618"/>
            <a:ext cx="3183745" cy="3134085"/>
          </a:xfrm>
          <a:prstGeom prst="rect">
            <a:avLst/>
          </a:prstGeom>
        </p:spPr>
      </p:pic>
      <p:sp>
        <p:nvSpPr>
          <p:cNvPr id="13" name="Rectangle 12">
            <a:extLst>
              <a:ext uri="{FF2B5EF4-FFF2-40B4-BE49-F238E27FC236}">
                <a16:creationId xmlns:a16="http://schemas.microsoft.com/office/drawing/2014/main" id="{204D1932-5398-B544-A361-8D2A75A5BE2E}"/>
              </a:ext>
            </a:extLst>
          </p:cNvPr>
          <p:cNvSpPr/>
          <p:nvPr/>
        </p:nvSpPr>
        <p:spPr>
          <a:xfrm>
            <a:off x="0" y="6518760"/>
            <a:ext cx="12192000" cy="339239"/>
          </a:xfrm>
          <a:prstGeom prst="rect">
            <a:avLst/>
          </a:prstGeom>
          <a:solidFill>
            <a:srgbClr val="365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dirty="0"/>
              <a:t>Decay spectra as a function of lag-time</a:t>
            </a:r>
          </a:p>
        </p:txBody>
      </p:sp>
    </p:spTree>
    <p:extLst>
      <p:ext uri="{BB962C8B-B14F-4D97-AF65-F5344CB8AC3E}">
        <p14:creationId xmlns:p14="http://schemas.microsoft.com/office/powerpoint/2010/main" val="21213072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1D9699-FCB1-314E-8C8D-B781F98AEF15}"/>
              </a:ext>
            </a:extLst>
          </p:cNvPr>
          <p:cNvSpPr/>
          <p:nvPr/>
        </p:nvSpPr>
        <p:spPr>
          <a:xfrm>
            <a:off x="0" y="0"/>
            <a:ext cx="12192000" cy="43894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3`-p(dT)</a:t>
            </a:r>
            <a:r>
              <a:rPr lang="en-US" sz="2200" b="1" baseline="-25000" dirty="0">
                <a:latin typeface="Arial" panose="020B0604020202020204" pitchFamily="34" charset="0"/>
                <a:cs typeface="Arial" panose="020B0604020202020204" pitchFamily="34" charset="0"/>
              </a:rPr>
              <a:t>14</a:t>
            </a:r>
            <a:r>
              <a:rPr lang="en-US" sz="2200" b="1" dirty="0">
                <a:latin typeface="Arial" panose="020B0604020202020204" pitchFamily="34" charset="0"/>
                <a:cs typeface="Arial" panose="020B0604020202020204" pitchFamily="34" charset="0"/>
              </a:rPr>
              <a:t> + 0.5 µM gp32</a:t>
            </a:r>
          </a:p>
        </p:txBody>
      </p:sp>
      <p:pic>
        <p:nvPicPr>
          <p:cNvPr id="3" name="Picture 2">
            <a:extLst>
              <a:ext uri="{FF2B5EF4-FFF2-40B4-BE49-F238E27FC236}">
                <a16:creationId xmlns:a16="http://schemas.microsoft.com/office/drawing/2014/main" id="{2F7E7E20-FACB-B64C-9642-BC2D762656A8}"/>
              </a:ext>
            </a:extLst>
          </p:cNvPr>
          <p:cNvPicPr>
            <a:picLocks noChangeAspect="1"/>
          </p:cNvPicPr>
          <p:nvPr/>
        </p:nvPicPr>
        <p:blipFill>
          <a:blip r:embed="rId2"/>
          <a:stretch>
            <a:fillRect/>
          </a:stretch>
        </p:blipFill>
        <p:spPr>
          <a:xfrm>
            <a:off x="0" y="453761"/>
            <a:ext cx="3669457" cy="3047620"/>
          </a:xfrm>
          <a:prstGeom prst="rect">
            <a:avLst/>
          </a:prstGeom>
        </p:spPr>
      </p:pic>
      <p:pic>
        <p:nvPicPr>
          <p:cNvPr id="9" name="Picture 8">
            <a:extLst>
              <a:ext uri="{FF2B5EF4-FFF2-40B4-BE49-F238E27FC236}">
                <a16:creationId xmlns:a16="http://schemas.microsoft.com/office/drawing/2014/main" id="{BAD5D076-FCA4-CA4C-92D1-F7EA39128F67}"/>
              </a:ext>
            </a:extLst>
          </p:cNvPr>
          <p:cNvPicPr>
            <a:picLocks noChangeAspect="1"/>
          </p:cNvPicPr>
          <p:nvPr/>
        </p:nvPicPr>
        <p:blipFill>
          <a:blip r:embed="rId3"/>
          <a:stretch>
            <a:fillRect/>
          </a:stretch>
        </p:blipFill>
        <p:spPr>
          <a:xfrm>
            <a:off x="7536980" y="3546653"/>
            <a:ext cx="2956849" cy="2931359"/>
          </a:xfrm>
          <a:prstGeom prst="rect">
            <a:avLst/>
          </a:prstGeom>
        </p:spPr>
      </p:pic>
      <p:pic>
        <p:nvPicPr>
          <p:cNvPr id="10" name="Picture 9">
            <a:extLst>
              <a:ext uri="{FF2B5EF4-FFF2-40B4-BE49-F238E27FC236}">
                <a16:creationId xmlns:a16="http://schemas.microsoft.com/office/drawing/2014/main" id="{8DE57B99-C9D6-BC44-94EF-48C2D7DCF397}"/>
              </a:ext>
            </a:extLst>
          </p:cNvPr>
          <p:cNvPicPr>
            <a:picLocks noChangeAspect="1"/>
          </p:cNvPicPr>
          <p:nvPr/>
        </p:nvPicPr>
        <p:blipFill>
          <a:blip r:embed="rId4"/>
          <a:stretch>
            <a:fillRect/>
          </a:stretch>
        </p:blipFill>
        <p:spPr>
          <a:xfrm>
            <a:off x="3775403" y="438941"/>
            <a:ext cx="2983033" cy="2957317"/>
          </a:xfrm>
          <a:prstGeom prst="rect">
            <a:avLst/>
          </a:prstGeom>
        </p:spPr>
      </p:pic>
      <p:pic>
        <p:nvPicPr>
          <p:cNvPr id="11" name="Picture 10">
            <a:extLst>
              <a:ext uri="{FF2B5EF4-FFF2-40B4-BE49-F238E27FC236}">
                <a16:creationId xmlns:a16="http://schemas.microsoft.com/office/drawing/2014/main" id="{CD6EEAE4-34B6-A347-A072-73D0640F3108}"/>
              </a:ext>
            </a:extLst>
          </p:cNvPr>
          <p:cNvPicPr>
            <a:picLocks noChangeAspect="1"/>
          </p:cNvPicPr>
          <p:nvPr/>
        </p:nvPicPr>
        <p:blipFill>
          <a:blip r:embed="rId5"/>
          <a:stretch>
            <a:fillRect/>
          </a:stretch>
        </p:blipFill>
        <p:spPr>
          <a:xfrm>
            <a:off x="7109690" y="438941"/>
            <a:ext cx="3116847" cy="3089978"/>
          </a:xfrm>
          <a:prstGeom prst="rect">
            <a:avLst/>
          </a:prstGeom>
        </p:spPr>
      </p:pic>
      <p:pic>
        <p:nvPicPr>
          <p:cNvPr id="12" name="Picture 11">
            <a:extLst>
              <a:ext uri="{FF2B5EF4-FFF2-40B4-BE49-F238E27FC236}">
                <a16:creationId xmlns:a16="http://schemas.microsoft.com/office/drawing/2014/main" id="{D9862FD8-1DA6-CD42-8FAC-C3E8B06ACE16}"/>
              </a:ext>
            </a:extLst>
          </p:cNvPr>
          <p:cNvPicPr>
            <a:picLocks noChangeAspect="1"/>
          </p:cNvPicPr>
          <p:nvPr/>
        </p:nvPicPr>
        <p:blipFill>
          <a:blip r:embed="rId6"/>
          <a:stretch>
            <a:fillRect/>
          </a:stretch>
        </p:blipFill>
        <p:spPr>
          <a:xfrm>
            <a:off x="357100" y="3588981"/>
            <a:ext cx="2955255" cy="2929779"/>
          </a:xfrm>
          <a:prstGeom prst="rect">
            <a:avLst/>
          </a:prstGeom>
        </p:spPr>
      </p:pic>
      <p:pic>
        <p:nvPicPr>
          <p:cNvPr id="4" name="Picture 3">
            <a:extLst>
              <a:ext uri="{FF2B5EF4-FFF2-40B4-BE49-F238E27FC236}">
                <a16:creationId xmlns:a16="http://schemas.microsoft.com/office/drawing/2014/main" id="{62AB14DA-67D7-F64A-87B8-FA1602DF7CA6}"/>
              </a:ext>
            </a:extLst>
          </p:cNvPr>
          <p:cNvPicPr>
            <a:picLocks noChangeAspect="1"/>
          </p:cNvPicPr>
          <p:nvPr/>
        </p:nvPicPr>
        <p:blipFill>
          <a:blip r:embed="rId7"/>
          <a:stretch>
            <a:fillRect/>
          </a:stretch>
        </p:blipFill>
        <p:spPr>
          <a:xfrm>
            <a:off x="3993117" y="3414463"/>
            <a:ext cx="3070697" cy="3022801"/>
          </a:xfrm>
          <a:prstGeom prst="rect">
            <a:avLst/>
          </a:prstGeom>
        </p:spPr>
      </p:pic>
      <p:sp>
        <p:nvSpPr>
          <p:cNvPr id="14" name="Rectangle 13">
            <a:extLst>
              <a:ext uri="{FF2B5EF4-FFF2-40B4-BE49-F238E27FC236}">
                <a16:creationId xmlns:a16="http://schemas.microsoft.com/office/drawing/2014/main" id="{50CE3296-2635-3B41-BD9D-C863315381E0}"/>
              </a:ext>
            </a:extLst>
          </p:cNvPr>
          <p:cNvSpPr/>
          <p:nvPr/>
        </p:nvSpPr>
        <p:spPr>
          <a:xfrm>
            <a:off x="0" y="6518760"/>
            <a:ext cx="12192000" cy="339239"/>
          </a:xfrm>
          <a:prstGeom prst="rect">
            <a:avLst/>
          </a:prstGeom>
          <a:solidFill>
            <a:srgbClr val="365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dirty="0"/>
              <a:t>Decay spectra as a function of lag-time</a:t>
            </a:r>
          </a:p>
        </p:txBody>
      </p:sp>
    </p:spTree>
    <p:extLst>
      <p:ext uri="{BB962C8B-B14F-4D97-AF65-F5344CB8AC3E}">
        <p14:creationId xmlns:p14="http://schemas.microsoft.com/office/powerpoint/2010/main" val="39449218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03EF4F-8CDC-094F-9A87-E564147FF6E2}"/>
              </a:ext>
            </a:extLst>
          </p:cNvPr>
          <p:cNvSpPr/>
          <p:nvPr/>
        </p:nvSpPr>
        <p:spPr>
          <a:xfrm>
            <a:off x="0" y="0"/>
            <a:ext cx="12192000" cy="43894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5`-p(dT)</a:t>
            </a:r>
            <a:r>
              <a:rPr lang="en-US" sz="2200" b="1" baseline="-25000" dirty="0">
                <a:latin typeface="Arial" panose="020B0604020202020204" pitchFamily="34" charset="0"/>
                <a:cs typeface="Arial" panose="020B0604020202020204" pitchFamily="34" charset="0"/>
              </a:rPr>
              <a:t>14</a:t>
            </a:r>
            <a:r>
              <a:rPr lang="en-US" sz="2200" b="1" dirty="0">
                <a:latin typeface="Arial" panose="020B0604020202020204" pitchFamily="34" charset="0"/>
                <a:cs typeface="Arial" panose="020B0604020202020204" pitchFamily="34" charset="0"/>
              </a:rPr>
              <a:t> DNA + 0.5 µM gp32</a:t>
            </a:r>
          </a:p>
        </p:txBody>
      </p:sp>
      <p:pic>
        <p:nvPicPr>
          <p:cNvPr id="3" name="Picture 2">
            <a:extLst>
              <a:ext uri="{FF2B5EF4-FFF2-40B4-BE49-F238E27FC236}">
                <a16:creationId xmlns:a16="http://schemas.microsoft.com/office/drawing/2014/main" id="{C0890208-6FF2-EF41-A095-173B7E0D1C09}"/>
              </a:ext>
            </a:extLst>
          </p:cNvPr>
          <p:cNvPicPr>
            <a:picLocks noChangeAspect="1"/>
          </p:cNvPicPr>
          <p:nvPr/>
        </p:nvPicPr>
        <p:blipFill>
          <a:blip r:embed="rId2"/>
          <a:stretch>
            <a:fillRect/>
          </a:stretch>
        </p:blipFill>
        <p:spPr>
          <a:xfrm>
            <a:off x="387466" y="438941"/>
            <a:ext cx="3157662" cy="3071446"/>
          </a:xfrm>
          <a:prstGeom prst="rect">
            <a:avLst/>
          </a:prstGeom>
        </p:spPr>
      </p:pic>
      <p:pic>
        <p:nvPicPr>
          <p:cNvPr id="5" name="Picture 4">
            <a:extLst>
              <a:ext uri="{FF2B5EF4-FFF2-40B4-BE49-F238E27FC236}">
                <a16:creationId xmlns:a16="http://schemas.microsoft.com/office/drawing/2014/main" id="{8B078EAC-0147-CD42-96AF-24EB028D1A6B}"/>
              </a:ext>
            </a:extLst>
          </p:cNvPr>
          <p:cNvPicPr>
            <a:picLocks noChangeAspect="1"/>
          </p:cNvPicPr>
          <p:nvPr/>
        </p:nvPicPr>
        <p:blipFill>
          <a:blip r:embed="rId3"/>
          <a:stretch>
            <a:fillRect/>
          </a:stretch>
        </p:blipFill>
        <p:spPr>
          <a:xfrm>
            <a:off x="4697410" y="3447314"/>
            <a:ext cx="2996603" cy="2970771"/>
          </a:xfrm>
          <a:prstGeom prst="rect">
            <a:avLst/>
          </a:prstGeom>
        </p:spPr>
      </p:pic>
      <p:pic>
        <p:nvPicPr>
          <p:cNvPr id="6" name="Picture 5">
            <a:extLst>
              <a:ext uri="{FF2B5EF4-FFF2-40B4-BE49-F238E27FC236}">
                <a16:creationId xmlns:a16="http://schemas.microsoft.com/office/drawing/2014/main" id="{CA251A82-ACD1-374F-80DF-29A7CE6C359D}"/>
              </a:ext>
            </a:extLst>
          </p:cNvPr>
          <p:cNvPicPr>
            <a:picLocks noChangeAspect="1"/>
          </p:cNvPicPr>
          <p:nvPr/>
        </p:nvPicPr>
        <p:blipFill>
          <a:blip r:embed="rId4"/>
          <a:stretch>
            <a:fillRect/>
          </a:stretch>
        </p:blipFill>
        <p:spPr>
          <a:xfrm>
            <a:off x="8631044" y="450875"/>
            <a:ext cx="3044283" cy="3018039"/>
          </a:xfrm>
          <a:prstGeom prst="rect">
            <a:avLst/>
          </a:prstGeom>
        </p:spPr>
      </p:pic>
      <p:pic>
        <p:nvPicPr>
          <p:cNvPr id="7" name="Picture 6">
            <a:extLst>
              <a:ext uri="{FF2B5EF4-FFF2-40B4-BE49-F238E27FC236}">
                <a16:creationId xmlns:a16="http://schemas.microsoft.com/office/drawing/2014/main" id="{335F13D4-F682-3F42-ABF4-7625A074BDA6}"/>
              </a:ext>
            </a:extLst>
          </p:cNvPr>
          <p:cNvPicPr>
            <a:picLocks noChangeAspect="1"/>
          </p:cNvPicPr>
          <p:nvPr/>
        </p:nvPicPr>
        <p:blipFill>
          <a:blip r:embed="rId5"/>
          <a:stretch>
            <a:fillRect/>
          </a:stretch>
        </p:blipFill>
        <p:spPr>
          <a:xfrm>
            <a:off x="458908" y="3621923"/>
            <a:ext cx="2785035" cy="2761025"/>
          </a:xfrm>
          <a:prstGeom prst="rect">
            <a:avLst/>
          </a:prstGeom>
        </p:spPr>
      </p:pic>
      <p:pic>
        <p:nvPicPr>
          <p:cNvPr id="8" name="Picture 7">
            <a:extLst>
              <a:ext uri="{FF2B5EF4-FFF2-40B4-BE49-F238E27FC236}">
                <a16:creationId xmlns:a16="http://schemas.microsoft.com/office/drawing/2014/main" id="{F049DF18-8EA5-5E4B-A322-10466F5B8CEF}"/>
              </a:ext>
            </a:extLst>
          </p:cNvPr>
          <p:cNvPicPr>
            <a:picLocks noChangeAspect="1"/>
          </p:cNvPicPr>
          <p:nvPr/>
        </p:nvPicPr>
        <p:blipFill>
          <a:blip r:embed="rId6"/>
          <a:stretch>
            <a:fillRect/>
          </a:stretch>
        </p:blipFill>
        <p:spPr>
          <a:xfrm>
            <a:off x="8452625" y="3510387"/>
            <a:ext cx="3047475" cy="3021203"/>
          </a:xfrm>
          <a:prstGeom prst="rect">
            <a:avLst/>
          </a:prstGeom>
        </p:spPr>
      </p:pic>
      <p:pic>
        <p:nvPicPr>
          <p:cNvPr id="9" name="Picture 8">
            <a:extLst>
              <a:ext uri="{FF2B5EF4-FFF2-40B4-BE49-F238E27FC236}">
                <a16:creationId xmlns:a16="http://schemas.microsoft.com/office/drawing/2014/main" id="{36052BC6-CEEC-2041-9441-F4035E781A5D}"/>
              </a:ext>
            </a:extLst>
          </p:cNvPr>
          <p:cNvPicPr>
            <a:picLocks noChangeAspect="1"/>
          </p:cNvPicPr>
          <p:nvPr/>
        </p:nvPicPr>
        <p:blipFill>
          <a:blip r:embed="rId7"/>
          <a:stretch>
            <a:fillRect/>
          </a:stretch>
        </p:blipFill>
        <p:spPr>
          <a:xfrm>
            <a:off x="4697410" y="438940"/>
            <a:ext cx="2964021" cy="2938469"/>
          </a:xfrm>
          <a:prstGeom prst="rect">
            <a:avLst/>
          </a:prstGeom>
        </p:spPr>
      </p:pic>
      <p:sp>
        <p:nvSpPr>
          <p:cNvPr id="11" name="Rectangle 10">
            <a:extLst>
              <a:ext uri="{FF2B5EF4-FFF2-40B4-BE49-F238E27FC236}">
                <a16:creationId xmlns:a16="http://schemas.microsoft.com/office/drawing/2014/main" id="{C0E65774-05D4-B448-992C-0FBB34654093}"/>
              </a:ext>
            </a:extLst>
          </p:cNvPr>
          <p:cNvSpPr/>
          <p:nvPr/>
        </p:nvSpPr>
        <p:spPr>
          <a:xfrm>
            <a:off x="0" y="6518760"/>
            <a:ext cx="12192000" cy="339239"/>
          </a:xfrm>
          <a:prstGeom prst="rect">
            <a:avLst/>
          </a:prstGeom>
          <a:solidFill>
            <a:srgbClr val="365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dirty="0"/>
              <a:t>Decay spectra as a function of lag-time</a:t>
            </a:r>
          </a:p>
        </p:txBody>
      </p:sp>
    </p:spTree>
    <p:extLst>
      <p:ext uri="{BB962C8B-B14F-4D97-AF65-F5344CB8AC3E}">
        <p14:creationId xmlns:p14="http://schemas.microsoft.com/office/powerpoint/2010/main" val="38156195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7BD2F46-86D5-A140-A46A-C1D3CACE6B00}"/>
              </a:ext>
            </a:extLst>
          </p:cNvPr>
          <p:cNvSpPr/>
          <p:nvPr/>
        </p:nvSpPr>
        <p:spPr>
          <a:xfrm>
            <a:off x="0" y="0"/>
            <a:ext cx="12192000" cy="4389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5`-p(dT)</a:t>
            </a:r>
            <a:r>
              <a:rPr lang="en-US" sz="2200" b="1" baseline="-25000" dirty="0">
                <a:latin typeface="Arial" panose="020B0604020202020204" pitchFamily="34" charset="0"/>
                <a:cs typeface="Arial" panose="020B0604020202020204" pitchFamily="34" charset="0"/>
              </a:rPr>
              <a:t>15</a:t>
            </a:r>
            <a:r>
              <a:rPr lang="en-US" sz="2200" b="1" dirty="0">
                <a:latin typeface="Arial" panose="020B0604020202020204" pitchFamily="34" charset="0"/>
                <a:cs typeface="Arial" panose="020B0604020202020204" pitchFamily="34" charset="0"/>
              </a:rPr>
              <a:t> DNA + 0.5 µM gp32</a:t>
            </a:r>
          </a:p>
        </p:txBody>
      </p:sp>
      <p:sp>
        <p:nvSpPr>
          <p:cNvPr id="4" name="Rectangle 3">
            <a:extLst>
              <a:ext uri="{FF2B5EF4-FFF2-40B4-BE49-F238E27FC236}">
                <a16:creationId xmlns:a16="http://schemas.microsoft.com/office/drawing/2014/main" id="{73747C50-443C-364B-98B8-F12621ED1181}"/>
              </a:ext>
            </a:extLst>
          </p:cNvPr>
          <p:cNvSpPr/>
          <p:nvPr/>
        </p:nvSpPr>
        <p:spPr>
          <a:xfrm>
            <a:off x="0" y="6530029"/>
            <a:ext cx="12192000" cy="33923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dirty="0"/>
              <a:t>Decay spectra as a function of lag-time</a:t>
            </a:r>
          </a:p>
        </p:txBody>
      </p:sp>
      <p:pic>
        <p:nvPicPr>
          <p:cNvPr id="2" name="Picture 1">
            <a:extLst>
              <a:ext uri="{FF2B5EF4-FFF2-40B4-BE49-F238E27FC236}">
                <a16:creationId xmlns:a16="http://schemas.microsoft.com/office/drawing/2014/main" id="{7DB9A97B-A346-B145-A140-5095B8E149B6}"/>
              </a:ext>
            </a:extLst>
          </p:cNvPr>
          <p:cNvPicPr>
            <a:picLocks noChangeAspect="1"/>
          </p:cNvPicPr>
          <p:nvPr/>
        </p:nvPicPr>
        <p:blipFill>
          <a:blip r:embed="rId2"/>
          <a:stretch>
            <a:fillRect/>
          </a:stretch>
        </p:blipFill>
        <p:spPr>
          <a:xfrm>
            <a:off x="3498502" y="438941"/>
            <a:ext cx="2945900" cy="2910468"/>
          </a:xfrm>
          <a:prstGeom prst="rect">
            <a:avLst/>
          </a:prstGeom>
        </p:spPr>
      </p:pic>
      <p:pic>
        <p:nvPicPr>
          <p:cNvPr id="6" name="Picture 5">
            <a:extLst>
              <a:ext uri="{FF2B5EF4-FFF2-40B4-BE49-F238E27FC236}">
                <a16:creationId xmlns:a16="http://schemas.microsoft.com/office/drawing/2014/main" id="{51B5E1F8-B033-284F-B612-6457025BD104}"/>
              </a:ext>
            </a:extLst>
          </p:cNvPr>
          <p:cNvPicPr>
            <a:picLocks noChangeAspect="1"/>
          </p:cNvPicPr>
          <p:nvPr/>
        </p:nvPicPr>
        <p:blipFill>
          <a:blip r:embed="rId3"/>
          <a:stretch>
            <a:fillRect/>
          </a:stretch>
        </p:blipFill>
        <p:spPr>
          <a:xfrm>
            <a:off x="6991142" y="533726"/>
            <a:ext cx="2754022" cy="2720898"/>
          </a:xfrm>
          <a:prstGeom prst="rect">
            <a:avLst/>
          </a:prstGeom>
        </p:spPr>
      </p:pic>
      <p:pic>
        <p:nvPicPr>
          <p:cNvPr id="7" name="Picture 6">
            <a:extLst>
              <a:ext uri="{FF2B5EF4-FFF2-40B4-BE49-F238E27FC236}">
                <a16:creationId xmlns:a16="http://schemas.microsoft.com/office/drawing/2014/main" id="{881367D2-C68A-BC4A-B9E9-B0D7C8A22B9C}"/>
              </a:ext>
            </a:extLst>
          </p:cNvPr>
          <p:cNvPicPr>
            <a:picLocks noChangeAspect="1"/>
          </p:cNvPicPr>
          <p:nvPr/>
        </p:nvPicPr>
        <p:blipFill>
          <a:blip r:embed="rId4"/>
          <a:stretch>
            <a:fillRect/>
          </a:stretch>
        </p:blipFill>
        <p:spPr>
          <a:xfrm>
            <a:off x="3718661" y="3419158"/>
            <a:ext cx="2889465" cy="2854712"/>
          </a:xfrm>
          <a:prstGeom prst="rect">
            <a:avLst/>
          </a:prstGeom>
        </p:spPr>
      </p:pic>
      <p:pic>
        <p:nvPicPr>
          <p:cNvPr id="9" name="Picture 8">
            <a:extLst>
              <a:ext uri="{FF2B5EF4-FFF2-40B4-BE49-F238E27FC236}">
                <a16:creationId xmlns:a16="http://schemas.microsoft.com/office/drawing/2014/main" id="{F6FE3BA2-AB28-164C-AA95-684CCABD486B}"/>
              </a:ext>
            </a:extLst>
          </p:cNvPr>
          <p:cNvPicPr>
            <a:picLocks noChangeAspect="1"/>
          </p:cNvPicPr>
          <p:nvPr/>
        </p:nvPicPr>
        <p:blipFill>
          <a:blip r:embed="rId5"/>
          <a:stretch>
            <a:fillRect/>
          </a:stretch>
        </p:blipFill>
        <p:spPr>
          <a:xfrm>
            <a:off x="125873" y="533726"/>
            <a:ext cx="3007620" cy="2629273"/>
          </a:xfrm>
          <a:prstGeom prst="rect">
            <a:avLst/>
          </a:prstGeom>
        </p:spPr>
      </p:pic>
      <p:pic>
        <p:nvPicPr>
          <p:cNvPr id="11" name="Picture 10">
            <a:extLst>
              <a:ext uri="{FF2B5EF4-FFF2-40B4-BE49-F238E27FC236}">
                <a16:creationId xmlns:a16="http://schemas.microsoft.com/office/drawing/2014/main" id="{149F84BD-0A69-5E4E-9C94-F4490CF6D968}"/>
              </a:ext>
            </a:extLst>
          </p:cNvPr>
          <p:cNvPicPr>
            <a:picLocks noChangeAspect="1"/>
          </p:cNvPicPr>
          <p:nvPr/>
        </p:nvPicPr>
        <p:blipFill>
          <a:blip r:embed="rId6"/>
          <a:stretch>
            <a:fillRect/>
          </a:stretch>
        </p:blipFill>
        <p:spPr>
          <a:xfrm>
            <a:off x="6818981" y="3419158"/>
            <a:ext cx="2926183" cy="2797451"/>
          </a:xfrm>
          <a:prstGeom prst="rect">
            <a:avLst/>
          </a:prstGeom>
        </p:spPr>
      </p:pic>
      <p:pic>
        <p:nvPicPr>
          <p:cNvPr id="12" name="Picture 11">
            <a:extLst>
              <a:ext uri="{FF2B5EF4-FFF2-40B4-BE49-F238E27FC236}">
                <a16:creationId xmlns:a16="http://schemas.microsoft.com/office/drawing/2014/main" id="{4C5EE8C7-72B1-2A4A-AE63-76933ED7DE99}"/>
              </a:ext>
            </a:extLst>
          </p:cNvPr>
          <p:cNvPicPr>
            <a:picLocks noChangeAspect="1"/>
          </p:cNvPicPr>
          <p:nvPr/>
        </p:nvPicPr>
        <p:blipFill>
          <a:blip r:embed="rId7"/>
          <a:stretch>
            <a:fillRect/>
          </a:stretch>
        </p:blipFill>
        <p:spPr>
          <a:xfrm>
            <a:off x="217264" y="3287429"/>
            <a:ext cx="3063974" cy="2929180"/>
          </a:xfrm>
          <a:prstGeom prst="rect">
            <a:avLst/>
          </a:prstGeom>
        </p:spPr>
      </p:pic>
    </p:spTree>
    <p:extLst>
      <p:ext uri="{BB962C8B-B14F-4D97-AF65-F5344CB8AC3E}">
        <p14:creationId xmlns:p14="http://schemas.microsoft.com/office/powerpoint/2010/main" val="1603050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C43721A-4E6C-8647-BC53-1B943568C6F3}"/>
              </a:ext>
            </a:extLst>
          </p:cNvPr>
          <p:cNvSpPr/>
          <p:nvPr/>
        </p:nvSpPr>
        <p:spPr>
          <a:xfrm>
            <a:off x="0" y="0"/>
            <a:ext cx="6106840" cy="438941"/>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3`-p(dT)</a:t>
            </a:r>
            <a:r>
              <a:rPr lang="en-US" sz="2200" b="1" baseline="-25000" dirty="0">
                <a:latin typeface="Arial" panose="020B0604020202020204" pitchFamily="34" charset="0"/>
                <a:cs typeface="Arial" panose="020B0604020202020204" pitchFamily="34" charset="0"/>
              </a:rPr>
              <a:t>15</a:t>
            </a:r>
            <a:r>
              <a:rPr lang="en-US" sz="2200" b="1" dirty="0">
                <a:latin typeface="Arial" panose="020B0604020202020204" pitchFamily="34" charset="0"/>
                <a:cs typeface="Arial" panose="020B0604020202020204" pitchFamily="34" charset="0"/>
              </a:rPr>
              <a:t> DNA + 0.5 µM gp32</a:t>
            </a:r>
          </a:p>
        </p:txBody>
      </p:sp>
      <p:sp>
        <p:nvSpPr>
          <p:cNvPr id="7" name="Rectangle 6">
            <a:extLst>
              <a:ext uri="{FF2B5EF4-FFF2-40B4-BE49-F238E27FC236}">
                <a16:creationId xmlns:a16="http://schemas.microsoft.com/office/drawing/2014/main" id="{5C2F4AA2-812F-A54B-A552-24FE55C792C4}"/>
              </a:ext>
            </a:extLst>
          </p:cNvPr>
          <p:cNvSpPr/>
          <p:nvPr/>
        </p:nvSpPr>
        <p:spPr>
          <a:xfrm>
            <a:off x="6106840" y="-1"/>
            <a:ext cx="6106840" cy="4389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5`-p(dT)</a:t>
            </a:r>
            <a:r>
              <a:rPr lang="en-US" sz="2200" b="1" baseline="-25000" dirty="0">
                <a:latin typeface="Arial" panose="020B0604020202020204" pitchFamily="34" charset="0"/>
                <a:cs typeface="Arial" panose="020B0604020202020204" pitchFamily="34" charset="0"/>
              </a:rPr>
              <a:t>15</a:t>
            </a:r>
            <a:r>
              <a:rPr lang="en-US" sz="2200" b="1" dirty="0">
                <a:latin typeface="Arial" panose="020B0604020202020204" pitchFamily="34" charset="0"/>
                <a:cs typeface="Arial" panose="020B0604020202020204" pitchFamily="34" charset="0"/>
              </a:rPr>
              <a:t> DNA + 0.5 µM gp32</a:t>
            </a:r>
          </a:p>
        </p:txBody>
      </p:sp>
      <p:pic>
        <p:nvPicPr>
          <p:cNvPr id="8" name="Picture 7">
            <a:extLst>
              <a:ext uri="{FF2B5EF4-FFF2-40B4-BE49-F238E27FC236}">
                <a16:creationId xmlns:a16="http://schemas.microsoft.com/office/drawing/2014/main" id="{112CCAB4-B4E1-4D43-AD36-25A50566944C}"/>
              </a:ext>
            </a:extLst>
          </p:cNvPr>
          <p:cNvPicPr>
            <a:picLocks noChangeAspect="1"/>
          </p:cNvPicPr>
          <p:nvPr/>
        </p:nvPicPr>
        <p:blipFill>
          <a:blip r:embed="rId2"/>
          <a:stretch>
            <a:fillRect/>
          </a:stretch>
        </p:blipFill>
        <p:spPr>
          <a:xfrm>
            <a:off x="-1" y="547223"/>
            <a:ext cx="6211229" cy="6114347"/>
          </a:xfrm>
          <a:prstGeom prst="rect">
            <a:avLst/>
          </a:prstGeom>
        </p:spPr>
      </p:pic>
      <p:pic>
        <p:nvPicPr>
          <p:cNvPr id="10" name="Picture 9">
            <a:extLst>
              <a:ext uri="{FF2B5EF4-FFF2-40B4-BE49-F238E27FC236}">
                <a16:creationId xmlns:a16="http://schemas.microsoft.com/office/drawing/2014/main" id="{467D6EFC-DD26-9842-8732-BCC7B0BC52F1}"/>
              </a:ext>
            </a:extLst>
          </p:cNvPr>
          <p:cNvPicPr>
            <a:picLocks noChangeAspect="1"/>
          </p:cNvPicPr>
          <p:nvPr/>
        </p:nvPicPr>
        <p:blipFill>
          <a:blip r:embed="rId3"/>
          <a:stretch>
            <a:fillRect/>
          </a:stretch>
        </p:blipFill>
        <p:spPr>
          <a:xfrm>
            <a:off x="6106840" y="438940"/>
            <a:ext cx="6276325" cy="6178428"/>
          </a:xfrm>
          <a:prstGeom prst="rect">
            <a:avLst/>
          </a:prstGeom>
        </p:spPr>
      </p:pic>
    </p:spTree>
    <p:extLst>
      <p:ext uri="{BB962C8B-B14F-4D97-AF65-F5344CB8AC3E}">
        <p14:creationId xmlns:p14="http://schemas.microsoft.com/office/powerpoint/2010/main" val="513932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741507"/>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Single-Molecule FRET on the 5`-pdT</a:t>
            </a:r>
            <a:r>
              <a:rPr lang="en-US" sz="2400" b="1" baseline="-25000" dirty="0">
                <a:latin typeface="Arial" panose="020B0604020202020204" pitchFamily="34" charset="0"/>
                <a:cs typeface="Arial" panose="020B0604020202020204" pitchFamily="34" charset="0"/>
              </a:rPr>
              <a:t>15</a:t>
            </a:r>
            <a:endParaRPr lang="en-US" sz="2400" b="1" dirty="0">
              <a:latin typeface="Arial" panose="020B0604020202020204" pitchFamily="34" charset="0"/>
              <a:cs typeface="Arial" panose="020B0604020202020204" pitchFamily="34" charset="0"/>
            </a:endParaRPr>
          </a:p>
        </p:txBody>
      </p:sp>
      <p:sp>
        <p:nvSpPr>
          <p:cNvPr id="5" name="Rectangle 4"/>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dirty="0"/>
              <a:t>DNA only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059" y="1421176"/>
            <a:ext cx="5321913" cy="449437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6738" y="1421176"/>
            <a:ext cx="6249933" cy="4687449"/>
          </a:xfrm>
          <a:prstGeom prst="rect">
            <a:avLst/>
          </a:prstGeom>
        </p:spPr>
      </p:pic>
    </p:spTree>
    <p:extLst>
      <p:ext uri="{BB962C8B-B14F-4D97-AF65-F5344CB8AC3E}">
        <p14:creationId xmlns:p14="http://schemas.microsoft.com/office/powerpoint/2010/main" val="17247139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C43721A-4E6C-8647-BC53-1B943568C6F3}"/>
              </a:ext>
            </a:extLst>
          </p:cNvPr>
          <p:cNvSpPr/>
          <p:nvPr/>
        </p:nvSpPr>
        <p:spPr>
          <a:xfrm>
            <a:off x="0" y="0"/>
            <a:ext cx="6106840" cy="43894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3`-p(dT)</a:t>
            </a:r>
            <a:r>
              <a:rPr lang="en-US" sz="2200" b="1" baseline="-25000" dirty="0">
                <a:latin typeface="Arial" panose="020B0604020202020204" pitchFamily="34" charset="0"/>
                <a:cs typeface="Arial" panose="020B0604020202020204" pitchFamily="34" charset="0"/>
              </a:rPr>
              <a:t>14</a:t>
            </a:r>
            <a:r>
              <a:rPr lang="en-US" sz="2200" b="1" dirty="0">
                <a:latin typeface="Arial" panose="020B0604020202020204" pitchFamily="34" charset="0"/>
                <a:cs typeface="Arial" panose="020B0604020202020204" pitchFamily="34" charset="0"/>
              </a:rPr>
              <a:t> DNA + 0.5 µM gp32</a:t>
            </a:r>
          </a:p>
        </p:txBody>
      </p:sp>
      <p:sp>
        <p:nvSpPr>
          <p:cNvPr id="7" name="Rectangle 6">
            <a:extLst>
              <a:ext uri="{FF2B5EF4-FFF2-40B4-BE49-F238E27FC236}">
                <a16:creationId xmlns:a16="http://schemas.microsoft.com/office/drawing/2014/main" id="{5C2F4AA2-812F-A54B-A552-24FE55C792C4}"/>
              </a:ext>
            </a:extLst>
          </p:cNvPr>
          <p:cNvSpPr/>
          <p:nvPr/>
        </p:nvSpPr>
        <p:spPr>
          <a:xfrm>
            <a:off x="6106840" y="-1"/>
            <a:ext cx="6106840" cy="43894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5`-p(dT)</a:t>
            </a:r>
            <a:r>
              <a:rPr lang="en-US" sz="2200" b="1" baseline="-25000" dirty="0">
                <a:latin typeface="Arial" panose="020B0604020202020204" pitchFamily="34" charset="0"/>
                <a:cs typeface="Arial" panose="020B0604020202020204" pitchFamily="34" charset="0"/>
              </a:rPr>
              <a:t>14</a:t>
            </a:r>
            <a:r>
              <a:rPr lang="en-US" sz="2200" b="1" dirty="0">
                <a:latin typeface="Arial" panose="020B0604020202020204" pitchFamily="34" charset="0"/>
                <a:cs typeface="Arial" panose="020B0604020202020204" pitchFamily="34" charset="0"/>
              </a:rPr>
              <a:t> DNA + 0.5 µM gp32</a:t>
            </a:r>
          </a:p>
        </p:txBody>
      </p:sp>
      <p:pic>
        <p:nvPicPr>
          <p:cNvPr id="6" name="Picture 5">
            <a:extLst>
              <a:ext uri="{FF2B5EF4-FFF2-40B4-BE49-F238E27FC236}">
                <a16:creationId xmlns:a16="http://schemas.microsoft.com/office/drawing/2014/main" id="{1CA53B5B-9BCB-B340-B605-BC10B2EE979D}"/>
              </a:ext>
            </a:extLst>
          </p:cNvPr>
          <p:cNvPicPr>
            <a:picLocks noChangeAspect="1"/>
          </p:cNvPicPr>
          <p:nvPr/>
        </p:nvPicPr>
        <p:blipFill>
          <a:blip r:embed="rId3"/>
          <a:stretch>
            <a:fillRect/>
          </a:stretch>
        </p:blipFill>
        <p:spPr>
          <a:xfrm>
            <a:off x="0" y="547224"/>
            <a:ext cx="6122928" cy="6070144"/>
          </a:xfrm>
          <a:prstGeom prst="rect">
            <a:avLst/>
          </a:prstGeom>
        </p:spPr>
      </p:pic>
      <p:pic>
        <p:nvPicPr>
          <p:cNvPr id="12" name="Picture 11">
            <a:extLst>
              <a:ext uri="{FF2B5EF4-FFF2-40B4-BE49-F238E27FC236}">
                <a16:creationId xmlns:a16="http://schemas.microsoft.com/office/drawing/2014/main" id="{360D396A-7BD0-4943-BE03-0E582A1CF1FD}"/>
              </a:ext>
            </a:extLst>
          </p:cNvPr>
          <p:cNvPicPr>
            <a:picLocks noChangeAspect="1"/>
          </p:cNvPicPr>
          <p:nvPr/>
        </p:nvPicPr>
        <p:blipFill>
          <a:blip r:embed="rId4"/>
          <a:stretch>
            <a:fillRect/>
          </a:stretch>
        </p:blipFill>
        <p:spPr>
          <a:xfrm>
            <a:off x="6122928" y="724342"/>
            <a:ext cx="5765612" cy="5715908"/>
          </a:xfrm>
          <a:prstGeom prst="rect">
            <a:avLst/>
          </a:prstGeom>
        </p:spPr>
      </p:pic>
    </p:spTree>
    <p:extLst>
      <p:ext uri="{BB962C8B-B14F-4D97-AF65-F5344CB8AC3E}">
        <p14:creationId xmlns:p14="http://schemas.microsoft.com/office/powerpoint/2010/main" val="18044615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274D87-E918-5342-A51B-94C073D99986}"/>
              </a:ext>
            </a:extLst>
          </p:cNvPr>
          <p:cNvSpPr txBox="1"/>
          <p:nvPr/>
        </p:nvSpPr>
        <p:spPr>
          <a:xfrm>
            <a:off x="3733800" y="1698171"/>
            <a:ext cx="3647152" cy="3154710"/>
          </a:xfrm>
          <a:prstGeom prst="rect">
            <a:avLst/>
          </a:prstGeom>
          <a:noFill/>
        </p:spPr>
        <p:txBody>
          <a:bodyPr wrap="none" rtlCol="0">
            <a:spAutoFit/>
          </a:bodyPr>
          <a:lstStyle/>
          <a:p>
            <a:r>
              <a:rPr lang="en-US" sz="19900" dirty="0"/>
              <a:t>FIN</a:t>
            </a:r>
          </a:p>
        </p:txBody>
      </p:sp>
    </p:spTree>
    <p:extLst>
      <p:ext uri="{BB962C8B-B14F-4D97-AF65-F5344CB8AC3E}">
        <p14:creationId xmlns:p14="http://schemas.microsoft.com/office/powerpoint/2010/main" val="31348225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B32D91-4A85-8044-A07F-47098A826F2F}"/>
              </a:ext>
            </a:extLst>
          </p:cNvPr>
          <p:cNvSpPr txBox="1"/>
          <p:nvPr/>
        </p:nvSpPr>
        <p:spPr>
          <a:xfrm>
            <a:off x="2796209" y="2120348"/>
            <a:ext cx="7005123" cy="1862048"/>
          </a:xfrm>
          <a:prstGeom prst="rect">
            <a:avLst/>
          </a:prstGeom>
          <a:noFill/>
        </p:spPr>
        <p:txBody>
          <a:bodyPr wrap="none" rtlCol="0">
            <a:spAutoFit/>
          </a:bodyPr>
          <a:lstStyle/>
          <a:p>
            <a:r>
              <a:rPr lang="en-US" sz="11500" dirty="0"/>
              <a:t>Extra Slides</a:t>
            </a:r>
          </a:p>
        </p:txBody>
      </p:sp>
    </p:spTree>
    <p:extLst>
      <p:ext uri="{BB962C8B-B14F-4D97-AF65-F5344CB8AC3E}">
        <p14:creationId xmlns:p14="http://schemas.microsoft.com/office/powerpoint/2010/main" val="5346100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B47BEB-F239-2043-9B1F-CCAAE3948BC6}"/>
              </a:ext>
            </a:extLst>
          </p:cNvPr>
          <p:cNvSpPr/>
          <p:nvPr/>
        </p:nvSpPr>
        <p:spPr>
          <a:xfrm>
            <a:off x="0" y="0"/>
            <a:ext cx="12192000" cy="605481"/>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Which physical process is responsible for the various decays? </a:t>
            </a:r>
            <a:endParaRPr lang="en-US" sz="2400" b="1"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CC84F7DC-0FD5-C145-A8DE-C73DA0B0BD18}"/>
              </a:ext>
            </a:extLst>
          </p:cNvPr>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04800" indent="-304800" algn="ctr"/>
            <a:r>
              <a:rPr lang="en-US" dirty="0" err="1"/>
              <a:t>Ciuba</a:t>
            </a:r>
            <a:r>
              <a:rPr lang="en-US" dirty="0"/>
              <a:t>, M. A., &amp; </a:t>
            </a:r>
            <a:r>
              <a:rPr lang="en-US" dirty="0" err="1"/>
              <a:t>Levitus</a:t>
            </a:r>
            <a:r>
              <a:rPr lang="en-US" dirty="0"/>
              <a:t>, M. (2013). Manganese-Induced Triplet Blinking and Photobleaching of Single Molecule Cyanine Dyes</a:t>
            </a:r>
          </a:p>
        </p:txBody>
      </p:sp>
      <p:pic>
        <p:nvPicPr>
          <p:cNvPr id="14" name="Picture 13">
            <a:extLst>
              <a:ext uri="{FF2B5EF4-FFF2-40B4-BE49-F238E27FC236}">
                <a16:creationId xmlns:a16="http://schemas.microsoft.com/office/drawing/2014/main" id="{95622018-9768-4243-976A-FD2051F3ADFC}"/>
              </a:ext>
            </a:extLst>
          </p:cNvPr>
          <p:cNvPicPr>
            <a:picLocks noChangeAspect="1"/>
          </p:cNvPicPr>
          <p:nvPr/>
        </p:nvPicPr>
        <p:blipFill>
          <a:blip r:embed="rId3"/>
          <a:stretch>
            <a:fillRect/>
          </a:stretch>
        </p:blipFill>
        <p:spPr>
          <a:xfrm>
            <a:off x="536213" y="640265"/>
            <a:ext cx="4691921" cy="2044905"/>
          </a:xfrm>
          <a:prstGeom prst="rect">
            <a:avLst/>
          </a:prstGeom>
        </p:spPr>
      </p:pic>
      <p:sp>
        <p:nvSpPr>
          <p:cNvPr id="15" name="TextBox 14">
            <a:extLst>
              <a:ext uri="{FF2B5EF4-FFF2-40B4-BE49-F238E27FC236}">
                <a16:creationId xmlns:a16="http://schemas.microsoft.com/office/drawing/2014/main" id="{F344F431-27B5-D846-B543-0E7021E52C88}"/>
              </a:ext>
            </a:extLst>
          </p:cNvPr>
          <p:cNvSpPr txBox="1"/>
          <p:nvPr/>
        </p:nvSpPr>
        <p:spPr>
          <a:xfrm>
            <a:off x="0" y="2710309"/>
            <a:ext cx="6327059" cy="1477328"/>
          </a:xfrm>
          <a:prstGeom prst="rect">
            <a:avLst/>
          </a:prstGeom>
          <a:noFill/>
        </p:spPr>
        <p:txBody>
          <a:bodyPr wrap="square" rtlCol="0">
            <a:spAutoFit/>
          </a:bodyPr>
          <a:lstStyle/>
          <a:p>
            <a:pPr marL="285750" indent="-285750">
              <a:buFont typeface="Arial" panose="020B0604020202020204" pitchFamily="34" charset="0"/>
              <a:buChar char="•"/>
            </a:pPr>
            <a:r>
              <a:rPr lang="en-US" dirty="0"/>
              <a:t>Photoisomerization of the C-C bond in the polymethine chain of the excited state Cyanine molecule yields a non-fluorescent ground state photoisomer (the </a:t>
            </a:r>
            <a:r>
              <a:rPr lang="en-US" i="1" dirty="0"/>
              <a:t>cis-</a:t>
            </a:r>
            <a:r>
              <a:rPr lang="en-US" dirty="0"/>
              <a:t> configuration).</a:t>
            </a:r>
          </a:p>
          <a:p>
            <a:pPr marL="285750" indent="-285750">
              <a:buFont typeface="Arial" panose="020B0604020202020204" pitchFamily="34" charset="0"/>
              <a:buChar char="•"/>
            </a:pPr>
            <a:r>
              <a:rPr lang="en-US" b="1" dirty="0"/>
              <a:t>Conversion back to the </a:t>
            </a:r>
            <a:r>
              <a:rPr lang="en-US" b="1" i="1" dirty="0"/>
              <a:t>trans-</a:t>
            </a:r>
            <a:r>
              <a:rPr lang="en-US" b="1" dirty="0"/>
              <a:t> state can take micro- to milliseconds depending on the local environment.</a:t>
            </a:r>
          </a:p>
        </p:txBody>
      </p:sp>
      <p:grpSp>
        <p:nvGrpSpPr>
          <p:cNvPr id="24" name="Group 23">
            <a:extLst>
              <a:ext uri="{FF2B5EF4-FFF2-40B4-BE49-F238E27FC236}">
                <a16:creationId xmlns:a16="http://schemas.microsoft.com/office/drawing/2014/main" id="{9397366B-C1FB-A14B-9199-812819AB07F0}"/>
              </a:ext>
            </a:extLst>
          </p:cNvPr>
          <p:cNvGrpSpPr/>
          <p:nvPr/>
        </p:nvGrpSpPr>
        <p:grpSpPr>
          <a:xfrm>
            <a:off x="536213" y="4135352"/>
            <a:ext cx="4302747" cy="2174369"/>
            <a:chOff x="5236093" y="993050"/>
            <a:chExt cx="6752502" cy="3412339"/>
          </a:xfrm>
        </p:grpSpPr>
        <p:sp>
          <p:nvSpPr>
            <p:cNvPr id="18" name="Rectangle 17">
              <a:extLst>
                <a:ext uri="{FF2B5EF4-FFF2-40B4-BE49-F238E27FC236}">
                  <a16:creationId xmlns:a16="http://schemas.microsoft.com/office/drawing/2014/main" id="{B5708008-7F0D-7F4E-A209-A636314BCABC}"/>
                </a:ext>
              </a:extLst>
            </p:cNvPr>
            <p:cNvSpPr/>
            <p:nvPr/>
          </p:nvSpPr>
          <p:spPr>
            <a:xfrm>
              <a:off x="5236093" y="3882169"/>
              <a:ext cx="6752502" cy="523220"/>
            </a:xfrm>
            <a:prstGeom prst="rect">
              <a:avLst/>
            </a:prstGeom>
          </p:spPr>
          <p:txBody>
            <a:bodyPr wrap="square">
              <a:spAutoFit/>
            </a:bodyPr>
            <a:lstStyle/>
            <a:p>
              <a:r>
                <a:rPr lang="en-US" sz="1400" dirty="0">
                  <a:solidFill>
                    <a:srgbClr val="2E414F"/>
                  </a:solidFill>
                  <a:latin typeface="Roboto"/>
                </a:rPr>
                <a:t>Cooper. (2004) </a:t>
              </a:r>
              <a:r>
                <a:rPr lang="en-US" sz="1400" b="1" dirty="0"/>
                <a:t>Cy3B™: Improving the Performance of Cyanine Dyes. </a:t>
              </a:r>
              <a:r>
                <a:rPr lang="en-US" sz="1400" dirty="0">
                  <a:solidFill>
                    <a:srgbClr val="2E414F"/>
                  </a:solidFill>
                  <a:latin typeface="Roboto"/>
                </a:rPr>
                <a:t>Journal of Fluorescence 2004</a:t>
              </a:r>
              <a:endParaRPr lang="en-US" sz="1400" b="0" i="0" u="none" strike="noStrike" dirty="0">
                <a:solidFill>
                  <a:srgbClr val="2E414F"/>
                </a:solidFill>
                <a:effectLst/>
                <a:latin typeface="Roboto"/>
              </a:endParaRPr>
            </a:p>
          </p:txBody>
        </p:sp>
        <p:grpSp>
          <p:nvGrpSpPr>
            <p:cNvPr id="23" name="Group 22">
              <a:extLst>
                <a:ext uri="{FF2B5EF4-FFF2-40B4-BE49-F238E27FC236}">
                  <a16:creationId xmlns:a16="http://schemas.microsoft.com/office/drawing/2014/main" id="{EB3A597B-619D-4C45-AE9F-F198BE0C3540}"/>
                </a:ext>
              </a:extLst>
            </p:cNvPr>
            <p:cNvGrpSpPr/>
            <p:nvPr/>
          </p:nvGrpSpPr>
          <p:grpSpPr>
            <a:xfrm>
              <a:off x="5236093" y="993050"/>
              <a:ext cx="6752502" cy="2908300"/>
              <a:chOff x="5236093" y="993050"/>
              <a:chExt cx="6752502" cy="2908300"/>
            </a:xfrm>
          </p:grpSpPr>
          <p:pic>
            <p:nvPicPr>
              <p:cNvPr id="19" name="Picture 18">
                <a:extLst>
                  <a:ext uri="{FF2B5EF4-FFF2-40B4-BE49-F238E27FC236}">
                    <a16:creationId xmlns:a16="http://schemas.microsoft.com/office/drawing/2014/main" id="{1AECBC2A-2FA2-434A-9E0C-07B34BB818D9}"/>
                  </a:ext>
                </a:extLst>
              </p:cNvPr>
              <p:cNvPicPr>
                <a:picLocks noChangeAspect="1"/>
              </p:cNvPicPr>
              <p:nvPr/>
            </p:nvPicPr>
            <p:blipFill>
              <a:blip r:embed="rId4"/>
              <a:stretch>
                <a:fillRect/>
              </a:stretch>
            </p:blipFill>
            <p:spPr>
              <a:xfrm>
                <a:off x="5236093" y="993050"/>
                <a:ext cx="3162300" cy="2908300"/>
              </a:xfrm>
              <a:prstGeom prst="rect">
                <a:avLst/>
              </a:prstGeom>
            </p:spPr>
          </p:pic>
          <p:pic>
            <p:nvPicPr>
              <p:cNvPr id="22" name="Picture 21">
                <a:extLst>
                  <a:ext uri="{FF2B5EF4-FFF2-40B4-BE49-F238E27FC236}">
                    <a16:creationId xmlns:a16="http://schemas.microsoft.com/office/drawing/2014/main" id="{90DD7768-2748-0748-9916-865CF6A9F96F}"/>
                  </a:ext>
                </a:extLst>
              </p:cNvPr>
              <p:cNvPicPr>
                <a:picLocks noChangeAspect="1"/>
              </p:cNvPicPr>
              <p:nvPr/>
            </p:nvPicPr>
            <p:blipFill>
              <a:blip r:embed="rId5"/>
              <a:stretch>
                <a:fillRect/>
              </a:stretch>
            </p:blipFill>
            <p:spPr>
              <a:xfrm>
                <a:off x="8521495" y="1024800"/>
                <a:ext cx="3467100" cy="2844800"/>
              </a:xfrm>
              <a:prstGeom prst="rect">
                <a:avLst/>
              </a:prstGeom>
            </p:spPr>
          </p:pic>
        </p:grpSp>
      </p:grpSp>
      <p:sp>
        <p:nvSpPr>
          <p:cNvPr id="27" name="Rectangle 26">
            <a:extLst>
              <a:ext uri="{FF2B5EF4-FFF2-40B4-BE49-F238E27FC236}">
                <a16:creationId xmlns:a16="http://schemas.microsoft.com/office/drawing/2014/main" id="{D2BE250B-95F4-F540-98C3-3B492E6E2852}"/>
              </a:ext>
            </a:extLst>
          </p:cNvPr>
          <p:cNvSpPr/>
          <p:nvPr/>
        </p:nvSpPr>
        <p:spPr>
          <a:xfrm>
            <a:off x="7094513" y="5853443"/>
            <a:ext cx="4809330" cy="369332"/>
          </a:xfrm>
          <a:prstGeom prst="rect">
            <a:avLst/>
          </a:prstGeom>
        </p:spPr>
        <p:txBody>
          <a:bodyPr wrap="none">
            <a:spAutoFit/>
          </a:bodyPr>
          <a:lstStyle/>
          <a:p>
            <a:pPr marL="285750" indent="-285750">
              <a:buFont typeface="Arial" panose="020B0604020202020204" pitchFamily="34" charset="0"/>
              <a:buChar char="•"/>
            </a:pPr>
            <a:r>
              <a:rPr lang="en-US" dirty="0"/>
              <a:t>Cy3B is inhibited from this photoisomerization</a:t>
            </a:r>
          </a:p>
        </p:txBody>
      </p:sp>
      <p:pic>
        <p:nvPicPr>
          <p:cNvPr id="2" name="Picture 1">
            <a:extLst>
              <a:ext uri="{FF2B5EF4-FFF2-40B4-BE49-F238E27FC236}">
                <a16:creationId xmlns:a16="http://schemas.microsoft.com/office/drawing/2014/main" id="{41919A8E-D1D2-3D4E-AE33-64B3FAE47D84}"/>
              </a:ext>
            </a:extLst>
          </p:cNvPr>
          <p:cNvPicPr>
            <a:picLocks noChangeAspect="1"/>
          </p:cNvPicPr>
          <p:nvPr/>
        </p:nvPicPr>
        <p:blipFill>
          <a:blip r:embed="rId6"/>
          <a:stretch>
            <a:fillRect/>
          </a:stretch>
        </p:blipFill>
        <p:spPr>
          <a:xfrm>
            <a:off x="7360538" y="640265"/>
            <a:ext cx="4277280" cy="4947725"/>
          </a:xfrm>
          <a:prstGeom prst="rect">
            <a:avLst/>
          </a:prstGeom>
        </p:spPr>
      </p:pic>
    </p:spTree>
    <p:extLst>
      <p:ext uri="{BB962C8B-B14F-4D97-AF65-F5344CB8AC3E}">
        <p14:creationId xmlns:p14="http://schemas.microsoft.com/office/powerpoint/2010/main" val="1647805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B47BEB-F239-2043-9B1F-CCAAE3948BC6}"/>
              </a:ext>
            </a:extLst>
          </p:cNvPr>
          <p:cNvSpPr/>
          <p:nvPr/>
        </p:nvSpPr>
        <p:spPr>
          <a:xfrm>
            <a:off x="0" y="0"/>
            <a:ext cx="12192000" cy="605481"/>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Photophysics of Cyanine Dyes: PIFE Effect</a:t>
            </a:r>
            <a:endParaRPr lang="en-US" sz="2400" b="1"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CC84F7DC-0FD5-C145-A8DE-C73DA0B0BD18}"/>
              </a:ext>
            </a:extLst>
          </p:cNvPr>
          <p:cNvSpPr/>
          <p:nvPr/>
        </p:nvSpPr>
        <p:spPr>
          <a:xfrm>
            <a:off x="0" y="6139284"/>
            <a:ext cx="12192000" cy="718716"/>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04800" indent="-304800"/>
            <a:r>
              <a:rPr lang="en-US" dirty="0"/>
              <a:t>Nguyen, B., </a:t>
            </a:r>
            <a:r>
              <a:rPr lang="en-US" dirty="0" err="1"/>
              <a:t>Ciuba</a:t>
            </a:r>
            <a:r>
              <a:rPr lang="en-US" dirty="0"/>
              <a:t>, M. A., Kozlov, A. G., </a:t>
            </a:r>
            <a:r>
              <a:rPr lang="en-US" dirty="0" err="1"/>
              <a:t>Levitus</a:t>
            </a:r>
            <a:r>
              <a:rPr lang="en-US" dirty="0"/>
              <a:t>, M., &amp; Lohman, T. M. (2019). Protein Environment and DNA Orientation Affect Protein induced Cy3 Fluorescence Enhancement (PIFE). </a:t>
            </a:r>
            <a:r>
              <a:rPr lang="en-US" i="1" dirty="0"/>
              <a:t>Biophysical Journal</a:t>
            </a:r>
            <a:endParaRPr lang="en-US" dirty="0"/>
          </a:p>
        </p:txBody>
      </p:sp>
      <p:pic>
        <p:nvPicPr>
          <p:cNvPr id="2" name="Picture 1">
            <a:extLst>
              <a:ext uri="{FF2B5EF4-FFF2-40B4-BE49-F238E27FC236}">
                <a16:creationId xmlns:a16="http://schemas.microsoft.com/office/drawing/2014/main" id="{DCAA45D3-21E5-8844-86E7-95364A1CF408}"/>
              </a:ext>
            </a:extLst>
          </p:cNvPr>
          <p:cNvPicPr>
            <a:picLocks noChangeAspect="1"/>
          </p:cNvPicPr>
          <p:nvPr/>
        </p:nvPicPr>
        <p:blipFill>
          <a:blip r:embed="rId3"/>
          <a:stretch>
            <a:fillRect/>
          </a:stretch>
        </p:blipFill>
        <p:spPr>
          <a:xfrm>
            <a:off x="182966" y="1005812"/>
            <a:ext cx="4416524" cy="4077632"/>
          </a:xfrm>
          <a:prstGeom prst="rect">
            <a:avLst/>
          </a:prstGeom>
        </p:spPr>
      </p:pic>
      <p:pic>
        <p:nvPicPr>
          <p:cNvPr id="5" name="Picture 4">
            <a:extLst>
              <a:ext uri="{FF2B5EF4-FFF2-40B4-BE49-F238E27FC236}">
                <a16:creationId xmlns:a16="http://schemas.microsoft.com/office/drawing/2014/main" id="{407BC997-2D46-B644-A30C-7CE99D31023E}"/>
              </a:ext>
            </a:extLst>
          </p:cNvPr>
          <p:cNvPicPr>
            <a:picLocks noChangeAspect="1"/>
          </p:cNvPicPr>
          <p:nvPr/>
        </p:nvPicPr>
        <p:blipFill>
          <a:blip r:embed="rId4"/>
          <a:stretch>
            <a:fillRect/>
          </a:stretch>
        </p:blipFill>
        <p:spPr>
          <a:xfrm>
            <a:off x="4599490" y="605481"/>
            <a:ext cx="3863730" cy="5376865"/>
          </a:xfrm>
          <a:prstGeom prst="rect">
            <a:avLst/>
          </a:prstGeom>
        </p:spPr>
      </p:pic>
      <p:pic>
        <p:nvPicPr>
          <p:cNvPr id="7" name="Picture 6">
            <a:extLst>
              <a:ext uri="{FF2B5EF4-FFF2-40B4-BE49-F238E27FC236}">
                <a16:creationId xmlns:a16="http://schemas.microsoft.com/office/drawing/2014/main" id="{55023BE1-88BE-A441-BFDF-F26A420942A3}"/>
              </a:ext>
            </a:extLst>
          </p:cNvPr>
          <p:cNvPicPr>
            <a:picLocks noChangeAspect="1"/>
          </p:cNvPicPr>
          <p:nvPr/>
        </p:nvPicPr>
        <p:blipFill>
          <a:blip r:embed="rId5"/>
          <a:stretch>
            <a:fillRect/>
          </a:stretch>
        </p:blipFill>
        <p:spPr>
          <a:xfrm>
            <a:off x="8929936" y="3838266"/>
            <a:ext cx="2390603" cy="2256394"/>
          </a:xfrm>
          <a:prstGeom prst="rect">
            <a:avLst/>
          </a:prstGeom>
        </p:spPr>
      </p:pic>
      <p:sp>
        <p:nvSpPr>
          <p:cNvPr id="8" name="TextBox 7">
            <a:extLst>
              <a:ext uri="{FF2B5EF4-FFF2-40B4-BE49-F238E27FC236}">
                <a16:creationId xmlns:a16="http://schemas.microsoft.com/office/drawing/2014/main" id="{0883FBF3-3DF4-B747-8C80-F85E4D446935}"/>
              </a:ext>
            </a:extLst>
          </p:cNvPr>
          <p:cNvSpPr txBox="1"/>
          <p:nvPr/>
        </p:nvSpPr>
        <p:spPr>
          <a:xfrm>
            <a:off x="8195606" y="3447682"/>
            <a:ext cx="3859262" cy="369332"/>
          </a:xfrm>
          <a:prstGeom prst="rect">
            <a:avLst/>
          </a:prstGeom>
          <a:noFill/>
        </p:spPr>
        <p:txBody>
          <a:bodyPr wrap="none" rtlCol="0">
            <a:spAutoFit/>
          </a:bodyPr>
          <a:lstStyle/>
          <a:p>
            <a:r>
              <a:rPr lang="en-US" dirty="0"/>
              <a:t>﻿Time-resolved fluorescence anisotropy.</a:t>
            </a:r>
          </a:p>
        </p:txBody>
      </p:sp>
      <p:pic>
        <p:nvPicPr>
          <p:cNvPr id="9" name="Picture 8">
            <a:extLst>
              <a:ext uri="{FF2B5EF4-FFF2-40B4-BE49-F238E27FC236}">
                <a16:creationId xmlns:a16="http://schemas.microsoft.com/office/drawing/2014/main" id="{F2052270-1632-5C4C-9F9B-C97331AC745C}"/>
              </a:ext>
            </a:extLst>
          </p:cNvPr>
          <p:cNvPicPr>
            <a:picLocks noChangeAspect="1"/>
          </p:cNvPicPr>
          <p:nvPr/>
        </p:nvPicPr>
        <p:blipFill>
          <a:blip r:embed="rId6"/>
          <a:stretch>
            <a:fillRect/>
          </a:stretch>
        </p:blipFill>
        <p:spPr>
          <a:xfrm>
            <a:off x="8695767" y="1047494"/>
            <a:ext cx="2696973" cy="2128682"/>
          </a:xfrm>
          <a:prstGeom prst="rect">
            <a:avLst/>
          </a:prstGeom>
        </p:spPr>
      </p:pic>
      <p:sp>
        <p:nvSpPr>
          <p:cNvPr id="20" name="TextBox 19">
            <a:extLst>
              <a:ext uri="{FF2B5EF4-FFF2-40B4-BE49-F238E27FC236}">
                <a16:creationId xmlns:a16="http://schemas.microsoft.com/office/drawing/2014/main" id="{96050377-0ADB-C345-BEDE-5E8DC177FC8A}"/>
              </a:ext>
            </a:extLst>
          </p:cNvPr>
          <p:cNvSpPr txBox="1"/>
          <p:nvPr/>
        </p:nvSpPr>
        <p:spPr>
          <a:xfrm>
            <a:off x="8095944" y="723218"/>
            <a:ext cx="3591817" cy="369332"/>
          </a:xfrm>
          <a:prstGeom prst="rect">
            <a:avLst/>
          </a:prstGeom>
          <a:noFill/>
        </p:spPr>
        <p:txBody>
          <a:bodyPr wrap="none" rtlCol="0">
            <a:spAutoFit/>
          </a:bodyPr>
          <a:lstStyle/>
          <a:p>
            <a:r>
              <a:rPr lang="en-US" dirty="0"/>
              <a:t>Time-resolved fluorescence lifetime.</a:t>
            </a:r>
          </a:p>
        </p:txBody>
      </p:sp>
    </p:spTree>
    <p:extLst>
      <p:ext uri="{BB962C8B-B14F-4D97-AF65-F5344CB8AC3E}">
        <p14:creationId xmlns:p14="http://schemas.microsoft.com/office/powerpoint/2010/main" val="34664520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0C42378-CFF3-C640-9DDD-EA0B36CD9156}"/>
              </a:ext>
            </a:extLst>
          </p:cNvPr>
          <p:cNvSpPr/>
          <p:nvPr/>
        </p:nvSpPr>
        <p:spPr>
          <a:xfrm>
            <a:off x="0" y="6120581"/>
            <a:ext cx="12192000" cy="748687"/>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Lerner, E., </a:t>
            </a:r>
            <a:r>
              <a:rPr lang="en-US" dirty="0" err="1"/>
              <a:t>Ploetz</a:t>
            </a:r>
            <a:r>
              <a:rPr lang="en-US" dirty="0"/>
              <a:t>, E., </a:t>
            </a:r>
            <a:r>
              <a:rPr lang="en-US" dirty="0" err="1"/>
              <a:t>Hohlbein</a:t>
            </a:r>
            <a:r>
              <a:rPr lang="en-US" dirty="0"/>
              <a:t>, J., Cordes, T., &amp; Weiss, S. (2016). A Quantitative Theoretical Framework For Protein-Induced Fluorescence Enhancement − Förster-Type Resonance Energy Transfer (PIFE-FRET). https://</a:t>
            </a:r>
            <a:r>
              <a:rPr lang="en-US" dirty="0" err="1"/>
              <a:t>doi.org</a:t>
            </a:r>
            <a:r>
              <a:rPr lang="en-US" dirty="0"/>
              <a:t>/10.1021/acs.jpcb.6b03692</a:t>
            </a:r>
            <a:endParaRPr lang="en-US" dirty="0">
              <a:effectLst/>
            </a:endParaRPr>
          </a:p>
        </p:txBody>
      </p:sp>
      <p:pic>
        <p:nvPicPr>
          <p:cNvPr id="6" name="Picture 5">
            <a:extLst>
              <a:ext uri="{FF2B5EF4-FFF2-40B4-BE49-F238E27FC236}">
                <a16:creationId xmlns:a16="http://schemas.microsoft.com/office/drawing/2014/main" id="{035F57ED-72FD-704D-A4AF-D254812BD8B5}"/>
              </a:ext>
            </a:extLst>
          </p:cNvPr>
          <p:cNvPicPr>
            <a:picLocks noChangeAspect="1"/>
          </p:cNvPicPr>
          <p:nvPr/>
        </p:nvPicPr>
        <p:blipFill>
          <a:blip r:embed="rId2"/>
          <a:stretch>
            <a:fillRect/>
          </a:stretch>
        </p:blipFill>
        <p:spPr>
          <a:xfrm>
            <a:off x="357144" y="755432"/>
            <a:ext cx="4681927" cy="5048658"/>
          </a:xfrm>
          <a:prstGeom prst="rect">
            <a:avLst/>
          </a:prstGeom>
        </p:spPr>
      </p:pic>
      <p:sp>
        <p:nvSpPr>
          <p:cNvPr id="7" name="Rectangle 6">
            <a:extLst>
              <a:ext uri="{FF2B5EF4-FFF2-40B4-BE49-F238E27FC236}">
                <a16:creationId xmlns:a16="http://schemas.microsoft.com/office/drawing/2014/main" id="{AA4FCC0C-6D96-B040-96B0-69CF13911B76}"/>
              </a:ext>
            </a:extLst>
          </p:cNvPr>
          <p:cNvSpPr/>
          <p:nvPr/>
        </p:nvSpPr>
        <p:spPr>
          <a:xfrm>
            <a:off x="0" y="0"/>
            <a:ext cx="12192000" cy="605481"/>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Photophysics of Cyanine Dyes: PIFE Effect</a:t>
            </a:r>
            <a:endParaRPr lang="en-US"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25008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741507"/>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Single-Molecule FRET on the 5`-pdT</a:t>
            </a:r>
            <a:r>
              <a:rPr lang="en-US" sz="2400" b="1" baseline="-25000" dirty="0">
                <a:latin typeface="Arial" panose="020B0604020202020204" pitchFamily="34" charset="0"/>
                <a:cs typeface="Arial" panose="020B0604020202020204" pitchFamily="34" charset="0"/>
              </a:rPr>
              <a:t>15</a:t>
            </a:r>
            <a:endParaRPr lang="en-US" sz="2400" b="1" dirty="0">
              <a:latin typeface="Arial" panose="020B0604020202020204" pitchFamily="34" charset="0"/>
              <a:cs typeface="Arial" panose="020B0604020202020204" pitchFamily="34" charset="0"/>
            </a:endParaRPr>
          </a:p>
        </p:txBody>
      </p:sp>
      <p:sp>
        <p:nvSpPr>
          <p:cNvPr id="5" name="Rectangle 4"/>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dirty="0"/>
              <a:t>0.5 uM gp32</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63974"/>
            <a:ext cx="6004193" cy="507056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1124" y="1303928"/>
            <a:ext cx="6120876" cy="4590657"/>
          </a:xfrm>
          <a:prstGeom prst="rect">
            <a:avLst/>
          </a:prstGeom>
        </p:spPr>
      </p:pic>
    </p:spTree>
    <p:extLst>
      <p:ext uri="{BB962C8B-B14F-4D97-AF65-F5344CB8AC3E}">
        <p14:creationId xmlns:p14="http://schemas.microsoft.com/office/powerpoint/2010/main" val="1852127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566342-0C6E-46EB-A1E4-358086854B03}"/>
              </a:ext>
            </a:extLst>
          </p:cNvPr>
          <p:cNvPicPr>
            <a:picLocks noChangeAspect="1"/>
          </p:cNvPicPr>
          <p:nvPr/>
        </p:nvPicPr>
        <p:blipFill>
          <a:blip r:embed="rId2"/>
          <a:stretch>
            <a:fillRect/>
          </a:stretch>
        </p:blipFill>
        <p:spPr>
          <a:xfrm>
            <a:off x="1721922" y="741507"/>
            <a:ext cx="9542525" cy="5464623"/>
          </a:xfrm>
          <a:prstGeom prst="rect">
            <a:avLst/>
          </a:prstGeom>
        </p:spPr>
      </p:pic>
      <p:sp>
        <p:nvSpPr>
          <p:cNvPr id="5" name="Rectangle 4">
            <a:extLst>
              <a:ext uri="{FF2B5EF4-FFF2-40B4-BE49-F238E27FC236}">
                <a16:creationId xmlns:a16="http://schemas.microsoft.com/office/drawing/2014/main" id="{4F379272-615D-5C41-B89F-6A740ACC1323}"/>
              </a:ext>
            </a:extLst>
          </p:cNvPr>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dirty="0"/>
              <a:t>DNA only</a:t>
            </a:r>
          </a:p>
        </p:txBody>
      </p:sp>
      <p:sp>
        <p:nvSpPr>
          <p:cNvPr id="6" name="Rectangle 5">
            <a:extLst>
              <a:ext uri="{FF2B5EF4-FFF2-40B4-BE49-F238E27FC236}">
                <a16:creationId xmlns:a16="http://schemas.microsoft.com/office/drawing/2014/main" id="{B29697AB-E0F1-0540-8B3B-FA97BF10ECBE}"/>
              </a:ext>
            </a:extLst>
          </p:cNvPr>
          <p:cNvSpPr/>
          <p:nvPr/>
        </p:nvSpPr>
        <p:spPr>
          <a:xfrm>
            <a:off x="0" y="0"/>
            <a:ext cx="12192000" cy="57521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Single-Molecule FRET on the primer-template junction</a:t>
            </a:r>
          </a:p>
        </p:txBody>
      </p:sp>
    </p:spTree>
    <p:extLst>
      <p:ext uri="{BB962C8B-B14F-4D97-AF65-F5344CB8AC3E}">
        <p14:creationId xmlns:p14="http://schemas.microsoft.com/office/powerpoint/2010/main" val="2991156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20835</TotalTime>
  <Words>5248</Words>
  <Application>Microsoft Macintosh PowerPoint</Application>
  <PresentationFormat>Widescreen</PresentationFormat>
  <Paragraphs>834</Paragraphs>
  <Slides>75</Slides>
  <Notes>39</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75</vt:i4>
      </vt:variant>
    </vt:vector>
  </HeadingPairs>
  <TitlesOfParts>
    <vt:vector size="86" baseType="lpstr">
      <vt:lpstr>Arial</vt:lpstr>
      <vt:lpstr>Calibri</vt:lpstr>
      <vt:lpstr>Calibri Light</vt:lpstr>
      <vt:lpstr>Cambria Math</vt:lpstr>
      <vt:lpstr>Gill Sans</vt:lpstr>
      <vt:lpstr>Helvetica</vt:lpstr>
      <vt:lpstr>Roboto</vt:lpstr>
      <vt:lpstr>Times</vt:lpstr>
      <vt:lpstr>Times New Roman</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Brett Israels</dc:creator>
  <cp:lastModifiedBy>Claire Albrecht</cp:lastModifiedBy>
  <cp:revision>204</cp:revision>
  <cp:lastPrinted>2019-09-04T21:24:54Z</cp:lastPrinted>
  <dcterms:created xsi:type="dcterms:W3CDTF">2019-02-08T15:26:40Z</dcterms:created>
  <dcterms:modified xsi:type="dcterms:W3CDTF">2019-09-11T22:41:55Z</dcterms:modified>
</cp:coreProperties>
</file>